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6633"/>
    <a:srgbClr val="E28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74638"/>
            <a:ext cx="2114550" cy="6354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91250" cy="6354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7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271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152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47800"/>
            <a:ext cx="4152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9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5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6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98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952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0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insid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458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1752600" y="441325"/>
            <a:ext cx="7086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>
              <a:latin typeface="HelveticaNeueLT Std Lt Ex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99663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996633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99663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99663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9966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2438400" y="2971800"/>
            <a:ext cx="6400800" cy="17526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9966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996633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996633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996633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996633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996633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996633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996633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996633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en-US" altLang="en-US" kern="0" dirty="0" smtClean="0"/>
          </a:p>
          <a:p>
            <a:pPr marL="0" indent="0" algn="ctr">
              <a:buNone/>
            </a:pPr>
            <a:r>
              <a:rPr lang="en-US" altLang="en-US" sz="3500" b="1" kern="0" dirty="0" smtClean="0">
                <a:latin typeface="Arial Narrow" panose="020B0606020202030204" pitchFamily="34" charset="0"/>
              </a:rPr>
              <a:t>Britney Vickery</a:t>
            </a:r>
          </a:p>
          <a:p>
            <a:pPr marL="0" indent="0" algn="ctr">
              <a:buNone/>
            </a:pPr>
            <a:r>
              <a:rPr lang="en-US" altLang="en-US" sz="3500" kern="0" smtClean="0">
                <a:latin typeface="Arial Narrow" panose="020B0606020202030204" pitchFamily="34" charset="0"/>
              </a:rPr>
              <a:t>CEO &amp; </a:t>
            </a:r>
            <a:r>
              <a:rPr lang="en-US" altLang="en-US" sz="3500" kern="0" dirty="0" smtClean="0">
                <a:latin typeface="Arial Narrow" panose="020B0606020202030204" pitchFamily="34" charset="0"/>
              </a:rPr>
              <a:t>Founder, Initials, Inc.</a:t>
            </a:r>
          </a:p>
          <a:p>
            <a:pPr marL="0" indent="0" algn="ctr">
              <a:buNone/>
            </a:pPr>
            <a:r>
              <a:rPr lang="en-US" altLang="en-US" sz="3500" kern="0" dirty="0" smtClean="0">
                <a:latin typeface="Arial Narrow" panose="020B0606020202030204" pitchFamily="34" charset="0"/>
              </a:rPr>
              <a:t>Chairman, Education Committee</a:t>
            </a:r>
            <a:endParaRPr lang="en-US" altLang="en-US" sz="3500" kern="0" dirty="0">
              <a:latin typeface="Arial Narrow" panose="020B0606020202030204" pitchFamily="34" charset="0"/>
            </a:endParaRPr>
          </a:p>
        </p:txBody>
      </p:sp>
      <p:pic>
        <p:nvPicPr>
          <p:cNvPr id="2054" name="Picture 6" descr="https://maxx.dsa.org/uploadFiles/5AEB1000001DF.filename.vickerybritney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3200400"/>
            <a:ext cx="1828800" cy="244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381000"/>
            <a:ext cx="6858000" cy="68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200" b="1" dirty="0" smtClean="0">
                <a:solidFill>
                  <a:schemeClr val="bg1"/>
                </a:solidFill>
              </a:rPr>
              <a:t>Education Committee Objectives</a:t>
            </a:r>
            <a:endParaRPr lang="en-US" altLang="en-US" sz="3200" b="1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181600"/>
          </a:xfrm>
        </p:spPr>
        <p:txBody>
          <a:bodyPr/>
          <a:lstStyle/>
          <a:p>
            <a:pPr hangingPunct="0"/>
            <a:r>
              <a:rPr lang="en-US" sz="2800" dirty="0" smtClean="0"/>
              <a:t>Identify member needs</a:t>
            </a:r>
          </a:p>
          <a:p>
            <a:pPr lvl="1" hangingPunct="0"/>
            <a:r>
              <a:rPr lang="en-US" sz="2400" dirty="0" smtClean="0"/>
              <a:t>Current</a:t>
            </a:r>
            <a:r>
              <a:rPr lang="en-US" sz="2400" dirty="0"/>
              <a:t>, New &amp; Pending</a:t>
            </a:r>
          </a:p>
          <a:p>
            <a:pPr lvl="1" hangingPunct="0"/>
            <a:r>
              <a:rPr lang="en-US" sz="2400" dirty="0" smtClean="0"/>
              <a:t>Member </a:t>
            </a:r>
            <a:r>
              <a:rPr lang="en-US" sz="2400" dirty="0"/>
              <a:t>survey and assessment to update the current educational offerings</a:t>
            </a:r>
          </a:p>
          <a:p>
            <a:pPr lvl="1" hangingPunct="0"/>
            <a:r>
              <a:rPr lang="en-US" sz="2400" dirty="0" smtClean="0"/>
              <a:t>Topics </a:t>
            </a:r>
            <a:r>
              <a:rPr lang="en-US" sz="2400" dirty="0"/>
              <a:t>to include:</a:t>
            </a:r>
          </a:p>
          <a:p>
            <a:pPr lvl="2" hangingPunct="0"/>
            <a:r>
              <a:rPr lang="en-US" sz="2400" dirty="0" smtClean="0"/>
              <a:t>Current </a:t>
            </a:r>
            <a:r>
              <a:rPr lang="en-US" sz="2400" dirty="0"/>
              <a:t>Industry Topics</a:t>
            </a:r>
          </a:p>
          <a:p>
            <a:pPr lvl="2" hangingPunct="0"/>
            <a:r>
              <a:rPr lang="en-US" sz="2400" dirty="0" smtClean="0"/>
              <a:t>Pressing </a:t>
            </a:r>
            <a:r>
              <a:rPr lang="en-US" sz="2400" dirty="0"/>
              <a:t>Issues</a:t>
            </a:r>
          </a:p>
          <a:p>
            <a:pPr lvl="2" hangingPunct="0"/>
            <a:r>
              <a:rPr lang="en-US" sz="2400" dirty="0" smtClean="0"/>
              <a:t>Trends</a:t>
            </a:r>
            <a:endParaRPr lang="en-US" sz="2400" dirty="0"/>
          </a:p>
          <a:p>
            <a:pPr lvl="2" hangingPunct="0"/>
            <a:r>
              <a:rPr lang="en-US" sz="2400" dirty="0" smtClean="0"/>
              <a:t>Personal </a:t>
            </a:r>
            <a:r>
              <a:rPr lang="en-US" sz="2400" dirty="0"/>
              <a:t>Development</a:t>
            </a:r>
          </a:p>
          <a:p>
            <a:pPr lvl="2" hangingPunct="0"/>
            <a:r>
              <a:rPr lang="en-US" sz="2400" dirty="0" smtClean="0"/>
              <a:t>Best-In-Class</a:t>
            </a:r>
            <a:endParaRPr lang="en-US" sz="2400" dirty="0"/>
          </a:p>
          <a:p>
            <a:pPr lvl="2" hangingPunct="0"/>
            <a:r>
              <a:rPr lang="en-US" sz="2400" dirty="0" smtClean="0"/>
              <a:t>Operational </a:t>
            </a:r>
            <a:r>
              <a:rPr lang="en-US" sz="2400" dirty="0"/>
              <a:t>Functions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endParaRPr lang="en-US" sz="2800" dirty="0" smtClean="0"/>
          </a:p>
          <a:p>
            <a:pPr hangingPunct="0"/>
            <a:endParaRPr lang="en-US" sz="2800" dirty="0"/>
          </a:p>
          <a:p>
            <a:pPr hangingPunct="0"/>
            <a:endParaRPr lang="en-US" sz="2800" dirty="0" smtClean="0"/>
          </a:p>
          <a:p>
            <a:pPr hangingPunct="0"/>
            <a:r>
              <a:rPr lang="en-US" sz="2800" dirty="0" smtClean="0"/>
              <a:t>Embrace </a:t>
            </a:r>
            <a:r>
              <a:rPr lang="en-US" sz="2800" dirty="0"/>
              <a:t>technology</a:t>
            </a:r>
          </a:p>
          <a:p>
            <a:pPr lvl="1" hangingPunct="0"/>
            <a:r>
              <a:rPr lang="en-US" sz="2400" dirty="0" smtClean="0"/>
              <a:t>Implement </a:t>
            </a:r>
            <a:r>
              <a:rPr lang="en-US" sz="2400" dirty="0"/>
              <a:t>an online training platform for Smart Start </a:t>
            </a:r>
          </a:p>
          <a:p>
            <a:pPr lvl="2" hangingPunct="0"/>
            <a:r>
              <a:rPr lang="en-US" sz="2400" dirty="0" smtClean="0"/>
              <a:t>Expert-led </a:t>
            </a:r>
            <a:r>
              <a:rPr lang="en-US" sz="2400" dirty="0"/>
              <a:t>content being the first sessions offered</a:t>
            </a:r>
          </a:p>
          <a:p>
            <a:endParaRPr lang="en-US" sz="2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28800" y="381000"/>
            <a:ext cx="6858000" cy="685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200" b="1" kern="0" smtClean="0">
                <a:solidFill>
                  <a:schemeClr val="bg1"/>
                </a:solidFill>
              </a:rPr>
              <a:t>Education Committee Objectives</a:t>
            </a:r>
            <a:endParaRPr lang="en-US" altLang="en-US" sz="3200" b="1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1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endParaRPr lang="en-US" sz="2800" dirty="0" smtClean="0"/>
          </a:p>
          <a:p>
            <a:pPr hangingPunct="0"/>
            <a:endParaRPr lang="en-US" sz="2800" dirty="0"/>
          </a:p>
          <a:p>
            <a:pPr hangingPunct="0"/>
            <a:endParaRPr lang="en-US" sz="2800" dirty="0" smtClean="0"/>
          </a:p>
          <a:p>
            <a:pPr hangingPunct="0"/>
            <a:r>
              <a:rPr lang="en-US" sz="2800" dirty="0" smtClean="0"/>
              <a:t>Update </a:t>
            </a:r>
            <a:r>
              <a:rPr lang="en-US" sz="2800" dirty="0"/>
              <a:t>Live Smart Start </a:t>
            </a:r>
            <a:r>
              <a:rPr lang="en-US" sz="2800" dirty="0" smtClean="0"/>
              <a:t>program</a:t>
            </a:r>
          </a:p>
          <a:p>
            <a:pPr lvl="1" hangingPunct="0"/>
            <a:r>
              <a:rPr lang="en-US" sz="2400" dirty="0" smtClean="0"/>
              <a:t>Increase </a:t>
            </a:r>
            <a:r>
              <a:rPr lang="en-US" sz="2400" dirty="0"/>
              <a:t>- direct peer-to-peer learning</a:t>
            </a:r>
          </a:p>
          <a:p>
            <a:pPr lvl="1" hangingPunct="0"/>
            <a:r>
              <a:rPr lang="en-US" sz="2400" dirty="0" smtClean="0"/>
              <a:t>Minimize </a:t>
            </a:r>
            <a:r>
              <a:rPr lang="en-US" sz="2400" dirty="0"/>
              <a:t>unnecessary vendor interactions</a:t>
            </a:r>
          </a:p>
          <a:p>
            <a:endParaRPr lang="en-US" sz="2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28800" y="381000"/>
            <a:ext cx="6858000" cy="685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200" b="1" kern="0" smtClean="0">
                <a:solidFill>
                  <a:schemeClr val="bg1"/>
                </a:solidFill>
              </a:rPr>
              <a:t>Education Committee Objectives</a:t>
            </a:r>
            <a:endParaRPr lang="en-US" altLang="en-US" sz="3200" b="1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70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endParaRPr lang="en-US" sz="2800" dirty="0" smtClean="0"/>
          </a:p>
          <a:p>
            <a:pPr hangingPunct="0"/>
            <a:endParaRPr lang="en-US" sz="2800" dirty="0"/>
          </a:p>
          <a:p>
            <a:pPr hangingPunct="0"/>
            <a:endParaRPr lang="en-US" sz="2800" dirty="0" smtClean="0"/>
          </a:p>
          <a:p>
            <a:pPr hangingPunct="0"/>
            <a:r>
              <a:rPr lang="en-US" sz="2800" dirty="0" smtClean="0"/>
              <a:t>Partner </a:t>
            </a:r>
            <a:r>
              <a:rPr lang="en-US" sz="2800" dirty="0"/>
              <a:t>Together</a:t>
            </a:r>
          </a:p>
          <a:p>
            <a:pPr lvl="1" hangingPunct="0"/>
            <a:r>
              <a:rPr lang="en-US" sz="2400" dirty="0" smtClean="0"/>
              <a:t>Member </a:t>
            </a:r>
            <a:r>
              <a:rPr lang="en-US" sz="2400" dirty="0"/>
              <a:t>Services Committee</a:t>
            </a:r>
          </a:p>
          <a:p>
            <a:pPr lvl="2" hangingPunct="0"/>
            <a:r>
              <a:rPr lang="en-US" sz="2400" dirty="0" smtClean="0"/>
              <a:t>Start-up </a:t>
            </a:r>
            <a:r>
              <a:rPr lang="en-US" sz="2400" dirty="0"/>
              <a:t>company focus</a:t>
            </a:r>
          </a:p>
          <a:p>
            <a:pPr lvl="3" hangingPunct="0"/>
            <a:r>
              <a:rPr lang="en-US" sz="2400" dirty="0" smtClean="0"/>
              <a:t>Membership </a:t>
            </a:r>
            <a:r>
              <a:rPr lang="en-US" sz="2400" dirty="0"/>
              <a:t>and education more accessible</a:t>
            </a:r>
          </a:p>
          <a:p>
            <a:endParaRPr lang="en-US" sz="2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28800" y="381000"/>
            <a:ext cx="6858000" cy="685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200" b="1" kern="0" smtClean="0">
                <a:solidFill>
                  <a:schemeClr val="bg1"/>
                </a:solidFill>
              </a:rPr>
              <a:t>Education Committee Objectives</a:t>
            </a:r>
            <a:endParaRPr lang="en-US" altLang="en-US" sz="3200" b="1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1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400" dirty="0" smtClean="0"/>
              <a:t>Do </a:t>
            </a:r>
            <a:r>
              <a:rPr lang="en-US" sz="2400" dirty="0"/>
              <a:t>More</a:t>
            </a:r>
          </a:p>
          <a:p>
            <a:pPr lvl="1" hangingPunct="0"/>
            <a:r>
              <a:rPr lang="en-US" dirty="0" smtClean="0"/>
              <a:t>Expand </a:t>
            </a:r>
            <a:r>
              <a:rPr lang="en-US" dirty="0"/>
              <a:t>the Committee’s focus to include deeper partnership with the </a:t>
            </a:r>
            <a:r>
              <a:rPr lang="en-US" dirty="0" err="1"/>
              <a:t>DSEF</a:t>
            </a:r>
            <a:endParaRPr lang="en-US" dirty="0"/>
          </a:p>
          <a:p>
            <a:pPr lvl="2" hangingPunct="0"/>
            <a:r>
              <a:rPr lang="en-US" sz="1800" dirty="0" smtClean="0"/>
              <a:t>Direct </a:t>
            </a:r>
            <a:r>
              <a:rPr lang="en-US" sz="1800" dirty="0"/>
              <a:t>Selling Entrepreneur Program for community colleges</a:t>
            </a:r>
          </a:p>
          <a:p>
            <a:pPr lvl="3" hangingPunct="0"/>
            <a:r>
              <a:rPr lang="en-US" sz="1800" dirty="0" smtClean="0"/>
              <a:t>Communications</a:t>
            </a:r>
            <a:r>
              <a:rPr lang="en-US" sz="1800" dirty="0"/>
              <a:t>, Strategic Planning and Member Services Committees and current Board of Directors members to help bring this to life</a:t>
            </a:r>
          </a:p>
          <a:p>
            <a:pPr lvl="1" hangingPunct="0"/>
            <a:r>
              <a:rPr lang="en-US" dirty="0" smtClean="0"/>
              <a:t>External </a:t>
            </a:r>
            <a:r>
              <a:rPr lang="en-US" dirty="0"/>
              <a:t>educational focus</a:t>
            </a:r>
          </a:p>
          <a:p>
            <a:pPr lvl="2" hangingPunct="0"/>
            <a:r>
              <a:rPr lang="en-US" sz="1800" dirty="0" smtClean="0"/>
              <a:t>Entrepreneurial </a:t>
            </a:r>
            <a:r>
              <a:rPr lang="en-US" sz="1800" dirty="0"/>
              <a:t>opportunity business model</a:t>
            </a:r>
          </a:p>
          <a:p>
            <a:pPr lvl="2" hangingPunct="0"/>
            <a:r>
              <a:rPr lang="en-US" sz="1800" dirty="0" smtClean="0"/>
              <a:t>Force </a:t>
            </a:r>
            <a:r>
              <a:rPr lang="en-US" sz="1800" dirty="0"/>
              <a:t>for Good</a:t>
            </a:r>
          </a:p>
          <a:p>
            <a:pPr lvl="2" hangingPunct="0"/>
            <a:r>
              <a:rPr lang="en-US" sz="1800" dirty="0" smtClean="0"/>
              <a:t>Build </a:t>
            </a:r>
            <a:r>
              <a:rPr lang="en-US" sz="1800" dirty="0"/>
              <a:t>trust and credibility</a:t>
            </a:r>
          </a:p>
          <a:p>
            <a:pPr lvl="1" hangingPunct="0"/>
            <a:r>
              <a:rPr lang="en-US" dirty="0" smtClean="0"/>
              <a:t>Educate </a:t>
            </a:r>
            <a:r>
              <a:rPr lang="en-US" dirty="0"/>
              <a:t>using the power of our “Why”</a:t>
            </a:r>
          </a:p>
          <a:p>
            <a:pPr lvl="2" hangingPunct="0"/>
            <a:r>
              <a:rPr lang="en-US" sz="1800" dirty="0" smtClean="0"/>
              <a:t>Why </a:t>
            </a:r>
            <a:r>
              <a:rPr lang="en-US" sz="1800" dirty="0"/>
              <a:t>do we exist</a:t>
            </a:r>
          </a:p>
          <a:p>
            <a:pPr lvl="2" hangingPunct="0"/>
            <a:r>
              <a:rPr lang="en-US" sz="1800" dirty="0" smtClean="0"/>
              <a:t>Why </a:t>
            </a:r>
            <a:r>
              <a:rPr lang="en-US" sz="1800" dirty="0"/>
              <a:t>it matters</a:t>
            </a:r>
          </a:p>
          <a:p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28800" y="381000"/>
            <a:ext cx="6858000" cy="685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200" b="1" kern="0" smtClean="0">
                <a:solidFill>
                  <a:schemeClr val="bg1"/>
                </a:solidFill>
              </a:rPr>
              <a:t>Education Committee Objectives</a:t>
            </a:r>
            <a:endParaRPr lang="en-US" altLang="en-US" sz="3200" b="1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68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176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Education Committee Objectives</vt:lpstr>
      <vt:lpstr>PowerPoint Presentation</vt:lpstr>
      <vt:lpstr>PowerPoint Presentation</vt:lpstr>
      <vt:lpstr>PowerPoint Presentation</vt:lpstr>
      <vt:lpstr>PowerPoint Presentation</vt:lpstr>
    </vt:vector>
  </TitlesOfParts>
  <Company>Direct Selling Association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Lindsay Marquardt</dc:creator>
  <cp:lastModifiedBy>Marcia Rhinehart</cp:lastModifiedBy>
  <cp:revision>14</cp:revision>
  <dcterms:created xsi:type="dcterms:W3CDTF">2009-07-17T14:46:49Z</dcterms:created>
  <dcterms:modified xsi:type="dcterms:W3CDTF">2014-09-29T18:29:48Z</dcterms:modified>
</cp:coreProperties>
</file>