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4"/>
  </p:sldMasterIdLst>
  <p:notesMasterIdLst>
    <p:notesMasterId r:id="rId90"/>
  </p:notesMasterIdLst>
  <p:sldIdLst>
    <p:sldId id="274" r:id="rId5"/>
    <p:sldId id="271" r:id="rId6"/>
    <p:sldId id="261" r:id="rId7"/>
    <p:sldId id="320" r:id="rId8"/>
    <p:sldId id="321" r:id="rId9"/>
    <p:sldId id="322" r:id="rId10"/>
    <p:sldId id="323" r:id="rId11"/>
    <p:sldId id="324" r:id="rId12"/>
    <p:sldId id="325" r:id="rId13"/>
    <p:sldId id="326" r:id="rId14"/>
    <p:sldId id="327" r:id="rId15"/>
    <p:sldId id="328" r:id="rId16"/>
    <p:sldId id="329" r:id="rId17"/>
    <p:sldId id="330" r:id="rId18"/>
    <p:sldId id="331" r:id="rId19"/>
    <p:sldId id="332" r:id="rId20"/>
    <p:sldId id="333" r:id="rId21"/>
    <p:sldId id="334" r:id="rId22"/>
    <p:sldId id="335" r:id="rId23"/>
    <p:sldId id="336" r:id="rId24"/>
    <p:sldId id="337" r:id="rId25"/>
    <p:sldId id="338" r:id="rId26"/>
    <p:sldId id="283" r:id="rId27"/>
    <p:sldId id="339" r:id="rId28"/>
    <p:sldId id="340" r:id="rId29"/>
    <p:sldId id="341" r:id="rId30"/>
    <p:sldId id="342" r:id="rId31"/>
    <p:sldId id="262" r:id="rId32"/>
    <p:sldId id="276" r:id="rId33"/>
    <p:sldId id="256" r:id="rId34"/>
    <p:sldId id="257" r:id="rId35"/>
    <p:sldId id="287" r:id="rId36"/>
    <p:sldId id="288" r:id="rId37"/>
    <p:sldId id="264" r:id="rId38"/>
    <p:sldId id="265" r:id="rId39"/>
    <p:sldId id="266" r:id="rId40"/>
    <p:sldId id="289" r:id="rId41"/>
    <p:sldId id="290" r:id="rId42"/>
    <p:sldId id="291" r:id="rId43"/>
    <p:sldId id="292" r:id="rId44"/>
    <p:sldId id="293" r:id="rId45"/>
    <p:sldId id="294" r:id="rId46"/>
    <p:sldId id="273" r:id="rId47"/>
    <p:sldId id="295" r:id="rId48"/>
    <p:sldId id="296" r:id="rId49"/>
    <p:sldId id="297" r:id="rId50"/>
    <p:sldId id="298" r:id="rId51"/>
    <p:sldId id="299" r:id="rId52"/>
    <p:sldId id="279" r:id="rId53"/>
    <p:sldId id="300" r:id="rId54"/>
    <p:sldId id="301" r:id="rId55"/>
    <p:sldId id="302" r:id="rId56"/>
    <p:sldId id="263" r:id="rId57"/>
    <p:sldId id="343" r:id="rId58"/>
    <p:sldId id="344" r:id="rId59"/>
    <p:sldId id="259" r:id="rId60"/>
    <p:sldId id="345" r:id="rId61"/>
    <p:sldId id="346" r:id="rId62"/>
    <p:sldId id="347" r:id="rId63"/>
    <p:sldId id="277" r:id="rId64"/>
    <p:sldId id="348" r:id="rId65"/>
    <p:sldId id="349" r:id="rId66"/>
    <p:sldId id="350" r:id="rId67"/>
    <p:sldId id="351" r:id="rId68"/>
    <p:sldId id="352" r:id="rId69"/>
    <p:sldId id="353" r:id="rId70"/>
    <p:sldId id="354" r:id="rId71"/>
    <p:sldId id="355" r:id="rId72"/>
    <p:sldId id="356" r:id="rId73"/>
    <p:sldId id="357" r:id="rId74"/>
    <p:sldId id="260" r:id="rId75"/>
    <p:sldId id="275" r:id="rId76"/>
    <p:sldId id="267" r:id="rId77"/>
    <p:sldId id="278" r:id="rId78"/>
    <p:sldId id="284" r:id="rId79"/>
    <p:sldId id="282" r:id="rId80"/>
    <p:sldId id="285" r:id="rId81"/>
    <p:sldId id="268" r:id="rId82"/>
    <p:sldId id="258" r:id="rId83"/>
    <p:sldId id="304" r:id="rId84"/>
    <p:sldId id="270" r:id="rId85"/>
    <p:sldId id="269" r:id="rId86"/>
    <p:sldId id="303" r:id="rId87"/>
    <p:sldId id="272" r:id="rId88"/>
    <p:sldId id="281" r:id="rId8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7293"/>
    <a:srgbClr val="2C2C32"/>
    <a:srgbClr val="3195AF"/>
    <a:srgbClr val="7BD3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94643" autoAdjust="0"/>
  </p:normalViewPr>
  <p:slideViewPr>
    <p:cSldViewPr snapToGrid="0">
      <p:cViewPr varScale="1">
        <p:scale>
          <a:sx n="52" d="100"/>
          <a:sy n="52" d="100"/>
        </p:scale>
        <p:origin x="520" y="4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notesMaster" Target="notesMasters/notesMaster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viewProps" Target="viewProp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E3B34B-9415-4842-8010-CD60DC8B037B}" type="datetimeFigureOut">
              <a:rPr lang="en-US" smtClean="0"/>
              <a:t>9/22/2023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E082A4-B9FE-4F4B-AF7E-743666017E17}" type="slidenum">
              <a:rPr lang="en-US" smtClean="0"/>
              <a:t>‹#›</a:t>
            </a:fld>
            <a:endParaRPr lang="en-US"/>
          </a:p>
        </p:txBody>
      </p:sp>
    </p:spTree>
    <p:extLst>
      <p:ext uri="{BB962C8B-B14F-4D97-AF65-F5344CB8AC3E}">
        <p14:creationId xmlns:p14="http://schemas.microsoft.com/office/powerpoint/2010/main" val="21388969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subjecttoinquiry.com/2021/10/department-justice-announces-increased-fca-enforcement-through-new-civil-cyber-fraud-initiative/"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3076" rtl="0" eaLnBrk="1" fontAlgn="base" latinLnBrk="0" hangingPunct="1">
              <a:lnSpc>
                <a:spcPct val="100000"/>
              </a:lnSpc>
              <a:spcBef>
                <a:spcPct val="0"/>
              </a:spcBef>
              <a:spcAft>
                <a:spcPct val="0"/>
              </a:spcAft>
              <a:buClrTx/>
              <a:buSzTx/>
              <a:buFontTx/>
              <a:buNone/>
              <a:tabLst/>
              <a:defRPr/>
            </a:pPr>
            <a:fld id="{DB23C797-AD8A-42BE-95EB-4988D91A9A19}" type="slidenum">
              <a:rPr kumimoji="0" lang="en-US" sz="15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3076" rtl="0" eaLnBrk="1" fontAlgn="base" latinLnBrk="0" hangingPunct="1">
                <a:lnSpc>
                  <a:spcPct val="100000"/>
                </a:lnSpc>
                <a:spcBef>
                  <a:spcPct val="0"/>
                </a:spcBef>
                <a:spcAft>
                  <a:spcPct val="0"/>
                </a:spcAft>
                <a:buClrTx/>
                <a:buSzTx/>
                <a:buFontTx/>
                <a:buNone/>
                <a:tabLst/>
                <a:defRPr/>
              </a:pPr>
              <a:t>4</a:t>
            </a:fld>
            <a:endParaRPr kumimoji="0" lang="en-US" sz="15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7868232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1E1C9A2-0E86-42C9-912B-EEE4CAD3ED1D}" type="slidenum">
              <a:rPr lang="en-US" smtClean="0"/>
              <a:t>13</a:t>
            </a:fld>
            <a:endParaRPr lang="en-US" dirty="0"/>
          </a:p>
        </p:txBody>
      </p:sp>
    </p:spTree>
    <p:extLst>
      <p:ext uri="{BB962C8B-B14F-4D97-AF65-F5344CB8AC3E}">
        <p14:creationId xmlns:p14="http://schemas.microsoft.com/office/powerpoint/2010/main" val="37079571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1E1C9A2-0E86-42C9-912B-EEE4CAD3ED1D}" type="slidenum">
              <a:rPr lang="en-US" smtClean="0"/>
              <a:t>14</a:t>
            </a:fld>
            <a:endParaRPr lang="en-US" dirty="0"/>
          </a:p>
        </p:txBody>
      </p:sp>
    </p:spTree>
    <p:extLst>
      <p:ext uri="{BB962C8B-B14F-4D97-AF65-F5344CB8AC3E}">
        <p14:creationId xmlns:p14="http://schemas.microsoft.com/office/powerpoint/2010/main" val="14909143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1E1C9A2-0E86-42C9-912B-EEE4CAD3ED1D}" type="slidenum">
              <a:rPr lang="en-US" smtClean="0"/>
              <a:t>15</a:t>
            </a:fld>
            <a:endParaRPr lang="en-US" dirty="0"/>
          </a:p>
        </p:txBody>
      </p:sp>
    </p:spTree>
    <p:extLst>
      <p:ext uri="{BB962C8B-B14F-4D97-AF65-F5344CB8AC3E}">
        <p14:creationId xmlns:p14="http://schemas.microsoft.com/office/powerpoint/2010/main" val="36633751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E1C9A2-0E86-42C9-912B-EEE4CAD3ED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4630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E1C9A2-0E86-42C9-912B-EEE4CAD3ED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86839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E1C9A2-0E86-42C9-912B-EEE4CAD3ED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48155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1E1C9A2-0E86-42C9-912B-EEE4CAD3ED1D}" type="slidenum">
              <a:rPr lang="en-US" smtClean="0"/>
              <a:t>19</a:t>
            </a:fld>
            <a:endParaRPr lang="en-US" dirty="0"/>
          </a:p>
        </p:txBody>
      </p:sp>
    </p:spTree>
    <p:extLst>
      <p:ext uri="{BB962C8B-B14F-4D97-AF65-F5344CB8AC3E}">
        <p14:creationId xmlns:p14="http://schemas.microsoft.com/office/powerpoint/2010/main" val="28244665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E1C9A2-0E86-42C9-912B-EEE4CAD3ED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56141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3B8B164A-72CE-4DDC-ADBA-0326911CB116}" type="slidenum">
              <a:rPr lang="en-US" smtClean="0"/>
              <a:t>22</a:t>
            </a:fld>
            <a:endParaRPr lang="en-US"/>
          </a:p>
        </p:txBody>
      </p:sp>
    </p:spTree>
    <p:extLst>
      <p:ext uri="{BB962C8B-B14F-4D97-AF65-F5344CB8AC3E}">
        <p14:creationId xmlns:p14="http://schemas.microsoft.com/office/powerpoint/2010/main" val="32622937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1E1C9A2-0E86-42C9-912B-EEE4CAD3ED1D}" type="slidenum">
              <a:rPr lang="en-US" smtClean="0"/>
              <a:t>5</a:t>
            </a:fld>
            <a:endParaRPr lang="en-US" dirty="0"/>
          </a:p>
        </p:txBody>
      </p:sp>
    </p:spTree>
    <p:extLst>
      <p:ext uri="{BB962C8B-B14F-4D97-AF65-F5344CB8AC3E}">
        <p14:creationId xmlns:p14="http://schemas.microsoft.com/office/powerpoint/2010/main" val="35435253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19</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20</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9</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1E1C9A2-0E86-42C9-912B-EEE4CAD3ED1D}" type="slidenum">
              <a:rPr lang="en-US" smtClean="0"/>
              <a:t>6</a:t>
            </a:fld>
            <a:endParaRPr lang="en-US" dirty="0"/>
          </a:p>
        </p:txBody>
      </p:sp>
    </p:spTree>
    <p:extLst>
      <p:ext uri="{BB962C8B-B14F-4D97-AF65-F5344CB8AC3E}">
        <p14:creationId xmlns:p14="http://schemas.microsoft.com/office/powerpoint/2010/main" val="30066890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dirty="0"/>
              <a:t>Shea/Alex/Eric:</a:t>
            </a:r>
          </a:p>
          <a:p>
            <a:pPr marL="0" indent="0"/>
            <a:r>
              <a:rPr lang="en-US" dirty="0"/>
              <a:t>-Shea provide overview of where regulatory shuffle stands.</a:t>
            </a:r>
          </a:p>
          <a:p>
            <a:pPr marL="0" indent="0"/>
            <a:r>
              <a:rPr lang="en-US" dirty="0"/>
              <a:t>	-preemption considerations</a:t>
            </a:r>
          </a:p>
          <a:p>
            <a:pPr marL="0" indent="0"/>
            <a:r>
              <a:rPr lang="en-US" dirty="0"/>
              <a:t>-Alex/Eric provide insights to how to balance in-house/best practices for getting a privacy/cybersecurity program up and running.</a:t>
            </a:r>
          </a:p>
          <a:p>
            <a:pPr marL="0" indent="0"/>
            <a:r>
              <a:rPr lang="en-US" dirty="0"/>
              <a:t>	-Eric talk about basics of getting started SOC2/ISO/PCI;</a:t>
            </a:r>
          </a:p>
          <a:p>
            <a:pPr marL="0" indent="0"/>
            <a:r>
              <a:rPr lang="en-US" dirty="0"/>
              <a:t>-Importance of data map/data flow.  Know what you collect, use, share v. sell, store.  </a:t>
            </a:r>
          </a:p>
          <a:p>
            <a:pPr marL="0" indent="0"/>
            <a:r>
              <a:rPr lang="en-US" dirty="0"/>
              <a:t>	-Eric –IRS example – 1099 and warehousing separately</a:t>
            </a:r>
          </a:p>
          <a:p>
            <a:pPr marL="0" indent="0"/>
            <a:r>
              <a:rPr lang="en-US" dirty="0"/>
              <a:t>	-shea/Eric – understanding sell v. share and how that impacts privacy program</a:t>
            </a:r>
          </a:p>
          <a:p>
            <a:pPr marL="0" indent="0"/>
            <a:r>
              <a:rPr lang="en-US" dirty="0"/>
              <a:t>-Data deletion policy:</a:t>
            </a:r>
          </a:p>
          <a:p>
            <a:pPr marL="0" indent="0"/>
            <a:r>
              <a:rPr lang="en-US" dirty="0"/>
              <a:t>	-Shea talk about legal requirements.</a:t>
            </a:r>
          </a:p>
          <a:p>
            <a:pPr marL="0" indent="0"/>
            <a:r>
              <a:rPr lang="en-US" dirty="0"/>
              <a:t>	-Eric/Alex discuss how this actually happens in-house.  Much harder than a piece of paper.</a:t>
            </a:r>
          </a:p>
          <a:p>
            <a:endParaRPr lang="en-US" dirty="0"/>
          </a:p>
        </p:txBody>
      </p:sp>
      <p:sp>
        <p:nvSpPr>
          <p:cNvPr id="4" name="Slide Number Placeholder 3"/>
          <p:cNvSpPr>
            <a:spLocks noGrp="1"/>
          </p:cNvSpPr>
          <p:nvPr>
            <p:ph type="sldNum" sz="quarter" idx="5"/>
          </p:nvPr>
        </p:nvSpPr>
        <p:spPr/>
        <p:txBody>
          <a:bodyPr/>
          <a:lstStyle/>
          <a:p>
            <a:fld id="{EB0F4372-1036-4EDC-AE42-DD3CFC11D217}" type="slidenum">
              <a:rPr lang="en-US" smtClean="0"/>
              <a:t>56</a:t>
            </a:fld>
            <a:endParaRPr lang="en-US"/>
          </a:p>
        </p:txBody>
      </p:sp>
    </p:spTree>
    <p:extLst>
      <p:ext uri="{BB962C8B-B14F-4D97-AF65-F5344CB8AC3E}">
        <p14:creationId xmlns:p14="http://schemas.microsoft.com/office/powerpoint/2010/main" val="25056309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Alex to talk about building global privacy/cyber program.</a:t>
            </a:r>
          </a:p>
        </p:txBody>
      </p:sp>
      <p:sp>
        <p:nvSpPr>
          <p:cNvPr id="4" name="Slide Number Placeholder 3"/>
          <p:cNvSpPr>
            <a:spLocks noGrp="1"/>
          </p:cNvSpPr>
          <p:nvPr>
            <p:ph type="sldNum" sz="quarter" idx="5"/>
          </p:nvPr>
        </p:nvSpPr>
        <p:spPr/>
        <p:txBody>
          <a:bodyPr/>
          <a:lstStyle/>
          <a:p>
            <a:fld id="{EB0F4372-1036-4EDC-AE42-DD3CFC11D217}" type="slidenum">
              <a:rPr lang="en-US" smtClean="0"/>
              <a:t>57</a:t>
            </a:fld>
            <a:endParaRPr lang="en-US"/>
          </a:p>
        </p:txBody>
      </p:sp>
    </p:spTree>
    <p:extLst>
      <p:ext uri="{BB962C8B-B14F-4D97-AF65-F5344CB8AC3E}">
        <p14:creationId xmlns:p14="http://schemas.microsoft.com/office/powerpoint/2010/main" val="29223007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Shea:  give update on state of law for data processing agreements and general best practices.</a:t>
            </a:r>
          </a:p>
          <a:p>
            <a:pPr algn="l"/>
            <a:r>
              <a:rPr lang="en-US" dirty="0"/>
              <a:t>Eric/Alex:  best practices with improving vendor management process in-house.  Discuss process and how to train procurement folks to issue spot.</a:t>
            </a:r>
          </a:p>
          <a:p>
            <a:pPr algn="l"/>
            <a:r>
              <a:rPr lang="en-US" dirty="0"/>
              <a:t>Katy:  litigation trends.  Will discuss rise of B2B disputes.</a:t>
            </a:r>
          </a:p>
          <a:p>
            <a:endParaRPr lang="en-US" dirty="0"/>
          </a:p>
        </p:txBody>
      </p:sp>
      <p:sp>
        <p:nvSpPr>
          <p:cNvPr id="4" name="Slide Number Placeholder 3"/>
          <p:cNvSpPr>
            <a:spLocks noGrp="1"/>
          </p:cNvSpPr>
          <p:nvPr>
            <p:ph type="sldNum" sz="quarter" idx="5"/>
          </p:nvPr>
        </p:nvSpPr>
        <p:spPr/>
        <p:txBody>
          <a:bodyPr/>
          <a:lstStyle/>
          <a:p>
            <a:fld id="{EB0F4372-1036-4EDC-AE42-DD3CFC11D217}" type="slidenum">
              <a:rPr lang="en-US" smtClean="0"/>
              <a:t>58</a:t>
            </a:fld>
            <a:endParaRPr lang="en-US"/>
          </a:p>
        </p:txBody>
      </p:sp>
    </p:spTree>
    <p:extLst>
      <p:ext uri="{BB962C8B-B14F-4D97-AF65-F5344CB8AC3E}">
        <p14:creationId xmlns:p14="http://schemas.microsoft.com/office/powerpoint/2010/main" val="5483046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Shea and Alex to cover compliance and katy and Kathleen will cover litigation and enforcement</a:t>
            </a:r>
          </a:p>
          <a:p>
            <a:endParaRPr lang="en-US" dirty="0"/>
          </a:p>
        </p:txBody>
      </p:sp>
      <p:sp>
        <p:nvSpPr>
          <p:cNvPr id="4" name="Slide Number Placeholder 3"/>
          <p:cNvSpPr>
            <a:spLocks noGrp="1"/>
          </p:cNvSpPr>
          <p:nvPr>
            <p:ph type="sldNum" sz="quarter" idx="5"/>
          </p:nvPr>
        </p:nvSpPr>
        <p:spPr/>
        <p:txBody>
          <a:bodyPr/>
          <a:lstStyle/>
          <a:p>
            <a:fld id="{EB0F4372-1036-4EDC-AE42-DD3CFC11D217}" type="slidenum">
              <a:rPr lang="en-US" smtClean="0"/>
              <a:t>59</a:t>
            </a:fld>
            <a:endParaRPr lang="en-US"/>
          </a:p>
        </p:txBody>
      </p:sp>
    </p:spTree>
    <p:extLst>
      <p:ext uri="{BB962C8B-B14F-4D97-AF65-F5344CB8AC3E}">
        <p14:creationId xmlns:p14="http://schemas.microsoft.com/office/powerpoint/2010/main" val="11379677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1944">
              <a:defRPr/>
            </a:pPr>
            <a:r>
              <a:rPr lang="en-US" b="1" u="none" dirty="0"/>
              <a:t>kathleen</a:t>
            </a:r>
          </a:p>
          <a:p>
            <a:pPr marL="235972" indent="-235972" defTabSz="471944">
              <a:buFont typeface="+mj-lt"/>
              <a:buAutoNum type="arabicPeriod"/>
              <a:defRPr/>
            </a:pPr>
            <a:endParaRPr lang="en-US" b="1" dirty="0"/>
          </a:p>
          <a:p>
            <a:pPr marL="235972" indent="-235972" defTabSz="471944">
              <a:buFont typeface="+mj-lt"/>
              <a:buAutoNum type="arabicPeriod"/>
              <a:defRPr/>
            </a:pPr>
            <a:endParaRPr lang="en-US" b="1" dirty="0"/>
          </a:p>
          <a:p>
            <a:pPr marL="235972" indent="-235972" defTabSz="471944">
              <a:buFont typeface="+mj-lt"/>
              <a:buAutoNum type="arabicPeriod"/>
              <a:defRPr/>
            </a:pPr>
            <a:r>
              <a:rPr lang="en-US" b="1" dirty="0"/>
              <a:t>SEC - proposed cybersecurity risk management rules and amendments for registered investment advisors and funds (February 9, 2022) –</a:t>
            </a:r>
            <a:r>
              <a:rPr lang="en-US" b="1" baseline="0" dirty="0"/>
              <a:t> </a:t>
            </a:r>
            <a:r>
              <a:rPr lang="en-US" b="0" baseline="0" dirty="0"/>
              <a:t>see https://www.sec.gov/news/press-release/2022-20</a:t>
            </a:r>
            <a:endParaRPr lang="en-US" b="0" dirty="0"/>
          </a:p>
          <a:p>
            <a:pPr marL="701859" lvl="1" indent="-235972" defTabSz="471944">
              <a:buFont typeface="+mj-lt"/>
              <a:buAutoNum type="arabicPeriod"/>
              <a:defRPr/>
            </a:pPr>
            <a:r>
              <a:rPr lang="en-US" b="0" dirty="0"/>
              <a:t>The proposed rules would require advisers and funds to adopt and implement written cybersecurity policies and procedures designed to address cybersecurity risks that could harm advisory clients and fund investors.</a:t>
            </a:r>
          </a:p>
          <a:p>
            <a:pPr marL="701859" lvl="1" indent="-235972" defTabSz="471944">
              <a:buFont typeface="+mj-lt"/>
              <a:buAutoNum type="arabicPeriod"/>
              <a:defRPr/>
            </a:pPr>
            <a:r>
              <a:rPr lang="en-US" b="0" dirty="0"/>
              <a:t>The proposed rules also would require advisers to report significant cybersecurity incidents affecting the adviser or its fund or private fund clients to the Commission on a new confidential form.</a:t>
            </a:r>
          </a:p>
          <a:p>
            <a:pPr marL="701859" lvl="1" indent="-235972" defTabSz="471944">
              <a:buFont typeface="+mj-lt"/>
              <a:buAutoNum type="arabicPeriod"/>
              <a:defRPr/>
            </a:pPr>
            <a:r>
              <a:rPr lang="en-US" b="0" dirty="0"/>
              <a:t>The proposal would require advisers and funds to publicly disclose cybersecurity risks and significant cybersecurity incidents that occurred in the last two fiscal years in their brochures and registration statements.</a:t>
            </a:r>
          </a:p>
          <a:p>
            <a:pPr marL="235972" indent="-235972" defTabSz="471944">
              <a:buFont typeface="+mj-lt"/>
              <a:buAutoNum type="arabicPeriod"/>
              <a:defRPr/>
            </a:pPr>
            <a:endParaRPr lang="en-US" b="1" dirty="0"/>
          </a:p>
          <a:p>
            <a:pPr marL="235972" indent="-235972" defTabSz="471944">
              <a:buFont typeface="+mj-lt"/>
              <a:buAutoNum type="arabicPeriod"/>
              <a:defRPr/>
            </a:pPr>
            <a:r>
              <a:rPr lang="en-US" b="1" dirty="0"/>
              <a:t>SEC Proposes Rules on Cybersecurity Risk Management, Strategy, Governance, and Incident Disclosure by Public Companies</a:t>
            </a:r>
            <a:r>
              <a:rPr lang="en-US" dirty="0"/>
              <a:t> – see https://www.sec.gov/news/press-release/2022-39</a:t>
            </a:r>
          </a:p>
          <a:p>
            <a:pPr marL="707915" lvl="1" indent="-235972" defTabSz="471944">
              <a:buFont typeface="+mj-lt"/>
              <a:buAutoNum type="arabicPeriod"/>
              <a:defRPr/>
            </a:pPr>
            <a:r>
              <a:rPr lang="en-US" dirty="0">
                <a:ea typeface="ＭＳ Ｐゴシック" charset="0"/>
              </a:rPr>
              <a:t>The proposed amendments would require, among other things, current reporting about material cybersecurity incidents and periodic reporting to provide updates about previously reported cybersecurity incidents. </a:t>
            </a:r>
          </a:p>
          <a:p>
            <a:pPr marL="707915" lvl="1" indent="-235972" defTabSz="471944">
              <a:buFont typeface="+mj-lt"/>
              <a:buAutoNum type="arabicPeriod"/>
              <a:defRPr/>
            </a:pPr>
            <a:r>
              <a:rPr lang="en-US" dirty="0">
                <a:ea typeface="ＭＳ Ｐゴシック" charset="0"/>
              </a:rPr>
              <a:t>The proposal also would require periodic reporting about a registrant’s policies and procedures to identify and manage cybersecurity risks; the registrant’s board of directors' oversight of cybersecurity risk; and management’s role and expertise in assessing and managing cybersecurity risk and implementing cybersecurity policies and procedures. </a:t>
            </a:r>
          </a:p>
          <a:p>
            <a:pPr marL="707915" lvl="1" indent="-235972" defTabSz="471944">
              <a:buFont typeface="+mj-lt"/>
              <a:buAutoNum type="arabicPeriod"/>
              <a:defRPr/>
            </a:pPr>
            <a:r>
              <a:rPr lang="en-US" dirty="0">
                <a:ea typeface="ＭＳ Ｐゴシック" charset="0"/>
              </a:rPr>
              <a:t>The proposal further would require annual reporting or certain proxy disclosure about the board of directors’ cybersecurity expertise, if any.</a:t>
            </a:r>
          </a:p>
          <a:p>
            <a:pPr marL="235972" indent="-235972" defTabSz="471944">
              <a:buFont typeface="+mj-lt"/>
              <a:buAutoNum type="arabicPeriod"/>
              <a:defRPr/>
            </a:pPr>
            <a:endParaRPr lang="en-US" b="0" i="0" kern="1200" dirty="0">
              <a:solidFill>
                <a:schemeClr val="tx1"/>
              </a:solidFill>
              <a:effectLst/>
              <a:latin typeface="Calibri" pitchFamily="34" charset="0"/>
              <a:ea typeface="ＭＳ Ｐゴシック" charset="0"/>
            </a:endParaRPr>
          </a:p>
          <a:p>
            <a:pPr marL="235972" indent="-235972" defTabSz="471944">
              <a:buFont typeface="+mj-lt"/>
              <a:buAutoNum type="arabicPeriod"/>
              <a:defRPr/>
            </a:pPr>
            <a:r>
              <a:rPr lang="en-US" b="1" dirty="0"/>
              <a:t>(Ericka)</a:t>
            </a:r>
            <a:r>
              <a:rPr lang="en-US" b="1" baseline="0" dirty="0"/>
              <a:t> </a:t>
            </a:r>
            <a:r>
              <a:rPr lang="en-US" b="1" dirty="0"/>
              <a:t>FTC – policy statement on the importance of effective breach disclosures (May 20, 2022) – </a:t>
            </a:r>
            <a:r>
              <a:rPr lang="en-US" b="0" dirty="0"/>
              <a:t>see</a:t>
            </a:r>
            <a:r>
              <a:rPr lang="en-US" b="0" baseline="0" dirty="0"/>
              <a:t> https://www.ftc.gov/policy/advocacy-research/tech-at-ftc/2022/05/security-beyond-prevention-importance-effective-breach-disclosures</a:t>
            </a:r>
            <a:endParaRPr lang="en-US" b="0" dirty="0"/>
          </a:p>
          <a:p>
            <a:pPr marL="698830" lvl="1" indent="-232943">
              <a:buFont typeface="+mj-lt"/>
              <a:buAutoNum type="arabicPeriod"/>
            </a:pPr>
            <a:r>
              <a:rPr lang="en-US" dirty="0"/>
              <a:t>FTC further announced that failure to disclose “information to help parties mitigate reasonably foreseeable harm may violate Section 5 of the FTC Act.” </a:t>
            </a:r>
          </a:p>
          <a:p>
            <a:pPr marL="698830" lvl="1" indent="-232943">
              <a:buFont typeface="+mj-lt"/>
              <a:buAutoNum type="arabicPeriod"/>
            </a:pPr>
            <a:r>
              <a:rPr lang="en-US" dirty="0"/>
              <a:t>Section 5 of the Federal Trade Commission Act (FTC Act) (15 USC 45) prohibits ‘‘unfair or deceptive acts or practices in or affecting commerce.’’ </a:t>
            </a:r>
          </a:p>
          <a:p>
            <a:pPr marL="698830" lvl="1" indent="-232943">
              <a:buFont typeface="+mj-lt"/>
              <a:buAutoNum type="arabicPeriod"/>
            </a:pPr>
            <a:r>
              <a:rPr lang="en-US" dirty="0"/>
              <a:t>Under this section, an act or practice is unfair where it causes or is likely to cause substantial injury to consumers, cannot be reasonably avoided by consumers, and is not outweighed by countervailing benefits to consumers or to competition.</a:t>
            </a:r>
          </a:p>
          <a:p>
            <a:pPr marL="698830" lvl="1" indent="-232943">
              <a:buFont typeface="+mj-lt"/>
              <a:buAutoNum type="arabicPeriod"/>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B0F4372-1036-4EDC-AE42-DD3CFC11D217}" type="slidenum">
              <a:rPr lang="en-US" smtClean="0"/>
              <a:t>60</a:t>
            </a:fld>
            <a:endParaRPr lang="en-US"/>
          </a:p>
        </p:txBody>
      </p:sp>
    </p:spTree>
    <p:extLst>
      <p:ext uri="{BB962C8B-B14F-4D97-AF65-F5344CB8AC3E}">
        <p14:creationId xmlns:p14="http://schemas.microsoft.com/office/powerpoint/2010/main" val="23092379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Kathleen</a:t>
            </a:r>
          </a:p>
          <a:p>
            <a:r>
              <a:rPr lang="en-US" dirty="0"/>
              <a:t>Potentially discuss first enforcement action – March 8, 2022</a:t>
            </a:r>
          </a:p>
          <a:p>
            <a:r>
              <a:rPr lang="en-US" dirty="0"/>
              <a:t>https://www.subjecttoinquiry.com/2022/03/doj-settles-first-false-claims-act-enforcement-action-since-launch-of-civil-cyber-fraud-initiative/</a:t>
            </a:r>
          </a:p>
          <a:p>
            <a:endParaRPr lang="en-US" dirty="0"/>
          </a:p>
          <a:p>
            <a:r>
              <a:rPr lang="en-US" kern="1200" dirty="0">
                <a:solidFill>
                  <a:schemeClr val="tx1"/>
                </a:solidFill>
                <a:latin typeface="Calibri" pitchFamily="34" charset="0"/>
                <a:ea typeface="ＭＳ Ｐゴシック" charset="0"/>
                <a:cs typeface="Arial Unicode MS" pitchFamily="34" charset="-128"/>
              </a:rPr>
              <a:t>$930,000 settlement with Comprehensive Health Services, LLC (CHS) for alleged violations of the False Claims Act (FCA). This settlement marks DOJ’s first resolution of an FCA enforcement action involving cyber fraud after launching its </a:t>
            </a:r>
            <a:r>
              <a:rPr lang="en-US" u="sng" kern="1200" dirty="0">
                <a:solidFill>
                  <a:schemeClr val="tx1"/>
                </a:solidFill>
                <a:latin typeface="Calibri" pitchFamily="34" charset="0"/>
                <a:ea typeface="ＭＳ Ｐゴシック" charset="0"/>
                <a:cs typeface="Arial Unicode MS" pitchFamily="34" charset="-128"/>
                <a:hlinkClick r:id="rId3"/>
              </a:rPr>
              <a:t>Civil Cyber-Fraud Initiative</a:t>
            </a:r>
            <a:r>
              <a:rPr lang="en-US" kern="1200" dirty="0">
                <a:solidFill>
                  <a:schemeClr val="tx1"/>
                </a:solidFill>
                <a:latin typeface="Calibri" pitchFamily="34" charset="0"/>
                <a:ea typeface="ＭＳ Ｐゴシック" charset="0"/>
                <a:cs typeface="Arial Unicode MS" pitchFamily="34" charset="-128"/>
              </a:rPr>
              <a:t> in October 2021, signaling DOJ’s eagerness to combat cybersecurity violations and misrepresentations</a:t>
            </a:r>
          </a:p>
          <a:p>
            <a:endParaRPr lang="en-US" kern="1200" dirty="0">
              <a:solidFill>
                <a:schemeClr val="tx1"/>
              </a:solidFill>
              <a:latin typeface="Calibri" pitchFamily="34" charset="0"/>
              <a:ea typeface="ＭＳ Ｐゴシック" charset="0"/>
            </a:endParaRPr>
          </a:p>
          <a:p>
            <a:r>
              <a:rPr lang="en-US" kern="1200" dirty="0">
                <a:solidFill>
                  <a:schemeClr val="tx1"/>
                </a:solidFill>
                <a:latin typeface="Calibri" pitchFamily="34" charset="0"/>
                <a:ea typeface="ＭＳ Ｐゴシック" charset="0"/>
                <a:cs typeface="Arial Unicode MS" pitchFamily="34" charset="-128"/>
              </a:rPr>
              <a:t>Specifically, DOJ alleged that CHS stored patients’ protected health information (PHI) and personal identifiable information (PII) on an electronic medical record (EMR) system that was, at times, unsecured, in violation of express contractual requirements. </a:t>
            </a:r>
          </a:p>
          <a:p>
            <a:endParaRPr lang="en-US" kern="1200" dirty="0">
              <a:solidFill>
                <a:schemeClr val="tx1"/>
              </a:solidFill>
              <a:latin typeface="Calibri" pitchFamily="34" charset="0"/>
              <a:ea typeface="ＭＳ Ｐゴシック" charset="0"/>
            </a:endParaRPr>
          </a:p>
          <a:p>
            <a:r>
              <a:rPr lang="en-US" sz="2200" dirty="0"/>
              <a:t>On May 20, 2022, the </a:t>
            </a:r>
            <a:r>
              <a:rPr lang="en-US" sz="2200" b="1" dirty="0"/>
              <a:t>Federal Trade Commission </a:t>
            </a:r>
            <a:r>
              <a:rPr lang="en-US" sz="2200" dirty="0"/>
              <a:t>issued a blog post titled “Security Beyond Prevention: </a:t>
            </a:r>
            <a:r>
              <a:rPr lang="en-US" sz="2200" dirty="0">
                <a:highlight>
                  <a:srgbClr val="FFFF00"/>
                </a:highlight>
              </a:rPr>
              <a:t>The Importance of Effective Disclosures</a:t>
            </a:r>
            <a:r>
              <a:rPr lang="en-US" sz="2200" dirty="0"/>
              <a:t>.”</a:t>
            </a:r>
          </a:p>
          <a:p>
            <a:pPr lvl="1"/>
            <a:r>
              <a:rPr lang="en-US" sz="2200" dirty="0"/>
              <a:t>The FTC announced that the </a:t>
            </a:r>
            <a:r>
              <a:rPr lang="en-US" sz="2200" b="1" dirty="0"/>
              <a:t>Federal Trade Commission Act</a:t>
            </a:r>
            <a:r>
              <a:rPr lang="en-US" sz="2200" dirty="0"/>
              <a:t>, codified as 15 U.S.C. § 45, may “</a:t>
            </a:r>
            <a:r>
              <a:rPr lang="en-US" sz="2200" b="1" dirty="0"/>
              <a:t>create a de facto breach disclosure requirement</a:t>
            </a:r>
            <a:r>
              <a:rPr lang="en-US" sz="2200" dirty="0"/>
              <a:t>” for companies that experience a compromise of consumer data.  </a:t>
            </a:r>
          </a:p>
          <a:p>
            <a:pPr lvl="1"/>
            <a:r>
              <a:rPr lang="en-US" sz="2200" dirty="0"/>
              <a:t>Section 5 of the FTC Act prohibits ‘‘unfair or deceptive acts or practices in or affecting commerce.’’ </a:t>
            </a:r>
          </a:p>
          <a:p>
            <a:pPr lvl="1"/>
            <a:r>
              <a:rPr lang="en-US" sz="2200" dirty="0"/>
              <a:t>The FTC therefore reasons that “a breached entity that fails to disclose information to help parties mitigate reasonably foreseeable harm may violate Section 5 of the FTC Act,” by amounting an unfair or deceptive act or practice. </a:t>
            </a:r>
          </a:p>
          <a:p>
            <a:pPr lvl="1"/>
            <a:r>
              <a:rPr lang="en-US" sz="2200" dirty="0"/>
              <a:t>The FTC therefore broadly interprets the FTC Act to provide the FTC with the authority to implement a </a:t>
            </a:r>
            <a:r>
              <a:rPr lang="en-US" sz="2200" b="1" dirty="0"/>
              <a:t>federal breach notification law for organizations</a:t>
            </a:r>
            <a:r>
              <a:rPr lang="en-US" sz="2200" dirty="0"/>
              <a:t>. </a:t>
            </a:r>
          </a:p>
          <a:p>
            <a:pPr lvl="1"/>
            <a:endParaRPr lang="en-US" sz="2200" dirty="0"/>
          </a:p>
          <a:p>
            <a:r>
              <a:rPr lang="en-US" sz="3100" b="1" dirty="0"/>
              <a:t>Chegg</a:t>
            </a:r>
            <a:r>
              <a:rPr lang="en-US" sz="3100" dirty="0"/>
              <a:t> (Jan 2023)- Found that Chegg failed to protect personal information that it collected from users and employees.</a:t>
            </a:r>
          </a:p>
          <a:p>
            <a:pPr lvl="1"/>
            <a:r>
              <a:rPr lang="en-US" sz="3100" dirty="0"/>
              <a:t>Required Chegg to implement a</a:t>
            </a:r>
            <a:r>
              <a:rPr lang="en-US" sz="3100" dirty="0">
                <a:highlight>
                  <a:srgbClr val="FFFF00"/>
                </a:highlight>
              </a:rPr>
              <a:t> comprehensive info security system, limit the data it can collect and retain; and allow users to request access and deletion </a:t>
            </a:r>
            <a:r>
              <a:rPr lang="en-US" sz="3100" dirty="0"/>
              <a:t>of their own data   </a:t>
            </a:r>
          </a:p>
          <a:p>
            <a:r>
              <a:rPr lang="en-US" sz="3100" b="1" dirty="0" err="1"/>
              <a:t>Drizly</a:t>
            </a:r>
            <a:r>
              <a:rPr lang="en-US" sz="3100" b="1" dirty="0"/>
              <a:t> LLC </a:t>
            </a:r>
            <a:r>
              <a:rPr lang="en-US" sz="3100" dirty="0"/>
              <a:t>(Jan 2023)- Issued order that its </a:t>
            </a:r>
            <a:r>
              <a:rPr lang="en-US" sz="3100" dirty="0">
                <a:highlight>
                  <a:srgbClr val="FFFF00"/>
                </a:highlight>
              </a:rPr>
              <a:t>CEO failed to secure customers’ data </a:t>
            </a:r>
            <a:r>
              <a:rPr lang="en-US" sz="3100" dirty="0"/>
              <a:t>after being alerted to vulnerability two years prior leading to breach exposing personal info of 2.5m consumers; required to take </a:t>
            </a:r>
            <a:r>
              <a:rPr lang="en-US" sz="3100" dirty="0">
                <a:highlight>
                  <a:srgbClr val="FFFF00"/>
                </a:highlight>
              </a:rPr>
              <a:t>remedial measures including public disclosures of collection of data and implementing comprehensive info security system.</a:t>
            </a:r>
            <a:r>
              <a:rPr lang="en-US" sz="3100" dirty="0"/>
              <a:t> </a:t>
            </a:r>
            <a:r>
              <a:rPr lang="en-US" sz="3100" b="1" dirty="0"/>
              <a:t>  </a:t>
            </a:r>
          </a:p>
          <a:p>
            <a:r>
              <a:rPr lang="en-US" sz="3100" b="1" dirty="0" err="1"/>
              <a:t>CaféPress</a:t>
            </a:r>
            <a:r>
              <a:rPr lang="en-US" sz="3100" dirty="0"/>
              <a:t> (June 2022)- </a:t>
            </a:r>
            <a:r>
              <a:rPr lang="en-US" sz="3100" dirty="0">
                <a:highlight>
                  <a:srgbClr val="FFFF00"/>
                </a:highlight>
              </a:rPr>
              <a:t>Fined former owner $500K for failure to implement reasonable security measures </a:t>
            </a:r>
            <a:r>
              <a:rPr lang="en-US" sz="3100" dirty="0"/>
              <a:t>to protect information on its network, including Social Security numbers, and for covering up breach.</a:t>
            </a:r>
          </a:p>
          <a:p>
            <a:pPr lvl="0"/>
            <a:endParaRPr lang="en-US" sz="2200" dirty="0"/>
          </a:p>
          <a:p>
            <a:pPr lvl="0"/>
            <a:endParaRPr lang="en-US" sz="2200" dirty="0"/>
          </a:p>
          <a:p>
            <a:pPr lvl="0"/>
            <a:endParaRPr lang="en-US" sz="2200" dirty="0"/>
          </a:p>
          <a:p>
            <a:pPr lvl="0"/>
            <a:r>
              <a:rPr lang="en-US" sz="2200" dirty="0"/>
              <a:t>Health Data Breach Notification Rule</a:t>
            </a:r>
          </a:p>
          <a:p>
            <a:r>
              <a:rPr lang="en-US" sz="3400" dirty="0"/>
              <a:t>Recognizing that Americans turn to apps and other technologies to track diseases, diagnoses, treatment, medications, fitness, fertility, sleep, mental health, diet, and other vital areas.</a:t>
            </a:r>
          </a:p>
          <a:p>
            <a:r>
              <a:rPr lang="en-US" sz="3400" dirty="0"/>
              <a:t>Requires certain organizations (both businesses and nonprofits) </a:t>
            </a:r>
            <a:r>
              <a:rPr lang="en-US" sz="3400" dirty="0">
                <a:highlight>
                  <a:srgbClr val="FFFF00"/>
                </a:highlight>
              </a:rPr>
              <a:t>not covered by HIPAA to notify</a:t>
            </a:r>
            <a:r>
              <a:rPr lang="en-US" sz="3400" dirty="0"/>
              <a:t>:</a:t>
            </a:r>
          </a:p>
          <a:p>
            <a:pPr lvl="1"/>
            <a:r>
              <a:rPr lang="en-US" sz="3400" dirty="0"/>
              <a:t>customers, FTC and in some cases, the media</a:t>
            </a:r>
          </a:p>
          <a:p>
            <a:r>
              <a:rPr lang="en-US" sz="3400" dirty="0"/>
              <a:t>For a breach of unsecured, individually identifiable health information. </a:t>
            </a:r>
          </a:p>
          <a:p>
            <a:r>
              <a:rPr lang="en-US" sz="3400" dirty="0">
                <a:solidFill>
                  <a:srgbClr val="000000"/>
                </a:solidFill>
              </a:rPr>
              <a:t>Recent enforcement actions: </a:t>
            </a:r>
          </a:p>
          <a:p>
            <a:pPr lvl="1"/>
            <a:r>
              <a:rPr lang="en-US" sz="2900" b="1" dirty="0" err="1">
                <a:solidFill>
                  <a:srgbClr val="000000"/>
                </a:solidFill>
                <a:latin typeface="+mj-lt"/>
              </a:rPr>
              <a:t>GoodRx</a:t>
            </a:r>
            <a:r>
              <a:rPr lang="en-US" sz="2900" dirty="0">
                <a:solidFill>
                  <a:srgbClr val="000000"/>
                </a:solidFill>
                <a:latin typeface="+mj-lt"/>
              </a:rPr>
              <a:t> (Feb. 2023) -</a:t>
            </a:r>
            <a:r>
              <a:rPr lang="en-US" sz="2900" b="0" i="0" dirty="0">
                <a:solidFill>
                  <a:srgbClr val="000000"/>
                </a:solidFill>
                <a:effectLst/>
                <a:latin typeface="+mj-lt"/>
              </a:rPr>
              <a:t> FTC alleged that </a:t>
            </a:r>
            <a:r>
              <a:rPr lang="en-US" sz="2900" b="0" i="0" dirty="0" err="1">
                <a:solidFill>
                  <a:srgbClr val="000000"/>
                </a:solidFill>
                <a:effectLst/>
                <a:latin typeface="+mj-lt"/>
              </a:rPr>
              <a:t>GoodRx</a:t>
            </a:r>
            <a:r>
              <a:rPr lang="en-US" sz="2900" b="0" i="0" dirty="0">
                <a:solidFill>
                  <a:srgbClr val="000000"/>
                </a:solidFill>
                <a:effectLst/>
                <a:latin typeface="+mj-lt"/>
              </a:rPr>
              <a:t>, a direct-to-consumer telehealth and prescription drug discount provider, </a:t>
            </a:r>
            <a:r>
              <a:rPr lang="en-US" sz="2900" b="0" i="0" dirty="0">
                <a:solidFill>
                  <a:srgbClr val="000000"/>
                </a:solidFill>
                <a:effectLst/>
                <a:highlight>
                  <a:srgbClr val="FFFF00"/>
                </a:highlight>
                <a:latin typeface="+mj-lt"/>
              </a:rPr>
              <a:t>failed to notify consumers of its unauthorized disclosures of consumers' personal health information to Facebook, Google and others</a:t>
            </a:r>
            <a:r>
              <a:rPr lang="en-US" sz="2900" b="0" i="0" dirty="0">
                <a:solidFill>
                  <a:srgbClr val="000000"/>
                </a:solidFill>
                <a:effectLst/>
                <a:latin typeface="+mj-lt"/>
              </a:rPr>
              <a:t>. </a:t>
            </a:r>
            <a:r>
              <a:rPr lang="en-US" sz="2900" dirty="0" err="1">
                <a:solidFill>
                  <a:srgbClr val="000000"/>
                </a:solidFill>
                <a:latin typeface="+mj-lt"/>
              </a:rPr>
              <a:t>GoodRx</a:t>
            </a:r>
            <a:r>
              <a:rPr lang="en-US" sz="2900" dirty="0">
                <a:solidFill>
                  <a:srgbClr val="000000"/>
                </a:solidFill>
                <a:latin typeface="+mj-lt"/>
              </a:rPr>
              <a:t> will be </a:t>
            </a:r>
            <a:r>
              <a:rPr lang="en-US" sz="2900" dirty="0">
                <a:solidFill>
                  <a:srgbClr val="000000"/>
                </a:solidFill>
                <a:highlight>
                  <a:srgbClr val="FFFF00"/>
                </a:highlight>
                <a:latin typeface="+mj-lt"/>
              </a:rPr>
              <a:t>permanently prohibited </a:t>
            </a:r>
            <a:r>
              <a:rPr lang="en-US" sz="2900" dirty="0">
                <a:solidFill>
                  <a:srgbClr val="000000"/>
                </a:solidFill>
                <a:latin typeface="+mj-lt"/>
              </a:rPr>
              <a:t>from sharing user health data with third parties for advertising purposes. </a:t>
            </a:r>
            <a:r>
              <a:rPr lang="en-US" sz="2900" dirty="0" err="1">
                <a:solidFill>
                  <a:srgbClr val="000000"/>
                </a:solidFill>
                <a:latin typeface="+mj-lt"/>
              </a:rPr>
              <a:t>GoodRx</a:t>
            </a:r>
            <a:r>
              <a:rPr lang="en-US" sz="2900" dirty="0">
                <a:solidFill>
                  <a:srgbClr val="000000"/>
                </a:solidFill>
                <a:latin typeface="+mj-lt"/>
              </a:rPr>
              <a:t> is required 1) to obtain users'  express consent before disclosing user health information with third parties; 2) direct third parties to delete the consumer health data shared with them and inform consumers about the breaches; 3) limit how long it can retain personal and health information and; 4) adopt a comprehensive privacy program. </a:t>
            </a:r>
          </a:p>
          <a:p>
            <a:pPr lvl="0"/>
            <a:endParaRPr lang="en-US" sz="2200" dirty="0"/>
          </a:p>
          <a:p>
            <a:r>
              <a:rPr lang="en-US" sz="2400" b="1" dirty="0" err="1">
                <a:solidFill>
                  <a:srgbClr val="000000"/>
                </a:solidFill>
                <a:latin typeface="+mj-lt"/>
              </a:rPr>
              <a:t>Premom</a:t>
            </a:r>
            <a:r>
              <a:rPr lang="en-US" sz="2400" dirty="0">
                <a:solidFill>
                  <a:srgbClr val="000000"/>
                </a:solidFill>
                <a:latin typeface="+mj-lt"/>
              </a:rPr>
              <a:t> (May 2023) -</a:t>
            </a:r>
            <a:r>
              <a:rPr lang="en-US" sz="2400" b="0" i="0" dirty="0">
                <a:solidFill>
                  <a:srgbClr val="000000"/>
                </a:solidFill>
                <a:effectLst/>
                <a:latin typeface="+mj-lt"/>
              </a:rPr>
              <a:t> FTC alleged that </a:t>
            </a:r>
            <a:r>
              <a:rPr lang="en-US" sz="2400" b="0" i="0" dirty="0" err="1">
                <a:solidFill>
                  <a:srgbClr val="000000"/>
                </a:solidFill>
                <a:effectLst/>
                <a:latin typeface="+mj-lt"/>
              </a:rPr>
              <a:t>Premom</a:t>
            </a:r>
            <a:r>
              <a:rPr lang="en-US" sz="2400" b="0" i="0" dirty="0">
                <a:solidFill>
                  <a:srgbClr val="000000"/>
                </a:solidFill>
                <a:effectLst/>
                <a:latin typeface="+mj-lt"/>
              </a:rPr>
              <a:t>, the developer of the fertility app deceived users by sharing their sensitive personal information with third parties, and would be barred from sharing users’ personal health data with third parties for advertising, required to obtain users’ consent before sharing health data for any other purpose, and must tell consumers how their personal data will be used.  </a:t>
            </a:r>
            <a:r>
              <a:rPr lang="en-US" sz="2400" dirty="0">
                <a:solidFill>
                  <a:srgbClr val="000000"/>
                </a:solidFill>
                <a:latin typeface="+mj-lt"/>
              </a:rPr>
              <a:t> </a:t>
            </a:r>
          </a:p>
          <a:p>
            <a:r>
              <a:rPr lang="en-US" sz="2400" dirty="0">
                <a:solidFill>
                  <a:srgbClr val="000000"/>
                </a:solidFill>
                <a:latin typeface="+mj-lt"/>
              </a:rPr>
              <a:t>Issue arose for </a:t>
            </a:r>
            <a:r>
              <a:rPr lang="en-US" sz="2400" dirty="0" err="1">
                <a:solidFill>
                  <a:srgbClr val="000000"/>
                </a:solidFill>
                <a:latin typeface="+mj-lt"/>
              </a:rPr>
              <a:t>Premom</a:t>
            </a:r>
            <a:r>
              <a:rPr lang="en-US" sz="2400" dirty="0">
                <a:solidFill>
                  <a:srgbClr val="000000"/>
                </a:solidFill>
                <a:latin typeface="+mj-lt"/>
              </a:rPr>
              <a:t> and </a:t>
            </a:r>
            <a:r>
              <a:rPr lang="en-US" sz="2400" dirty="0" err="1">
                <a:solidFill>
                  <a:srgbClr val="000000"/>
                </a:solidFill>
                <a:latin typeface="+mj-lt"/>
              </a:rPr>
              <a:t>GoodRx</a:t>
            </a:r>
            <a:r>
              <a:rPr lang="en-US" sz="2400" dirty="0">
                <a:solidFill>
                  <a:srgbClr val="000000"/>
                </a:solidFill>
                <a:latin typeface="+mj-lt"/>
              </a:rPr>
              <a:t> due to data transferred via SDK or advertising pixels on app or website</a:t>
            </a:r>
          </a:p>
          <a:p>
            <a:pPr lvl="1"/>
            <a:r>
              <a:rPr lang="en-US" sz="2200" dirty="0">
                <a:solidFill>
                  <a:srgbClr val="000000"/>
                </a:solidFill>
                <a:latin typeface="+mj-lt"/>
              </a:rPr>
              <a:t>Understanding data disclosures is crucial</a:t>
            </a:r>
          </a:p>
          <a:p>
            <a:pPr lvl="1"/>
            <a:r>
              <a:rPr lang="en-US" sz="2200" dirty="0">
                <a:solidFill>
                  <a:srgbClr val="000000"/>
                </a:solidFill>
                <a:latin typeface="+mj-lt"/>
              </a:rPr>
              <a:t>Data leakage—do you know what you’re sharing with third parties?</a:t>
            </a:r>
          </a:p>
          <a:p>
            <a:pPr lvl="1"/>
            <a:r>
              <a:rPr lang="en-US" sz="2200" dirty="0">
                <a:solidFill>
                  <a:srgbClr val="000000"/>
                </a:solidFill>
                <a:latin typeface="+mj-lt"/>
              </a:rPr>
              <a:t>Sharing sensitive data without affirmative, express consent</a:t>
            </a:r>
          </a:p>
          <a:p>
            <a:pPr lvl="1"/>
            <a:r>
              <a:rPr lang="en-US" sz="2200" dirty="0">
                <a:solidFill>
                  <a:srgbClr val="000000"/>
                </a:solidFill>
                <a:latin typeface="+mj-lt"/>
              </a:rPr>
              <a:t>What can be inferred about the individual from the data you share?</a:t>
            </a:r>
          </a:p>
          <a:p>
            <a:pPr lvl="2"/>
            <a:r>
              <a:rPr lang="en-US" sz="1800" dirty="0">
                <a:solidFill>
                  <a:srgbClr val="000000"/>
                </a:solidFill>
                <a:latin typeface="+mj-lt"/>
              </a:rPr>
              <a:t>In the case of </a:t>
            </a:r>
            <a:r>
              <a:rPr lang="en-US" sz="1800" dirty="0" err="1">
                <a:solidFill>
                  <a:srgbClr val="000000"/>
                </a:solidFill>
                <a:latin typeface="+mj-lt"/>
              </a:rPr>
              <a:t>Premom</a:t>
            </a:r>
            <a:r>
              <a:rPr lang="en-US" sz="1800" dirty="0">
                <a:solidFill>
                  <a:srgbClr val="000000"/>
                </a:solidFill>
                <a:latin typeface="+mj-lt"/>
              </a:rPr>
              <a:t>, it was the most intimate details of users’ life, like sexual activity, reproductive health, pregnancy status, and health information.</a:t>
            </a:r>
          </a:p>
          <a:p>
            <a:pPr lvl="2"/>
            <a:r>
              <a:rPr lang="en-US" sz="1800" dirty="0">
                <a:solidFill>
                  <a:srgbClr val="000000"/>
                </a:solidFill>
                <a:latin typeface="+mj-lt"/>
              </a:rPr>
              <a:t>For </a:t>
            </a:r>
            <a:r>
              <a:rPr lang="en-US" sz="1800" dirty="0" err="1">
                <a:solidFill>
                  <a:srgbClr val="000000"/>
                </a:solidFill>
                <a:latin typeface="+mj-lt"/>
              </a:rPr>
              <a:t>GoodRx</a:t>
            </a:r>
            <a:r>
              <a:rPr lang="en-US" sz="1800" dirty="0">
                <a:solidFill>
                  <a:srgbClr val="000000"/>
                </a:solidFill>
                <a:latin typeface="+mj-lt"/>
              </a:rPr>
              <a:t>, it was information regarding health conditions and prescription medication.</a:t>
            </a:r>
            <a:endParaRPr lang="en-US" sz="2200" dirty="0">
              <a:latin typeface="+mj-lt"/>
            </a:endParaRPr>
          </a:p>
          <a:p>
            <a:endParaRPr lang="en-US" dirty="0"/>
          </a:p>
          <a:p>
            <a:endParaRPr lang="en-US" dirty="0"/>
          </a:p>
        </p:txBody>
      </p:sp>
      <p:sp>
        <p:nvSpPr>
          <p:cNvPr id="4" name="Slide Number Placeholder 3"/>
          <p:cNvSpPr>
            <a:spLocks noGrp="1"/>
          </p:cNvSpPr>
          <p:nvPr>
            <p:ph type="sldNum" sz="quarter" idx="5"/>
          </p:nvPr>
        </p:nvSpPr>
        <p:spPr/>
        <p:txBody>
          <a:bodyPr/>
          <a:lstStyle/>
          <a:p>
            <a:fld id="{EB0F4372-1036-4EDC-AE42-DD3CFC11D217}" type="slidenum">
              <a:rPr lang="en-US" smtClean="0"/>
              <a:t>61</a:t>
            </a:fld>
            <a:endParaRPr lang="en-US"/>
          </a:p>
        </p:txBody>
      </p:sp>
    </p:spTree>
    <p:extLst>
      <p:ext uri="{BB962C8B-B14F-4D97-AF65-F5344CB8AC3E}">
        <p14:creationId xmlns:p14="http://schemas.microsoft.com/office/powerpoint/2010/main" val="35916731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0F4372-1036-4EDC-AE42-DD3CFC11D217}" type="slidenum">
              <a:rPr lang="en-US" smtClean="0"/>
              <a:t>63</a:t>
            </a:fld>
            <a:endParaRPr lang="en-US"/>
          </a:p>
        </p:txBody>
      </p:sp>
    </p:spTree>
    <p:extLst>
      <p:ext uri="{BB962C8B-B14F-4D97-AF65-F5344CB8AC3E}">
        <p14:creationId xmlns:p14="http://schemas.microsoft.com/office/powerpoint/2010/main" val="12917143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kathleen</a:t>
            </a:r>
          </a:p>
        </p:txBody>
      </p:sp>
      <p:sp>
        <p:nvSpPr>
          <p:cNvPr id="4" name="Slide Number Placeholder 3"/>
          <p:cNvSpPr>
            <a:spLocks noGrp="1"/>
          </p:cNvSpPr>
          <p:nvPr>
            <p:ph type="sldNum" sz="quarter" idx="5"/>
          </p:nvPr>
        </p:nvSpPr>
        <p:spPr/>
        <p:txBody>
          <a:bodyPr/>
          <a:lstStyle/>
          <a:p>
            <a:fld id="{EB0F4372-1036-4EDC-AE42-DD3CFC11D217}" type="slidenum">
              <a:rPr lang="en-US" smtClean="0"/>
              <a:t>65</a:t>
            </a:fld>
            <a:endParaRPr lang="en-US"/>
          </a:p>
        </p:txBody>
      </p:sp>
    </p:spTree>
    <p:extLst>
      <p:ext uri="{BB962C8B-B14F-4D97-AF65-F5344CB8AC3E}">
        <p14:creationId xmlns:p14="http://schemas.microsoft.com/office/powerpoint/2010/main" val="17080719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Katy</a:t>
            </a:r>
          </a:p>
          <a:p>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C2C32"/>
                </a:solidFill>
                <a:effectLst/>
                <a:uLnTx/>
                <a:uFillTx/>
                <a:latin typeface="Gotham Book"/>
                <a:ea typeface="+mn-ea"/>
                <a:cs typeface="+mn-cs"/>
              </a:rPr>
              <a:t>Company suffers data breach</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C2C32"/>
                </a:solidFill>
                <a:effectLst/>
                <a:uLnTx/>
                <a:uFillTx/>
                <a:latin typeface="Gotham Book"/>
                <a:ea typeface="+mn-ea"/>
                <a:cs typeface="+mn-cs"/>
              </a:rPr>
              <a:t>March 24, 2023:  OpenAI publicly discloses security incident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C2C32"/>
                </a:solidFill>
                <a:effectLst/>
                <a:uLnTx/>
                <a:uFillTx/>
                <a:latin typeface="Gotham Book"/>
                <a:ea typeface="+mn-ea"/>
                <a:cs typeface="+mn-cs"/>
              </a:rPr>
              <a:t>Class action lawsuits follow</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C2C32"/>
                </a:solidFill>
                <a:effectLst/>
                <a:uLnTx/>
                <a:uFillTx/>
                <a:latin typeface="Gotham Book"/>
                <a:ea typeface="+mn-ea"/>
                <a:cs typeface="+mn-cs"/>
              </a:rPr>
              <a:t>June 28, 2023</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C2C32"/>
                </a:solidFill>
                <a:effectLst/>
                <a:uLnTx/>
                <a:uFillTx/>
                <a:latin typeface="Gotham Book"/>
                <a:ea typeface="+mn-ea"/>
                <a:cs typeface="+mn-cs"/>
              </a:rPr>
              <a:t>Regulatory Scrutiny</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C2C32"/>
                </a:solidFill>
                <a:effectLst/>
                <a:uLnTx/>
                <a:uFillTx/>
                <a:latin typeface="Gotham Book"/>
                <a:ea typeface="+mn-ea"/>
                <a:cs typeface="+mn-cs"/>
              </a:rPr>
              <a:t>FTC CID July 13, 2023</a:t>
            </a:r>
          </a:p>
          <a:p>
            <a:endParaRPr lang="en-US" dirty="0"/>
          </a:p>
        </p:txBody>
      </p:sp>
      <p:sp>
        <p:nvSpPr>
          <p:cNvPr id="4" name="Slide Number Placeholder 3"/>
          <p:cNvSpPr>
            <a:spLocks noGrp="1"/>
          </p:cNvSpPr>
          <p:nvPr>
            <p:ph type="sldNum" sz="quarter" idx="5"/>
          </p:nvPr>
        </p:nvSpPr>
        <p:spPr/>
        <p:txBody>
          <a:bodyPr/>
          <a:lstStyle/>
          <a:p>
            <a:fld id="{EB0F4372-1036-4EDC-AE42-DD3CFC11D217}" type="slidenum">
              <a:rPr lang="en-US" smtClean="0"/>
              <a:t>66</a:t>
            </a:fld>
            <a:endParaRPr lang="en-US"/>
          </a:p>
        </p:txBody>
      </p:sp>
    </p:spTree>
    <p:extLst>
      <p:ext uri="{BB962C8B-B14F-4D97-AF65-F5344CB8AC3E}">
        <p14:creationId xmlns:p14="http://schemas.microsoft.com/office/powerpoint/2010/main" val="11849309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5296" indent="0">
              <a:buClr>
                <a:srgbClr val="1D252D"/>
              </a:buClr>
              <a:buSzPts val="1200"/>
              <a:buFont typeface="Arial"/>
              <a:buNone/>
            </a:pPr>
            <a:r>
              <a:rPr lang="en-US" dirty="0">
                <a:solidFill>
                  <a:srgbClr val="1D252D"/>
                </a:solidFill>
                <a:latin typeface="+mn-lt"/>
                <a:ea typeface="Arial"/>
                <a:cs typeface="Arial"/>
                <a:sym typeface="Arial"/>
              </a:rPr>
              <a:t>Katy</a:t>
            </a:r>
          </a:p>
          <a:p>
            <a:pPr marL="465887" indent="-310591">
              <a:buClr>
                <a:srgbClr val="1D252D"/>
              </a:buClr>
              <a:buSzPts val="1200"/>
              <a:buFont typeface="Arial"/>
              <a:buChar char="❏"/>
            </a:pPr>
            <a:endParaRPr lang="en-US" dirty="0">
              <a:solidFill>
                <a:srgbClr val="1D252D"/>
              </a:solidFill>
              <a:latin typeface="+mn-lt"/>
              <a:ea typeface="Arial"/>
              <a:cs typeface="Arial"/>
              <a:sym typeface="Arial"/>
            </a:endParaRPr>
          </a:p>
          <a:p>
            <a:pPr marL="465887" indent="-310591">
              <a:buClr>
                <a:srgbClr val="1D252D"/>
              </a:buClr>
              <a:buSzPts val="1200"/>
              <a:buFont typeface="Arial"/>
              <a:buChar char="❏"/>
            </a:pPr>
            <a:r>
              <a:rPr lang="en-US" dirty="0">
                <a:solidFill>
                  <a:srgbClr val="1D252D"/>
                </a:solidFill>
                <a:latin typeface="+mn-lt"/>
                <a:ea typeface="Arial"/>
                <a:cs typeface="Arial"/>
                <a:sym typeface="Arial"/>
              </a:rPr>
              <a:t>FTC Guidance in 2023</a:t>
            </a:r>
            <a:r>
              <a:rPr lang="en-US" baseline="30000" dirty="0">
                <a:solidFill>
                  <a:srgbClr val="1D252D"/>
                </a:solidFill>
                <a:latin typeface="+mn-lt"/>
                <a:ea typeface="Arial"/>
                <a:cs typeface="Arial"/>
                <a:sym typeface="Arial"/>
              </a:rPr>
              <a:t>1</a:t>
            </a:r>
            <a:endParaRPr lang="en-US" dirty="0">
              <a:solidFill>
                <a:srgbClr val="1D252D"/>
              </a:solidFill>
              <a:latin typeface="+mn-lt"/>
              <a:ea typeface="Arial"/>
              <a:cs typeface="Arial"/>
              <a:sym typeface="Arial"/>
            </a:endParaRPr>
          </a:p>
          <a:p>
            <a:pPr marL="931774" indent="-310591">
              <a:buClr>
                <a:schemeClr val="dk1"/>
              </a:buClr>
              <a:buSzPts val="1200"/>
              <a:buFont typeface="Noto Sans Symbols"/>
              <a:buChar char="❑"/>
            </a:pPr>
            <a:r>
              <a:rPr lang="en-US" dirty="0">
                <a:solidFill>
                  <a:srgbClr val="1D252D"/>
                </a:solidFill>
                <a:latin typeface="+mn-lt"/>
                <a:ea typeface="Arial"/>
                <a:cs typeface="Arial"/>
                <a:sym typeface="Arial"/>
              </a:rPr>
              <a:t>FTC updated previous guidance issued in 2020 and 2021.</a:t>
            </a:r>
            <a:endParaRPr lang="en-US" dirty="0">
              <a:solidFill>
                <a:srgbClr val="54585A"/>
              </a:solidFill>
              <a:latin typeface="+mn-lt"/>
              <a:ea typeface="Arial"/>
              <a:cs typeface="Arial"/>
              <a:sym typeface="Arial"/>
            </a:endParaRPr>
          </a:p>
          <a:p>
            <a:pPr marL="931774" indent="-310591">
              <a:buClr>
                <a:schemeClr val="dk1"/>
              </a:buClr>
              <a:buSzPts val="1200"/>
              <a:buFont typeface="Noto Sans Symbols"/>
              <a:buChar char="❑"/>
            </a:pPr>
            <a:r>
              <a:rPr lang="en-US" dirty="0">
                <a:solidFill>
                  <a:srgbClr val="1D252D"/>
                </a:solidFill>
                <a:latin typeface="+mn-lt"/>
                <a:ea typeface="Arial"/>
                <a:cs typeface="Arial"/>
                <a:sym typeface="Arial"/>
              </a:rPr>
              <a:t>Focus: guidance was on false or unsubstantiated claims about a product’s efficacy . This includes claims involving the abilities of AI and how it may violate the FTC. </a:t>
            </a:r>
            <a:endParaRPr lang="en-US" dirty="0">
              <a:solidFill>
                <a:srgbClr val="54585A"/>
              </a:solidFill>
              <a:latin typeface="+mn-lt"/>
              <a:ea typeface="Arial"/>
              <a:cs typeface="Arial"/>
              <a:sym typeface="Arial"/>
            </a:endParaRPr>
          </a:p>
          <a:p>
            <a:pPr marL="931774" indent="-310591">
              <a:buClr>
                <a:schemeClr val="dk1"/>
              </a:buClr>
              <a:buSzPts val="1200"/>
              <a:buFont typeface="Noto Sans Symbols"/>
              <a:buChar char="❑"/>
            </a:pPr>
            <a:r>
              <a:rPr lang="en-US" dirty="0">
                <a:solidFill>
                  <a:srgbClr val="1D252D"/>
                </a:solidFill>
                <a:latin typeface="+mn-lt"/>
                <a:ea typeface="Arial"/>
                <a:cs typeface="Arial"/>
                <a:sym typeface="Arial"/>
              </a:rPr>
              <a:t>Much of the 2023 guidance also focuses on whether companies are considering the foreseeable risks of using generative AI in their products.  The 2023 guidance also emphasizes that companies may be held liable for the actions of third party generative AI developers.</a:t>
            </a:r>
            <a:endParaRPr lang="en-US" dirty="0">
              <a:solidFill>
                <a:srgbClr val="54585A"/>
              </a:solidFill>
              <a:latin typeface="+mn-lt"/>
              <a:ea typeface="Arial"/>
              <a:cs typeface="Arial"/>
              <a:sym typeface="Arial"/>
            </a:endParaRPr>
          </a:p>
          <a:p>
            <a:pPr marL="465887" indent="-310591">
              <a:buClr>
                <a:schemeClr val="dk1"/>
              </a:buClr>
              <a:buSzPts val="1200"/>
              <a:buFont typeface="Noto Sans Symbols"/>
              <a:buChar char="❑"/>
            </a:pPr>
            <a:r>
              <a:rPr lang="en-US" dirty="0">
                <a:solidFill>
                  <a:srgbClr val="1D252D"/>
                </a:solidFill>
                <a:latin typeface="+mn-lt"/>
                <a:ea typeface="Arial"/>
                <a:cs typeface="Arial"/>
                <a:sym typeface="Arial"/>
              </a:rPr>
              <a:t>FTC Guidance in 2021</a:t>
            </a:r>
            <a:r>
              <a:rPr lang="en-US" baseline="30000" dirty="0">
                <a:solidFill>
                  <a:srgbClr val="1D252D"/>
                </a:solidFill>
                <a:latin typeface="+mn-lt"/>
                <a:ea typeface="Arial"/>
                <a:cs typeface="Arial"/>
                <a:sym typeface="Arial"/>
              </a:rPr>
              <a:t>2</a:t>
            </a:r>
            <a:endParaRPr lang="en-US" dirty="0">
              <a:solidFill>
                <a:srgbClr val="54585A"/>
              </a:solidFill>
              <a:latin typeface="+mn-lt"/>
              <a:ea typeface="Arial"/>
              <a:cs typeface="Arial"/>
              <a:sym typeface="Arial"/>
            </a:endParaRPr>
          </a:p>
          <a:p>
            <a:pPr marL="931774" indent="-310591">
              <a:buClr>
                <a:schemeClr val="dk1"/>
              </a:buClr>
              <a:buSzPts val="1200"/>
              <a:buFont typeface="Noto Sans Symbols"/>
              <a:buChar char="❑"/>
            </a:pPr>
            <a:r>
              <a:rPr lang="en-US" dirty="0">
                <a:solidFill>
                  <a:srgbClr val="1D252D"/>
                </a:solidFill>
                <a:latin typeface="+mn-lt"/>
                <a:ea typeface="Arial"/>
                <a:cs typeface="Arial"/>
                <a:sym typeface="Arial"/>
              </a:rPr>
              <a:t>The FTC’s 2021 guidance focused on the benefits of generative AI while also acknowledging the potential introduction of bias or harm.</a:t>
            </a:r>
            <a:endParaRPr lang="en-US" dirty="0">
              <a:solidFill>
                <a:srgbClr val="54585A"/>
              </a:solidFill>
              <a:latin typeface="+mn-lt"/>
              <a:ea typeface="Arial"/>
              <a:cs typeface="Arial"/>
              <a:sym typeface="Arial"/>
            </a:endParaRPr>
          </a:p>
          <a:p>
            <a:pPr marL="1397660" lvl="1" indent="-310591">
              <a:lnSpc>
                <a:spcPct val="110000"/>
              </a:lnSpc>
              <a:buClr>
                <a:schemeClr val="dk1"/>
              </a:buClr>
              <a:buSzPts val="1200"/>
              <a:buFont typeface="Noto Sans Symbols"/>
              <a:buChar char="❑"/>
            </a:pPr>
            <a:r>
              <a:rPr lang="en-US" dirty="0">
                <a:solidFill>
                  <a:srgbClr val="1D252D"/>
                </a:solidFill>
                <a:latin typeface="+mn-lt"/>
                <a:ea typeface="Arial"/>
                <a:cs typeface="Arial"/>
                <a:sym typeface="Arial"/>
              </a:rPr>
              <a:t>Recommended best practices to avoid violations of Section 5 of FTC Act that prohibits unfair and deceptive practices such as the “sale or use of racially biased algorithms.”</a:t>
            </a:r>
            <a:endParaRPr lang="en-US" dirty="0">
              <a:solidFill>
                <a:srgbClr val="1D252D"/>
              </a:solidFill>
              <a:highlight>
                <a:srgbClr val="FFFF00"/>
              </a:highlight>
              <a:latin typeface="+mn-lt"/>
              <a:ea typeface="Arial"/>
              <a:cs typeface="Arial"/>
              <a:sym typeface="Arial"/>
            </a:endParaRPr>
          </a:p>
          <a:p>
            <a:pPr marL="473975" indent="-292796">
              <a:buClr>
                <a:schemeClr val="dk1"/>
              </a:buClr>
              <a:buSzPts val="1200"/>
              <a:buFont typeface="Noto Sans Symbols"/>
              <a:buChar char="❑"/>
            </a:pPr>
            <a:r>
              <a:rPr lang="en-US" dirty="0">
                <a:solidFill>
                  <a:srgbClr val="1D252D"/>
                </a:solidFill>
                <a:latin typeface="+mn-lt"/>
                <a:ea typeface="Arial"/>
                <a:cs typeface="Arial"/>
                <a:sym typeface="Arial"/>
              </a:rPr>
              <a:t>FTC Guidance in 2020 </a:t>
            </a:r>
            <a:r>
              <a:rPr lang="en-US" baseline="30000" dirty="0">
                <a:solidFill>
                  <a:srgbClr val="1D252D"/>
                </a:solidFill>
                <a:latin typeface="+mn-lt"/>
                <a:ea typeface="Arial"/>
                <a:cs typeface="Arial"/>
                <a:sym typeface="Arial"/>
              </a:rPr>
              <a:t>3</a:t>
            </a:r>
            <a:endParaRPr lang="en-US" dirty="0">
              <a:solidFill>
                <a:srgbClr val="1D252D"/>
              </a:solidFill>
              <a:latin typeface="+mn-lt"/>
              <a:ea typeface="Arial"/>
              <a:cs typeface="Arial"/>
              <a:sym typeface="Arial"/>
            </a:endParaRPr>
          </a:p>
          <a:p>
            <a:pPr marL="931774" indent="-310591">
              <a:buClr>
                <a:schemeClr val="dk1"/>
              </a:buClr>
              <a:buSzPts val="1200"/>
              <a:buFont typeface="Noto Sans Symbols"/>
              <a:buChar char="❑"/>
            </a:pPr>
            <a:r>
              <a:rPr lang="en-US" dirty="0">
                <a:solidFill>
                  <a:srgbClr val="1D252D"/>
                </a:solidFill>
                <a:latin typeface="+mn-lt"/>
                <a:ea typeface="Arial"/>
                <a:cs typeface="Arial"/>
                <a:sym typeface="Arial"/>
              </a:rPr>
              <a:t>The FTC’s 2020 guidance focused on the ethical concerns of generative AI and transparency issues with customers. The guidance also examined compliance with the Fair Credit Reporting ACT (FCPRA) and Equal Credit Opportunity ACT (EOCA). </a:t>
            </a:r>
            <a:endParaRPr lang="en-US" dirty="0">
              <a:solidFill>
                <a:srgbClr val="54585A"/>
              </a:solidFill>
              <a:latin typeface="+mn-lt"/>
              <a:ea typeface="Arial"/>
              <a:cs typeface="Arial"/>
              <a:sym typeface="Arial"/>
            </a:endParaRPr>
          </a:p>
          <a:p>
            <a:pPr marL="931774" indent="-310591">
              <a:buClr>
                <a:schemeClr val="dk1"/>
              </a:buClr>
              <a:buSzPts val="1200"/>
              <a:buFont typeface="Noto Sans Symbols"/>
              <a:buChar char="❑"/>
            </a:pPr>
            <a:r>
              <a:rPr lang="en-US" dirty="0">
                <a:solidFill>
                  <a:srgbClr val="1D252D"/>
                </a:solidFill>
                <a:latin typeface="+mn-lt"/>
                <a:ea typeface="Arial"/>
                <a:cs typeface="Arial"/>
                <a:sym typeface="Arial"/>
              </a:rPr>
              <a:t>The 2020 guidance emphasizes the need for companies to be transparent to customers and inform them of how their information is being stored and used.</a:t>
            </a:r>
            <a:endParaRPr lang="en-US" dirty="0">
              <a:solidFill>
                <a:srgbClr val="54585A"/>
              </a:solidFill>
              <a:latin typeface="+mn-lt"/>
              <a:ea typeface="Arial"/>
              <a:cs typeface="Arial"/>
              <a:sym typeface="Arial"/>
            </a:endParaRPr>
          </a:p>
          <a:p>
            <a:pPr marL="931774" indent="-310591">
              <a:buClr>
                <a:schemeClr val="dk1"/>
              </a:buClr>
              <a:buSzPts val="1200"/>
              <a:buFont typeface="Noto Sans Symbols"/>
              <a:buChar char="❑"/>
            </a:pPr>
            <a:r>
              <a:rPr lang="en-US" dirty="0">
                <a:solidFill>
                  <a:srgbClr val="1D252D"/>
                </a:solidFill>
                <a:latin typeface="+mn-lt"/>
                <a:ea typeface="Arial"/>
                <a:cs typeface="Arial"/>
                <a:sym typeface="Arial"/>
              </a:rPr>
              <a:t>The 2020 guidance also examined potential issues with discrimination and bias.</a:t>
            </a:r>
          </a:p>
          <a:p>
            <a:endParaRPr lang="en-US" dirty="0"/>
          </a:p>
        </p:txBody>
      </p:sp>
      <p:sp>
        <p:nvSpPr>
          <p:cNvPr id="4" name="Slide Number Placeholder 3"/>
          <p:cNvSpPr>
            <a:spLocks noGrp="1"/>
          </p:cNvSpPr>
          <p:nvPr>
            <p:ph type="sldNum" sz="quarter" idx="5"/>
          </p:nvPr>
        </p:nvSpPr>
        <p:spPr/>
        <p:txBody>
          <a:bodyPr/>
          <a:lstStyle/>
          <a:p>
            <a:fld id="{EB0F4372-1036-4EDC-AE42-DD3CFC11D217}" type="slidenum">
              <a:rPr lang="en-US" smtClean="0"/>
              <a:t>67</a:t>
            </a:fld>
            <a:endParaRPr lang="en-US"/>
          </a:p>
        </p:txBody>
      </p:sp>
    </p:spTree>
    <p:extLst>
      <p:ext uri="{BB962C8B-B14F-4D97-AF65-F5344CB8AC3E}">
        <p14:creationId xmlns:p14="http://schemas.microsoft.com/office/powerpoint/2010/main" val="2000647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1E1C9A2-0E86-42C9-912B-EEE4CAD3ED1D}" type="slidenum">
              <a:rPr lang="en-US" smtClean="0"/>
              <a:t>7</a:t>
            </a:fld>
            <a:endParaRPr lang="en-US" dirty="0"/>
          </a:p>
        </p:txBody>
      </p:sp>
    </p:spTree>
    <p:extLst>
      <p:ext uri="{BB962C8B-B14F-4D97-AF65-F5344CB8AC3E}">
        <p14:creationId xmlns:p14="http://schemas.microsoft.com/office/powerpoint/2010/main" val="609476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Katy</a:t>
            </a:r>
          </a:p>
        </p:txBody>
      </p:sp>
      <p:sp>
        <p:nvSpPr>
          <p:cNvPr id="4" name="Slide Number Placeholder 3"/>
          <p:cNvSpPr>
            <a:spLocks noGrp="1"/>
          </p:cNvSpPr>
          <p:nvPr>
            <p:ph type="sldNum" sz="quarter" idx="5"/>
          </p:nvPr>
        </p:nvSpPr>
        <p:spPr/>
        <p:txBody>
          <a:bodyPr/>
          <a:lstStyle/>
          <a:p>
            <a:fld id="{EB0F4372-1036-4EDC-AE42-DD3CFC11D217}" type="slidenum">
              <a:rPr lang="en-US" smtClean="0"/>
              <a:t>68</a:t>
            </a:fld>
            <a:endParaRPr lang="en-US"/>
          </a:p>
        </p:txBody>
      </p:sp>
    </p:spTree>
    <p:extLst>
      <p:ext uri="{BB962C8B-B14F-4D97-AF65-F5344CB8AC3E}">
        <p14:creationId xmlns:p14="http://schemas.microsoft.com/office/powerpoint/2010/main" val="11319140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Katy</a:t>
            </a:r>
          </a:p>
        </p:txBody>
      </p:sp>
      <p:sp>
        <p:nvSpPr>
          <p:cNvPr id="4" name="Slide Number Placeholder 3"/>
          <p:cNvSpPr>
            <a:spLocks noGrp="1"/>
          </p:cNvSpPr>
          <p:nvPr>
            <p:ph type="sldNum" sz="quarter" idx="5"/>
          </p:nvPr>
        </p:nvSpPr>
        <p:spPr/>
        <p:txBody>
          <a:bodyPr/>
          <a:lstStyle/>
          <a:p>
            <a:fld id="{EB0F4372-1036-4EDC-AE42-DD3CFC11D217}" type="slidenum">
              <a:rPr lang="en-US" smtClean="0"/>
              <a:t>69</a:t>
            </a:fld>
            <a:endParaRPr lang="en-US"/>
          </a:p>
        </p:txBody>
      </p:sp>
    </p:spTree>
    <p:extLst>
      <p:ext uri="{BB962C8B-B14F-4D97-AF65-F5344CB8AC3E}">
        <p14:creationId xmlns:p14="http://schemas.microsoft.com/office/powerpoint/2010/main" val="16382342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Katy</a:t>
            </a:r>
          </a:p>
          <a:p>
            <a:endParaRPr lang="en-US" dirty="0"/>
          </a:p>
          <a:p>
            <a:r>
              <a:rPr lang="en-US" dirty="0"/>
              <a:t>Enforceability – now what?  Mass arbitrations.</a:t>
            </a:r>
          </a:p>
          <a:p>
            <a:endParaRPr lang="en-US" dirty="0"/>
          </a:p>
          <a:p>
            <a:endParaRPr lang="en-US" dirty="0"/>
          </a:p>
          <a:p>
            <a:endParaRPr lang="en-US" dirty="0"/>
          </a:p>
          <a:p>
            <a:pPr marL="419100" indent="-342900">
              <a:buFont typeface="Arial" panose="020B0604020202020204" pitchFamily="34" charset="0"/>
              <a:buChar char="•"/>
            </a:pPr>
            <a:r>
              <a:rPr lang="en-US" dirty="0"/>
              <a:t>Every class member must have Article III standing in order to recover individual damages.”  </a:t>
            </a:r>
            <a:r>
              <a:rPr lang="en-US" i="1" dirty="0"/>
              <a:t>Transunion LLC v. Ramirez, </a:t>
            </a:r>
            <a:r>
              <a:rPr lang="en-US" dirty="0"/>
              <a:t>141 S. Ct. 2190, 2208 (2021).</a:t>
            </a:r>
          </a:p>
          <a:p>
            <a:pPr marL="419100" indent="-342900">
              <a:buFont typeface="Arial" panose="020B0604020202020204" pitchFamily="34" charset="0"/>
              <a:buChar char="•"/>
            </a:pPr>
            <a:r>
              <a:rPr lang="en-US" i="1" dirty="0"/>
              <a:t>Green-Cooper v. Brinker Int’l, Inc., </a:t>
            </a:r>
            <a:r>
              <a:rPr lang="en-US" dirty="0"/>
              <a:t>73 F.4th 883 (11th Cir. 2023):</a:t>
            </a:r>
          </a:p>
          <a:p>
            <a:pPr marL="876300" lvl="1" indent="-342900">
              <a:buFont typeface="Arial" panose="020B0604020202020204" pitchFamily="34" charset="0"/>
              <a:buChar char="•"/>
            </a:pPr>
            <a:r>
              <a:rPr lang="en-US" dirty="0"/>
              <a:t>Two named plaintiffs lacked standing because injury not fairly traceable to defendant.</a:t>
            </a:r>
          </a:p>
          <a:p>
            <a:pPr marL="876300" lvl="1" indent="-342900">
              <a:buFont typeface="Arial" panose="020B0604020202020204" pitchFamily="34" charset="0"/>
              <a:buChar char="•"/>
            </a:pPr>
            <a:r>
              <a:rPr lang="en-US" dirty="0"/>
              <a:t>Vacated class certification and remanded back to district court to clarify predominance analysis because class definitions may include uninjured individuals.</a:t>
            </a:r>
          </a:p>
          <a:p>
            <a:pPr marL="419100" indent="-342900">
              <a:buFont typeface="Arial" panose="020B0604020202020204" pitchFamily="34" charset="0"/>
              <a:buChar char="•"/>
            </a:pPr>
            <a:r>
              <a:rPr lang="en-US" i="1" dirty="0"/>
              <a:t>Van v. LLR, Inc., </a:t>
            </a:r>
            <a:r>
              <a:rPr lang="en-US" dirty="0"/>
              <a:t>61 F.4th 1053, 1069 (9th Cir. 2023):</a:t>
            </a:r>
          </a:p>
          <a:p>
            <a:pPr marL="876300" lvl="1" indent="-342900">
              <a:buFont typeface="Arial" panose="020B0604020202020204" pitchFamily="34" charset="0"/>
              <a:buChar char="•"/>
            </a:pPr>
            <a:r>
              <a:rPr lang="en-US" dirty="0"/>
              <a:t>Vacated class certification and remanded back to district court to determine whether individual issues surrounding absent class member injury predominate and preclude class certification.  </a:t>
            </a:r>
          </a:p>
          <a:p>
            <a:endParaRPr lang="en-US" dirty="0"/>
          </a:p>
        </p:txBody>
      </p:sp>
      <p:sp>
        <p:nvSpPr>
          <p:cNvPr id="4" name="Slide Number Placeholder 3"/>
          <p:cNvSpPr>
            <a:spLocks noGrp="1"/>
          </p:cNvSpPr>
          <p:nvPr>
            <p:ph type="sldNum" sz="quarter" idx="5"/>
          </p:nvPr>
        </p:nvSpPr>
        <p:spPr/>
        <p:txBody>
          <a:bodyPr/>
          <a:lstStyle/>
          <a:p>
            <a:fld id="{EB0F4372-1036-4EDC-AE42-DD3CFC11D217}" type="slidenum">
              <a:rPr lang="en-US" smtClean="0"/>
              <a:t>70</a:t>
            </a:fld>
            <a:endParaRPr lang="en-US"/>
          </a:p>
        </p:txBody>
      </p:sp>
    </p:spTree>
    <p:extLst>
      <p:ext uri="{BB962C8B-B14F-4D97-AF65-F5344CB8AC3E}">
        <p14:creationId xmlns:p14="http://schemas.microsoft.com/office/powerpoint/2010/main" val="37744401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1E1C9A2-0E86-42C9-912B-EEE4CAD3ED1D}" type="slidenum">
              <a:rPr lang="en-US" smtClean="0"/>
              <a:t>8</a:t>
            </a:fld>
            <a:endParaRPr lang="en-US" dirty="0"/>
          </a:p>
        </p:txBody>
      </p:sp>
    </p:spTree>
    <p:extLst>
      <p:ext uri="{BB962C8B-B14F-4D97-AF65-F5344CB8AC3E}">
        <p14:creationId xmlns:p14="http://schemas.microsoft.com/office/powerpoint/2010/main" val="3724320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1E1C9A2-0E86-42C9-912B-EEE4CAD3ED1D}" type="slidenum">
              <a:rPr lang="en-US" smtClean="0"/>
              <a:t>9</a:t>
            </a:fld>
            <a:endParaRPr lang="en-US" dirty="0"/>
          </a:p>
        </p:txBody>
      </p:sp>
    </p:spTree>
    <p:extLst>
      <p:ext uri="{BB962C8B-B14F-4D97-AF65-F5344CB8AC3E}">
        <p14:creationId xmlns:p14="http://schemas.microsoft.com/office/powerpoint/2010/main" val="2917867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1E1C9A2-0E86-42C9-912B-EEE4CAD3ED1D}" type="slidenum">
              <a:rPr lang="en-US" smtClean="0"/>
              <a:t>10</a:t>
            </a:fld>
            <a:endParaRPr lang="en-US" dirty="0"/>
          </a:p>
        </p:txBody>
      </p:sp>
    </p:spTree>
    <p:extLst>
      <p:ext uri="{BB962C8B-B14F-4D97-AF65-F5344CB8AC3E}">
        <p14:creationId xmlns:p14="http://schemas.microsoft.com/office/powerpoint/2010/main" val="10747414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1E1C9A2-0E86-42C9-912B-EEE4CAD3ED1D}" type="slidenum">
              <a:rPr lang="en-US" smtClean="0"/>
              <a:t>11</a:t>
            </a:fld>
            <a:endParaRPr lang="en-US" dirty="0"/>
          </a:p>
        </p:txBody>
      </p:sp>
    </p:spTree>
    <p:extLst>
      <p:ext uri="{BB962C8B-B14F-4D97-AF65-F5344CB8AC3E}">
        <p14:creationId xmlns:p14="http://schemas.microsoft.com/office/powerpoint/2010/main" val="37609916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1E1C9A2-0E86-42C9-912B-EEE4CAD3ED1D}" type="slidenum">
              <a:rPr lang="en-US" smtClean="0"/>
              <a:t>12</a:t>
            </a:fld>
            <a:endParaRPr lang="en-US" dirty="0"/>
          </a:p>
        </p:txBody>
      </p:sp>
    </p:spTree>
    <p:extLst>
      <p:ext uri="{BB962C8B-B14F-4D97-AF65-F5344CB8AC3E}">
        <p14:creationId xmlns:p14="http://schemas.microsoft.com/office/powerpoint/2010/main" val="1485154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8AD62E8-E0C6-4386-8E4A-418645DB203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71" y="883"/>
            <a:ext cx="12188857" cy="6856232"/>
          </a:xfrm>
          <a:prstGeom prst="rect">
            <a:avLst/>
          </a:prstGeom>
        </p:spPr>
      </p:pic>
      <p:sp>
        <p:nvSpPr>
          <p:cNvPr id="2" name="Title 1"/>
          <p:cNvSpPr>
            <a:spLocks noGrp="1"/>
          </p:cNvSpPr>
          <p:nvPr>
            <p:ph type="ctrTitle"/>
          </p:nvPr>
        </p:nvSpPr>
        <p:spPr>
          <a:xfrm>
            <a:off x="6675120" y="2552699"/>
            <a:ext cx="5126355" cy="2522409"/>
          </a:xfrm>
        </p:spPr>
        <p:txBody>
          <a:bodyPr anchor="b">
            <a:normAutofit/>
          </a:bodyPr>
          <a:lstStyle>
            <a:lvl1pPr algn="l">
              <a:defRPr sz="5900" spc="-100" baseline="0">
                <a:solidFill>
                  <a:schemeClr val="tx2"/>
                </a:solidFill>
              </a:defRPr>
            </a:lvl1pPr>
          </a:lstStyle>
          <a:p>
            <a:r>
              <a:rPr lang="en-US" dirty="0"/>
              <a:t>Click to edit Master title style</a:t>
            </a:r>
          </a:p>
        </p:txBody>
      </p:sp>
      <p:sp>
        <p:nvSpPr>
          <p:cNvPr id="3" name="Subtitle 2"/>
          <p:cNvSpPr>
            <a:spLocks noGrp="1"/>
          </p:cNvSpPr>
          <p:nvPr>
            <p:ph type="subTitle" idx="1"/>
          </p:nvPr>
        </p:nvSpPr>
        <p:spPr>
          <a:xfrm>
            <a:off x="6675119" y="5440869"/>
            <a:ext cx="5126355" cy="914400"/>
          </a:xfrm>
        </p:spPr>
        <p:txBody>
          <a:bodyPr anchor="t">
            <a:normAutofit/>
          </a:bodyPr>
          <a:lstStyle>
            <a:lvl1pPr marL="0" indent="0" algn="l">
              <a:buNone/>
              <a:defRPr sz="2200" cap="none" spc="0" baseline="0">
                <a:solidFill>
                  <a:schemeClr val="tx2"/>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Tree>
    <p:extLst>
      <p:ext uri="{BB962C8B-B14F-4D97-AF65-F5344CB8AC3E}">
        <p14:creationId xmlns:p14="http://schemas.microsoft.com/office/powerpoint/2010/main" val="54272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1AC57-4C90-41AC-AD6E-AD90E39D41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98340B-20D2-49B2-8846-DB4378CF47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815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B8543-2A03-49F7-BE86-E61E7992C0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BB0C66-0FB9-49F4-B9D4-DA4845B442CA}"/>
              </a:ext>
            </a:extLst>
          </p:cNvPr>
          <p:cNvSpPr>
            <a:spLocks noGrp="1"/>
          </p:cNvSpPr>
          <p:nvPr>
            <p:ph sz="half" idx="1"/>
          </p:nvPr>
        </p:nvSpPr>
        <p:spPr>
          <a:xfrm>
            <a:off x="838200" y="1825625"/>
            <a:ext cx="5181600" cy="393868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C96082F-B202-4BE6-9349-05A5458B3CB6}"/>
              </a:ext>
            </a:extLst>
          </p:cNvPr>
          <p:cNvSpPr>
            <a:spLocks noGrp="1"/>
          </p:cNvSpPr>
          <p:nvPr>
            <p:ph sz="half" idx="2"/>
          </p:nvPr>
        </p:nvSpPr>
        <p:spPr>
          <a:xfrm>
            <a:off x="6172200" y="1825625"/>
            <a:ext cx="5181600" cy="3938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9012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9808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se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5D6AE-5494-EF6E-D9DD-10031861372C}"/>
              </a:ext>
            </a:extLst>
          </p:cNvPr>
          <p:cNvSpPr>
            <a:spLocks noGrp="1"/>
          </p:cNvSpPr>
          <p:nvPr>
            <p:ph type="title"/>
          </p:nvPr>
        </p:nvSpPr>
        <p:spPr>
          <a:xfrm>
            <a:off x="838200" y="1652955"/>
            <a:ext cx="10515600" cy="2637692"/>
          </a:xfrm>
        </p:spPr>
        <p:txBody>
          <a:bodyPr>
            <a:noAutofit/>
          </a:bodyPr>
          <a:lstStyle>
            <a:lvl1pPr algn="ctr">
              <a:defRPr/>
            </a:lvl1pPr>
          </a:lstStyle>
          <a:p>
            <a:r>
              <a:rPr lang="en-US"/>
              <a:t>Click to edit Master title style</a:t>
            </a:r>
          </a:p>
        </p:txBody>
      </p:sp>
    </p:spTree>
    <p:extLst>
      <p:ext uri="{BB962C8B-B14F-4D97-AF65-F5344CB8AC3E}">
        <p14:creationId xmlns:p14="http://schemas.microsoft.com/office/powerpoint/2010/main" val="217226644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7E144F-812F-4ECB-895F-61A63B3C86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D6D4B94-ACB4-40FD-8FEC-ED48C39D50E7}"/>
              </a:ext>
            </a:extLst>
          </p:cNvPr>
          <p:cNvSpPr>
            <a:spLocks noGrp="1"/>
          </p:cNvSpPr>
          <p:nvPr>
            <p:ph type="body" idx="1"/>
          </p:nvPr>
        </p:nvSpPr>
        <p:spPr>
          <a:xfrm>
            <a:off x="838200" y="1825625"/>
            <a:ext cx="10515600" cy="393868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a:extLst>
              <a:ext uri="{FF2B5EF4-FFF2-40B4-BE49-F238E27FC236}">
                <a16:creationId xmlns:a16="http://schemas.microsoft.com/office/drawing/2014/main" id="{8FC17848-5FD4-4249-A2B8-B22F3A75763F}"/>
              </a:ext>
            </a:extLst>
          </p:cNvPr>
          <p:cNvPicPr>
            <a:picLocks noChangeAspect="1"/>
          </p:cNvPicPr>
          <p:nvPr userDrawn="1"/>
        </p:nvPicPr>
        <p:blipFill>
          <a:blip r:embed="rId7">
            <a:extLst>
              <a:ext uri="{28A0092B-C50C-407E-A947-70E740481C1C}">
                <a14:useLocalDpi xmlns:a14="http://schemas.microsoft.com/office/drawing/2010/main" val="0"/>
              </a:ext>
            </a:extLst>
          </a:blip>
          <a:srcRect t="3914" b="3914"/>
          <a:stretch/>
        </p:blipFill>
        <p:spPr>
          <a:xfrm>
            <a:off x="0" y="6048486"/>
            <a:ext cx="12192000" cy="824753"/>
          </a:xfrm>
          <a:prstGeom prst="rect">
            <a:avLst/>
          </a:prstGeom>
          <a:effectLst/>
        </p:spPr>
      </p:pic>
    </p:spTree>
    <p:extLst>
      <p:ext uri="{BB962C8B-B14F-4D97-AF65-F5344CB8AC3E}">
        <p14:creationId xmlns:p14="http://schemas.microsoft.com/office/powerpoint/2010/main" val="2435657372"/>
      </p:ext>
    </p:extLst>
  </p:cSld>
  <p:clrMap bg1="lt1" tx1="dk1" bg2="lt2" tx2="dk2" accent1="accent1" accent2="accent2" accent3="accent3" accent4="accent4" accent5="accent5" accent6="accent6" hlink="hlink" folHlink="folHlink"/>
  <p:sldLayoutIdLst>
    <p:sldLayoutId id="2147483659" r:id="rId1"/>
    <p:sldLayoutId id="2147483652" r:id="rId2"/>
    <p:sldLayoutId id="2147483654" r:id="rId3"/>
    <p:sldLayoutId id="2147483657" r:id="rId4"/>
    <p:sldLayoutId id="2147483660" r:id="rId5"/>
  </p:sldLayoutIdLst>
  <p:txStyles>
    <p:titleStyle>
      <a:lvl1pPr algn="l" defTabSz="914400" rtl="0" eaLnBrk="1" latinLnBrk="0" hangingPunct="1">
        <a:lnSpc>
          <a:spcPct val="90000"/>
        </a:lnSpc>
        <a:spcBef>
          <a:spcPct val="0"/>
        </a:spcBef>
        <a:buNone/>
        <a:defRPr sz="4400" kern="1200">
          <a:solidFill>
            <a:srgbClr val="2C2C3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C2C3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C2C3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C2C3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C2C3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C2C3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14.jpeg"/><Relationship Id="rId4" Type="http://schemas.openxmlformats.org/officeDocument/2006/relationships/image" Target="../media/image13.png"/></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25.jpeg"/></Relationships>
</file>

<file path=ppt/slides/_rels/slide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_rels/slide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hyperlink" Target="https://seldia.eu/2023-ipsos-survey-of-direct-sellers"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jpg"/></Relationships>
</file>

<file path=ppt/slides/_rels/slide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www.washingtonpost.com/documents/67a7081c-c770-4f05-a39e-9d02117e50e8.pdf?itid=lk_inline_manual_4" TargetMode="External"/><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hyperlink" Target="mailto:bbennett@dsa.org" TargetMode="Externa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96785CB-0C06-CD47-7909-7BA5E6F8228A}"/>
              </a:ext>
            </a:extLst>
          </p:cNvPr>
          <p:cNvPicPr>
            <a:picLocks noGrp="1" noChangeAspect="1"/>
          </p:cNvPicPr>
          <p:nvPr>
            <p:ph idx="1"/>
          </p:nvPr>
        </p:nvPicPr>
        <p:blipFill>
          <a:blip r:embed="rId2"/>
          <a:stretch>
            <a:fillRect/>
          </a:stretch>
        </p:blipFill>
        <p:spPr>
          <a:xfrm>
            <a:off x="1035424" y="423581"/>
            <a:ext cx="9964270" cy="5224183"/>
          </a:xfrm>
          <a:prstGeom prst="rect">
            <a:avLst/>
          </a:prstGeom>
        </p:spPr>
      </p:pic>
    </p:spTree>
    <p:extLst>
      <p:ext uri="{BB962C8B-B14F-4D97-AF65-F5344CB8AC3E}">
        <p14:creationId xmlns:p14="http://schemas.microsoft.com/office/powerpoint/2010/main" val="15251098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99140C52-12D3-BE3A-0FA5-133FB312A5C8}"/>
              </a:ext>
            </a:extLst>
          </p:cNvPr>
          <p:cNvSpPr>
            <a:spLocks noGrp="1"/>
          </p:cNvSpPr>
          <p:nvPr>
            <p:ph idx="1"/>
          </p:nvPr>
        </p:nvSpPr>
        <p:spPr>
          <a:xfrm>
            <a:off x="758190" y="1370648"/>
            <a:ext cx="10515600" cy="3938681"/>
          </a:xfrm>
        </p:spPr>
        <p:txBody>
          <a:bodyPr/>
          <a:lstStyle/>
          <a:p>
            <a:pPr marL="514350" indent="-514350">
              <a:buAutoNum type="arabicParenR"/>
            </a:pPr>
            <a:r>
              <a:rPr lang="en-US" dirty="0"/>
              <a:t>Paid commissions based on purchases made by distributors, rather than sales to end users.</a:t>
            </a:r>
          </a:p>
          <a:p>
            <a:pPr marL="514350" indent="-514350">
              <a:buAutoNum type="arabicParenR"/>
            </a:pPr>
            <a:r>
              <a:rPr lang="en-US" dirty="0"/>
              <a:t>Primary focus on recruiting; very little focus on retail sales to consumers.</a:t>
            </a:r>
          </a:p>
          <a:p>
            <a:pPr marL="514350" indent="-514350">
              <a:buAutoNum type="arabicParenR"/>
            </a:pPr>
            <a:r>
              <a:rPr lang="en-US" dirty="0"/>
              <a:t>95% sales decline after the court eliminated then-existing commission structure.</a:t>
            </a:r>
          </a:p>
          <a:p>
            <a:pPr marL="0" indent="0">
              <a:buNone/>
            </a:pPr>
            <a:endParaRPr lang="en-US" dirty="0"/>
          </a:p>
          <a:p>
            <a:pPr marL="0" indent="0">
              <a:buNone/>
            </a:pPr>
            <a:endParaRPr lang="en-US" dirty="0"/>
          </a:p>
        </p:txBody>
      </p:sp>
      <p:sp>
        <p:nvSpPr>
          <p:cNvPr id="4" name="Title 2">
            <a:extLst>
              <a:ext uri="{FF2B5EF4-FFF2-40B4-BE49-F238E27FC236}">
                <a16:creationId xmlns:a16="http://schemas.microsoft.com/office/drawing/2014/main" id="{218AC86A-7430-DB99-6A34-E5DD5F5223EA}"/>
              </a:ext>
            </a:extLst>
          </p:cNvPr>
          <p:cNvSpPr>
            <a:spLocks noGrp="1"/>
          </p:cNvSpPr>
          <p:nvPr>
            <p:ph type="title"/>
          </p:nvPr>
        </p:nvSpPr>
        <p:spPr>
          <a:xfrm>
            <a:off x="838200" y="125095"/>
            <a:ext cx="10515600" cy="1325563"/>
          </a:xfrm>
        </p:spPr>
        <p:txBody>
          <a:bodyPr/>
          <a:lstStyle/>
          <a:p>
            <a:r>
              <a:rPr lang="en-US" i="1" dirty="0"/>
              <a:t>FTC v. SBH </a:t>
            </a:r>
            <a:r>
              <a:rPr lang="en-US" dirty="0"/>
              <a:t>– Illegal Pyramid</a:t>
            </a:r>
          </a:p>
        </p:txBody>
      </p:sp>
    </p:spTree>
    <p:extLst>
      <p:ext uri="{BB962C8B-B14F-4D97-AF65-F5344CB8AC3E}">
        <p14:creationId xmlns:p14="http://schemas.microsoft.com/office/powerpoint/2010/main" val="35421045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99140C52-12D3-BE3A-0FA5-133FB312A5C8}"/>
              </a:ext>
            </a:extLst>
          </p:cNvPr>
          <p:cNvSpPr>
            <a:spLocks noGrp="1"/>
          </p:cNvSpPr>
          <p:nvPr>
            <p:ph idx="1"/>
          </p:nvPr>
        </p:nvSpPr>
        <p:spPr>
          <a:xfrm>
            <a:off x="746760" y="1267778"/>
            <a:ext cx="10515600" cy="3938681"/>
          </a:xfrm>
        </p:spPr>
        <p:txBody>
          <a:bodyPr/>
          <a:lstStyle/>
          <a:p>
            <a:pPr marL="514350" indent="-514350">
              <a:buFont typeface="+mj-lt"/>
              <a:buAutoNum type="arabicParenR" startAt="4"/>
            </a:pPr>
            <a:r>
              <a:rPr lang="en-US" dirty="0"/>
              <a:t>Importance of distributor purchases to the business</a:t>
            </a:r>
          </a:p>
          <a:p>
            <a:pPr lvl="1"/>
            <a:r>
              <a:rPr lang="en-US" dirty="0"/>
              <a:t>Spikes in product purchases on the last day of the month</a:t>
            </a:r>
          </a:p>
          <a:p>
            <a:pPr lvl="1"/>
            <a:r>
              <a:rPr lang="en-US" dirty="0"/>
              <a:t>95% of products were purchased by distributors</a:t>
            </a:r>
          </a:p>
          <a:p>
            <a:pPr lvl="1"/>
            <a:r>
              <a:rPr lang="en-US" dirty="0"/>
              <a:t>Distributors “were economically incentivized (and aggressively encouraged) to use monthly purchases to maintain the ‘rank’ necessary to qualify for increased commissions”</a:t>
            </a:r>
          </a:p>
          <a:p>
            <a:pPr marL="514350" indent="-514350">
              <a:buAutoNum type="arabicParenR" startAt="4"/>
            </a:pPr>
            <a:r>
              <a:rPr lang="en-US" dirty="0"/>
              <a:t>Improbability that a distributor could earn a “significant source of income” from retail sales</a:t>
            </a:r>
          </a:p>
          <a:p>
            <a:pPr marL="0" indent="0">
              <a:buNone/>
            </a:pPr>
            <a:endParaRPr lang="en-US" dirty="0"/>
          </a:p>
        </p:txBody>
      </p:sp>
      <p:sp>
        <p:nvSpPr>
          <p:cNvPr id="4" name="Title 2">
            <a:extLst>
              <a:ext uri="{FF2B5EF4-FFF2-40B4-BE49-F238E27FC236}">
                <a16:creationId xmlns:a16="http://schemas.microsoft.com/office/drawing/2014/main" id="{355F2D8E-A85D-EE78-A6B2-BD6832D12271}"/>
              </a:ext>
            </a:extLst>
          </p:cNvPr>
          <p:cNvSpPr>
            <a:spLocks noGrp="1"/>
          </p:cNvSpPr>
          <p:nvPr>
            <p:ph type="title"/>
          </p:nvPr>
        </p:nvSpPr>
        <p:spPr>
          <a:xfrm>
            <a:off x="838200" y="125095"/>
            <a:ext cx="10515600" cy="1325563"/>
          </a:xfrm>
        </p:spPr>
        <p:txBody>
          <a:bodyPr/>
          <a:lstStyle/>
          <a:p>
            <a:r>
              <a:rPr lang="en-US" i="1" dirty="0"/>
              <a:t>FTC v. SBH </a:t>
            </a:r>
            <a:r>
              <a:rPr lang="en-US" dirty="0"/>
              <a:t>– Illegal Pyramid</a:t>
            </a:r>
          </a:p>
        </p:txBody>
      </p:sp>
    </p:spTree>
    <p:extLst>
      <p:ext uri="{BB962C8B-B14F-4D97-AF65-F5344CB8AC3E}">
        <p14:creationId xmlns:p14="http://schemas.microsoft.com/office/powerpoint/2010/main" val="3701201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99140C52-12D3-BE3A-0FA5-133FB312A5C8}"/>
              </a:ext>
            </a:extLst>
          </p:cNvPr>
          <p:cNvSpPr>
            <a:spLocks noGrp="1"/>
          </p:cNvSpPr>
          <p:nvPr>
            <p:ph idx="1"/>
          </p:nvPr>
        </p:nvSpPr>
        <p:spPr>
          <a:xfrm>
            <a:off x="746760" y="1267778"/>
            <a:ext cx="10515600" cy="3938681"/>
          </a:xfrm>
        </p:spPr>
        <p:txBody>
          <a:bodyPr/>
          <a:lstStyle/>
          <a:p>
            <a:pPr marL="514350" indent="-514350">
              <a:buFont typeface="+mj-lt"/>
              <a:buAutoNum type="arabicParenR" startAt="6"/>
            </a:pPr>
            <a:r>
              <a:rPr lang="en-US" dirty="0"/>
              <a:t>Other business practices indicative of a pyramid scheme</a:t>
            </a:r>
          </a:p>
          <a:p>
            <a:pPr lvl="1"/>
            <a:r>
              <a:rPr lang="en-US" dirty="0"/>
              <a:t>Failure to track distributors’ retail sales</a:t>
            </a:r>
          </a:p>
          <a:p>
            <a:pPr lvl="1"/>
            <a:r>
              <a:rPr lang="en-US" dirty="0"/>
              <a:t>Inadequate safeguards against inventory loading</a:t>
            </a:r>
          </a:p>
          <a:p>
            <a:pPr lvl="1"/>
            <a:r>
              <a:rPr lang="en-US" dirty="0"/>
              <a:t>No-refunds policy</a:t>
            </a:r>
          </a:p>
          <a:p>
            <a:pPr lvl="1"/>
            <a:r>
              <a:rPr lang="en-US" dirty="0"/>
              <a:t>Required (or strongly encouraged) monthly auto-orders</a:t>
            </a:r>
          </a:p>
          <a:p>
            <a:pPr marL="0" indent="0">
              <a:buNone/>
            </a:pPr>
            <a:endParaRPr lang="en-US" dirty="0"/>
          </a:p>
          <a:p>
            <a:pPr marL="0" indent="0">
              <a:buNone/>
            </a:pPr>
            <a:endParaRPr lang="en-US" dirty="0"/>
          </a:p>
        </p:txBody>
      </p:sp>
      <p:sp>
        <p:nvSpPr>
          <p:cNvPr id="4" name="Title 2">
            <a:extLst>
              <a:ext uri="{FF2B5EF4-FFF2-40B4-BE49-F238E27FC236}">
                <a16:creationId xmlns:a16="http://schemas.microsoft.com/office/drawing/2014/main" id="{355F2D8E-A85D-EE78-A6B2-BD6832D12271}"/>
              </a:ext>
            </a:extLst>
          </p:cNvPr>
          <p:cNvSpPr>
            <a:spLocks noGrp="1"/>
          </p:cNvSpPr>
          <p:nvPr>
            <p:ph type="title"/>
          </p:nvPr>
        </p:nvSpPr>
        <p:spPr>
          <a:xfrm>
            <a:off x="838200" y="125095"/>
            <a:ext cx="10515600" cy="1325563"/>
          </a:xfrm>
        </p:spPr>
        <p:txBody>
          <a:bodyPr/>
          <a:lstStyle/>
          <a:p>
            <a:r>
              <a:rPr lang="en-US" i="1" dirty="0"/>
              <a:t>FTC v. SBH </a:t>
            </a:r>
            <a:r>
              <a:rPr lang="en-US" dirty="0"/>
              <a:t>– Illegal Pyramid</a:t>
            </a:r>
          </a:p>
        </p:txBody>
      </p:sp>
    </p:spTree>
    <p:extLst>
      <p:ext uri="{BB962C8B-B14F-4D97-AF65-F5344CB8AC3E}">
        <p14:creationId xmlns:p14="http://schemas.microsoft.com/office/powerpoint/2010/main" val="35753649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99140C52-12D3-BE3A-0FA5-133FB312A5C8}"/>
              </a:ext>
            </a:extLst>
          </p:cNvPr>
          <p:cNvSpPr>
            <a:spLocks noGrp="1"/>
          </p:cNvSpPr>
          <p:nvPr>
            <p:ph idx="1"/>
          </p:nvPr>
        </p:nvSpPr>
        <p:spPr>
          <a:xfrm>
            <a:off x="746760" y="1267778"/>
            <a:ext cx="11445240" cy="4584382"/>
          </a:xfrm>
        </p:spPr>
        <p:txBody>
          <a:bodyPr/>
          <a:lstStyle/>
          <a:p>
            <a:pPr marL="0" indent="0">
              <a:buNone/>
            </a:pPr>
            <a:r>
              <a:rPr lang="en-US" dirty="0"/>
              <a:t>Notable types of claims analyzed by the Court:</a:t>
            </a:r>
          </a:p>
          <a:p>
            <a:pPr marL="0" indent="0">
              <a:buNone/>
            </a:pPr>
            <a:r>
              <a:rPr lang="en-US" dirty="0"/>
              <a:t>(1) offering “financial freedom,” or other lucrative rewards, to those who followed SBH’s instructions; </a:t>
            </a:r>
          </a:p>
          <a:p>
            <a:pPr marL="0" indent="0">
              <a:buNone/>
            </a:pPr>
            <a:r>
              <a:rPr lang="en-US" dirty="0"/>
              <a:t>(2) Promising distributors that even if they did not want to push for “financial freedom,” they could still earn hundreds or thousands of dollars per month.</a:t>
            </a:r>
          </a:p>
          <a:p>
            <a:pPr marL="0" indent="0">
              <a:buNone/>
            </a:pPr>
            <a:endParaRPr lang="en-US" dirty="0"/>
          </a:p>
          <a:p>
            <a:pPr marL="0" indent="0">
              <a:buNone/>
            </a:pPr>
            <a:r>
              <a:rPr lang="en-US" dirty="0"/>
              <a:t>. . . . . Disclaimers regarding income </a:t>
            </a:r>
            <a:r>
              <a:rPr lang="en-US" b="1" dirty="0"/>
              <a:t>did not </a:t>
            </a:r>
            <a:r>
              <a:rPr lang="en-US" dirty="0"/>
              <a:t>prevent liability.</a:t>
            </a:r>
          </a:p>
          <a:p>
            <a:pPr marL="0" indent="0">
              <a:buNone/>
            </a:pPr>
            <a:endParaRPr lang="en-US" dirty="0"/>
          </a:p>
        </p:txBody>
      </p:sp>
      <p:sp>
        <p:nvSpPr>
          <p:cNvPr id="4" name="Title 2">
            <a:extLst>
              <a:ext uri="{FF2B5EF4-FFF2-40B4-BE49-F238E27FC236}">
                <a16:creationId xmlns:a16="http://schemas.microsoft.com/office/drawing/2014/main" id="{355F2D8E-A85D-EE78-A6B2-BD6832D12271}"/>
              </a:ext>
            </a:extLst>
          </p:cNvPr>
          <p:cNvSpPr>
            <a:spLocks noGrp="1"/>
          </p:cNvSpPr>
          <p:nvPr>
            <p:ph type="title"/>
          </p:nvPr>
        </p:nvSpPr>
        <p:spPr>
          <a:xfrm>
            <a:off x="838200" y="125095"/>
            <a:ext cx="10515600" cy="1325563"/>
          </a:xfrm>
        </p:spPr>
        <p:txBody>
          <a:bodyPr/>
          <a:lstStyle/>
          <a:p>
            <a:r>
              <a:rPr lang="en-US" i="1" dirty="0"/>
              <a:t>FTC v. SBH </a:t>
            </a:r>
            <a:r>
              <a:rPr lang="en-US" dirty="0"/>
              <a:t>– Misleading Claims</a:t>
            </a:r>
          </a:p>
        </p:txBody>
      </p:sp>
    </p:spTree>
    <p:extLst>
      <p:ext uri="{BB962C8B-B14F-4D97-AF65-F5344CB8AC3E}">
        <p14:creationId xmlns:p14="http://schemas.microsoft.com/office/powerpoint/2010/main" val="18849688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99140C52-12D3-BE3A-0FA5-133FB312A5C8}"/>
              </a:ext>
            </a:extLst>
          </p:cNvPr>
          <p:cNvSpPr>
            <a:spLocks noGrp="1"/>
          </p:cNvSpPr>
          <p:nvPr>
            <p:ph idx="1"/>
          </p:nvPr>
        </p:nvSpPr>
        <p:spPr>
          <a:xfrm>
            <a:off x="746760" y="1267778"/>
            <a:ext cx="11445240" cy="3938681"/>
          </a:xfrm>
        </p:spPr>
        <p:txBody>
          <a:bodyPr/>
          <a:lstStyle/>
          <a:p>
            <a:r>
              <a:rPr lang="en-US" sz="2800" kern="0" dirty="0">
                <a:solidFill>
                  <a:schemeClr val="tx1"/>
                </a:solidFill>
                <a:effectLst/>
                <a:latin typeface="Gotham" panose="020B0604020202020204" charset="0"/>
                <a:ea typeface="Times New Roman" panose="02020603050405020304" pitchFamily="18" charset="0"/>
                <a:cs typeface="Times New Roman" panose="02020603050405020304" pitchFamily="18" charset="0"/>
              </a:rPr>
              <a:t>Used by FTC as an expert in many </a:t>
            </a:r>
            <a:r>
              <a:rPr lang="en-US" sz="2800" kern="0" dirty="0">
                <a:solidFill>
                  <a:srgbClr val="000000"/>
                </a:solidFill>
                <a:effectLst/>
                <a:latin typeface="Gotham" panose="020B0604020202020204" charset="0"/>
                <a:ea typeface="Times New Roman" panose="02020603050405020304" pitchFamily="18" charset="0"/>
                <a:cs typeface="Times New Roman" panose="02020603050405020304" pitchFamily="18" charset="0"/>
              </a:rPr>
              <a:t>actions against direct sellers.</a:t>
            </a:r>
          </a:p>
          <a:p>
            <a:r>
              <a:rPr lang="en-US" dirty="0">
                <a:latin typeface="Gotham" panose="020B0604020202020204" charset="0"/>
              </a:rPr>
              <a:t>“On the whole, the Court found Dr. Bosley to be a credible and persuasive expert witness.”</a:t>
            </a:r>
          </a:p>
        </p:txBody>
      </p:sp>
      <p:sp>
        <p:nvSpPr>
          <p:cNvPr id="4" name="Title 2">
            <a:extLst>
              <a:ext uri="{FF2B5EF4-FFF2-40B4-BE49-F238E27FC236}">
                <a16:creationId xmlns:a16="http://schemas.microsoft.com/office/drawing/2014/main" id="{355F2D8E-A85D-EE78-A6B2-BD6832D12271}"/>
              </a:ext>
            </a:extLst>
          </p:cNvPr>
          <p:cNvSpPr>
            <a:spLocks noGrp="1"/>
          </p:cNvSpPr>
          <p:nvPr>
            <p:ph type="title"/>
          </p:nvPr>
        </p:nvSpPr>
        <p:spPr>
          <a:xfrm>
            <a:off x="838200" y="125095"/>
            <a:ext cx="10515600" cy="1325563"/>
          </a:xfrm>
        </p:spPr>
        <p:txBody>
          <a:bodyPr/>
          <a:lstStyle/>
          <a:p>
            <a:r>
              <a:rPr lang="en-US" i="1" dirty="0"/>
              <a:t>FTC v. SBH </a:t>
            </a:r>
            <a:r>
              <a:rPr lang="en-US" dirty="0"/>
              <a:t>– Dr. Stacey Bosley</a:t>
            </a:r>
          </a:p>
        </p:txBody>
      </p:sp>
    </p:spTree>
    <p:extLst>
      <p:ext uri="{BB962C8B-B14F-4D97-AF65-F5344CB8AC3E}">
        <p14:creationId xmlns:p14="http://schemas.microsoft.com/office/powerpoint/2010/main" val="7771655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99140C52-12D3-BE3A-0FA5-133FB312A5C8}"/>
              </a:ext>
            </a:extLst>
          </p:cNvPr>
          <p:cNvSpPr>
            <a:spLocks noGrp="1"/>
          </p:cNvSpPr>
          <p:nvPr>
            <p:ph idx="1"/>
          </p:nvPr>
        </p:nvSpPr>
        <p:spPr>
          <a:xfrm>
            <a:off x="746760" y="1267778"/>
            <a:ext cx="11445240" cy="3938681"/>
          </a:xfrm>
        </p:spPr>
        <p:txBody>
          <a:bodyPr/>
          <a:lstStyle/>
          <a:p>
            <a:r>
              <a:rPr lang="en-US" dirty="0"/>
              <a:t>FTC cited </a:t>
            </a:r>
            <a:r>
              <a:rPr lang="en-US" i="1" dirty="0"/>
              <a:t>SBH</a:t>
            </a:r>
            <a:r>
              <a:rPr lang="en-US" dirty="0"/>
              <a:t> only five days after its issuance in its case against </a:t>
            </a:r>
            <a:r>
              <a:rPr lang="en-US" i="1" dirty="0"/>
              <a:t>Neora</a:t>
            </a:r>
            <a:r>
              <a:rPr lang="en-US" dirty="0"/>
              <a:t>.  </a:t>
            </a:r>
          </a:p>
          <a:p>
            <a:pPr lvl="1"/>
            <a:r>
              <a:rPr lang="en-US" dirty="0"/>
              <a:t>Highlighted perceived similarities between Neora and SBH</a:t>
            </a:r>
          </a:p>
          <a:p>
            <a:pPr lvl="1"/>
            <a:r>
              <a:rPr lang="en-US" dirty="0"/>
              <a:t>Touted the Court’s credibility findings with respect to Dr. Bosley, who is an FTC expert in the Neora case</a:t>
            </a:r>
          </a:p>
          <a:p>
            <a:pPr lvl="1"/>
            <a:endParaRPr lang="en-US" dirty="0"/>
          </a:p>
          <a:p>
            <a:pPr lvl="1"/>
            <a:endParaRPr lang="en-US" dirty="0"/>
          </a:p>
        </p:txBody>
      </p:sp>
      <p:sp>
        <p:nvSpPr>
          <p:cNvPr id="4" name="Title 2">
            <a:extLst>
              <a:ext uri="{FF2B5EF4-FFF2-40B4-BE49-F238E27FC236}">
                <a16:creationId xmlns:a16="http://schemas.microsoft.com/office/drawing/2014/main" id="{355F2D8E-A85D-EE78-A6B2-BD6832D12271}"/>
              </a:ext>
            </a:extLst>
          </p:cNvPr>
          <p:cNvSpPr>
            <a:spLocks noGrp="1"/>
          </p:cNvSpPr>
          <p:nvPr>
            <p:ph type="title"/>
          </p:nvPr>
        </p:nvSpPr>
        <p:spPr>
          <a:xfrm>
            <a:off x="838200" y="125095"/>
            <a:ext cx="10515600" cy="1325563"/>
          </a:xfrm>
        </p:spPr>
        <p:txBody>
          <a:bodyPr/>
          <a:lstStyle/>
          <a:p>
            <a:r>
              <a:rPr lang="en-US" dirty="0"/>
              <a:t>The FTC’s Use of </a:t>
            </a:r>
            <a:r>
              <a:rPr lang="en-US" i="1" dirty="0"/>
              <a:t>SBH</a:t>
            </a:r>
            <a:endParaRPr lang="en-US" dirty="0"/>
          </a:p>
        </p:txBody>
      </p:sp>
    </p:spTree>
    <p:extLst>
      <p:ext uri="{BB962C8B-B14F-4D97-AF65-F5344CB8AC3E}">
        <p14:creationId xmlns:p14="http://schemas.microsoft.com/office/powerpoint/2010/main" val="32860610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FB971A-50C1-4E24-94E4-0C056C1BA641}"/>
              </a:ext>
            </a:extLst>
          </p:cNvPr>
          <p:cNvSpPr>
            <a:spLocks noGrp="1"/>
          </p:cNvSpPr>
          <p:nvPr>
            <p:ph type="title"/>
          </p:nvPr>
        </p:nvSpPr>
        <p:spPr>
          <a:xfrm>
            <a:off x="838200" y="125095"/>
            <a:ext cx="10515600" cy="1325563"/>
          </a:xfrm>
        </p:spPr>
        <p:txBody>
          <a:bodyPr/>
          <a:lstStyle/>
          <a:p>
            <a:r>
              <a:rPr lang="en-US" dirty="0"/>
              <a:t>Reducing Exposure Post-</a:t>
            </a:r>
            <a:r>
              <a:rPr lang="en-US" i="1" dirty="0"/>
              <a:t>SBH</a:t>
            </a:r>
            <a:endParaRPr lang="en-US" dirty="0"/>
          </a:p>
        </p:txBody>
      </p:sp>
      <p:sp>
        <p:nvSpPr>
          <p:cNvPr id="4" name="Content Placeholder 3">
            <a:extLst>
              <a:ext uri="{FF2B5EF4-FFF2-40B4-BE49-F238E27FC236}">
                <a16:creationId xmlns:a16="http://schemas.microsoft.com/office/drawing/2014/main" id="{E72A3E7B-ADC3-3D5B-81FD-3E72A6D51127}"/>
              </a:ext>
            </a:extLst>
          </p:cNvPr>
          <p:cNvSpPr>
            <a:spLocks noGrp="1"/>
          </p:cNvSpPr>
          <p:nvPr>
            <p:ph idx="1"/>
          </p:nvPr>
        </p:nvSpPr>
        <p:spPr>
          <a:xfrm>
            <a:off x="838200" y="1334135"/>
            <a:ext cx="10515600" cy="3938681"/>
          </a:xfrm>
        </p:spPr>
        <p:txBody>
          <a:bodyPr/>
          <a:lstStyle/>
          <a:p>
            <a:pPr algn="just"/>
            <a:r>
              <a:rPr lang="en-US" dirty="0"/>
              <a:t>Eliminate potentially misleading income and product claims from company marketing materials.</a:t>
            </a:r>
          </a:p>
          <a:p>
            <a:pPr algn="just"/>
            <a:r>
              <a:rPr lang="en-US" dirty="0"/>
              <a:t>Publish an accurate and effective income disclosure statement.</a:t>
            </a:r>
          </a:p>
          <a:p>
            <a:pPr algn="just"/>
            <a:r>
              <a:rPr kumimoji="0" lang="en-US" sz="2800" b="0" i="0" u="none" strike="noStrike" kern="1200" cap="none" spc="0" normalizeH="0" baseline="0" noProof="0" dirty="0">
                <a:ln>
                  <a:noFill/>
                </a:ln>
                <a:solidFill>
                  <a:srgbClr val="2C2C32"/>
                </a:solidFill>
                <a:effectLst/>
                <a:uLnTx/>
                <a:uFillTx/>
                <a:latin typeface="Gotham" panose="02000504050000020004" pitchFamily="2" charset="0"/>
                <a:ea typeface="+mn-ea"/>
                <a:cs typeface="+mn-cs"/>
              </a:rPr>
              <a:t>Audit your company’s compliance functions and ensure your compliance team is monitoring for, and addressing, improper income and product claims in a timely manner.</a:t>
            </a:r>
            <a:endParaRPr lang="en-US" dirty="0"/>
          </a:p>
        </p:txBody>
      </p:sp>
    </p:spTree>
    <p:extLst>
      <p:ext uri="{BB962C8B-B14F-4D97-AF65-F5344CB8AC3E}">
        <p14:creationId xmlns:p14="http://schemas.microsoft.com/office/powerpoint/2010/main" val="38449343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FB971A-50C1-4E24-94E4-0C056C1BA641}"/>
              </a:ext>
            </a:extLst>
          </p:cNvPr>
          <p:cNvSpPr>
            <a:spLocks noGrp="1"/>
          </p:cNvSpPr>
          <p:nvPr>
            <p:ph type="title"/>
          </p:nvPr>
        </p:nvSpPr>
        <p:spPr>
          <a:xfrm>
            <a:off x="838200" y="125095"/>
            <a:ext cx="10515600" cy="1325563"/>
          </a:xfrm>
        </p:spPr>
        <p:txBody>
          <a:bodyPr/>
          <a:lstStyle/>
          <a:p>
            <a:r>
              <a:rPr lang="en-US" dirty="0"/>
              <a:t>Reducing Exposure Post-</a:t>
            </a:r>
            <a:r>
              <a:rPr lang="en-US" i="1" dirty="0"/>
              <a:t>SBH</a:t>
            </a:r>
            <a:endParaRPr lang="en-US" dirty="0"/>
          </a:p>
        </p:txBody>
      </p:sp>
      <p:sp>
        <p:nvSpPr>
          <p:cNvPr id="4" name="Content Placeholder 3">
            <a:extLst>
              <a:ext uri="{FF2B5EF4-FFF2-40B4-BE49-F238E27FC236}">
                <a16:creationId xmlns:a16="http://schemas.microsoft.com/office/drawing/2014/main" id="{E72A3E7B-ADC3-3D5B-81FD-3E72A6D51127}"/>
              </a:ext>
            </a:extLst>
          </p:cNvPr>
          <p:cNvSpPr>
            <a:spLocks noGrp="1"/>
          </p:cNvSpPr>
          <p:nvPr>
            <p:ph idx="1"/>
          </p:nvPr>
        </p:nvSpPr>
        <p:spPr>
          <a:xfrm>
            <a:off x="838200" y="1334135"/>
            <a:ext cx="10515600" cy="3938681"/>
          </a:xfrm>
        </p:spPr>
        <p:txBody>
          <a:bodyPr/>
          <a:lstStyle/>
          <a:p>
            <a:pPr algn="just"/>
            <a:r>
              <a:rPr lang="en-US" dirty="0"/>
              <a:t>Maximize rewards driven by end-user sales, while minimizing recruitment-based rewards.  Eliminate rewards solely based on recruitment.  </a:t>
            </a:r>
          </a:p>
          <a:p>
            <a:pPr algn="just"/>
            <a:r>
              <a:rPr lang="en-US" dirty="0"/>
              <a:t>Remove perceived “impediments” to retail sales.</a:t>
            </a:r>
          </a:p>
          <a:p>
            <a:pPr algn="just"/>
            <a:r>
              <a:rPr lang="en-US" dirty="0"/>
              <a:t>Consider tracking retail sales. </a:t>
            </a:r>
          </a:p>
        </p:txBody>
      </p:sp>
    </p:spTree>
    <p:extLst>
      <p:ext uri="{BB962C8B-B14F-4D97-AF65-F5344CB8AC3E}">
        <p14:creationId xmlns:p14="http://schemas.microsoft.com/office/powerpoint/2010/main" val="22537396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FB971A-50C1-4E24-94E4-0C056C1BA641}"/>
              </a:ext>
            </a:extLst>
          </p:cNvPr>
          <p:cNvSpPr>
            <a:spLocks noGrp="1"/>
          </p:cNvSpPr>
          <p:nvPr>
            <p:ph type="title"/>
          </p:nvPr>
        </p:nvSpPr>
        <p:spPr>
          <a:xfrm>
            <a:off x="838200" y="125095"/>
            <a:ext cx="10515600" cy="1325563"/>
          </a:xfrm>
        </p:spPr>
        <p:txBody>
          <a:bodyPr/>
          <a:lstStyle/>
          <a:p>
            <a:r>
              <a:rPr lang="en-US" dirty="0"/>
              <a:t>Reducing Exposure Post-</a:t>
            </a:r>
            <a:r>
              <a:rPr lang="en-US" i="1" dirty="0"/>
              <a:t>SBH</a:t>
            </a:r>
            <a:endParaRPr lang="en-US" dirty="0"/>
          </a:p>
        </p:txBody>
      </p:sp>
      <p:sp>
        <p:nvSpPr>
          <p:cNvPr id="4" name="Content Placeholder 3">
            <a:extLst>
              <a:ext uri="{FF2B5EF4-FFF2-40B4-BE49-F238E27FC236}">
                <a16:creationId xmlns:a16="http://schemas.microsoft.com/office/drawing/2014/main" id="{E72A3E7B-ADC3-3D5B-81FD-3E72A6D51127}"/>
              </a:ext>
            </a:extLst>
          </p:cNvPr>
          <p:cNvSpPr>
            <a:spLocks noGrp="1"/>
          </p:cNvSpPr>
          <p:nvPr>
            <p:ph idx="1"/>
          </p:nvPr>
        </p:nvSpPr>
        <p:spPr>
          <a:xfrm>
            <a:off x="838200" y="1334135"/>
            <a:ext cx="10515600" cy="3938681"/>
          </a:xfrm>
        </p:spPr>
        <p:txBody>
          <a:bodyPr/>
          <a:lstStyle/>
          <a:p>
            <a:pPr algn="just"/>
            <a:r>
              <a:rPr lang="en-US" dirty="0"/>
              <a:t>Consider prohibiting distributors from utilizing auto-ship.</a:t>
            </a:r>
          </a:p>
          <a:p>
            <a:pPr algn="just"/>
            <a:r>
              <a:rPr lang="en-US" dirty="0"/>
              <a:t>Implement a “true undo” return policy.</a:t>
            </a:r>
          </a:p>
          <a:p>
            <a:pPr algn="just"/>
            <a:r>
              <a:rPr lang="en-US" dirty="0"/>
              <a:t>Incentivize consumers who are not interested in the business opportunity to enroll as “preferred customers” rather than distributors.</a:t>
            </a:r>
          </a:p>
        </p:txBody>
      </p:sp>
    </p:spTree>
    <p:extLst>
      <p:ext uri="{BB962C8B-B14F-4D97-AF65-F5344CB8AC3E}">
        <p14:creationId xmlns:p14="http://schemas.microsoft.com/office/powerpoint/2010/main" val="22800209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6F68366-982C-BA7D-E274-C77076438BBD}"/>
              </a:ext>
            </a:extLst>
          </p:cNvPr>
          <p:cNvSpPr>
            <a:spLocks noGrp="1"/>
          </p:cNvSpPr>
          <p:nvPr>
            <p:ph type="title"/>
          </p:nvPr>
        </p:nvSpPr>
        <p:spPr/>
        <p:txBody>
          <a:bodyPr/>
          <a:lstStyle/>
          <a:p>
            <a:r>
              <a:rPr lang="en-US" dirty="0"/>
              <a:t>The Rising Tide of Independent Contractor Misclassification Litigation</a:t>
            </a:r>
          </a:p>
        </p:txBody>
      </p:sp>
    </p:spTree>
    <p:extLst>
      <p:ext uri="{BB962C8B-B14F-4D97-AF65-F5344CB8AC3E}">
        <p14:creationId xmlns:p14="http://schemas.microsoft.com/office/powerpoint/2010/main" val="10542947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69F64-EE4A-0A98-664B-C1C95B6CDF6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6B769D6-BB0F-1DFE-86F3-4054913E063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E5D1B8EF-15EF-F7C2-F476-9526A4981C5B}"/>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7654672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FB971A-50C1-4E24-94E4-0C056C1BA641}"/>
              </a:ext>
            </a:extLst>
          </p:cNvPr>
          <p:cNvSpPr>
            <a:spLocks noGrp="1"/>
          </p:cNvSpPr>
          <p:nvPr>
            <p:ph type="title"/>
          </p:nvPr>
        </p:nvSpPr>
        <p:spPr/>
        <p:txBody>
          <a:bodyPr/>
          <a:lstStyle/>
          <a:p>
            <a:pPr algn="ctr"/>
            <a:r>
              <a:rPr lang="en-US" dirty="0"/>
              <a:t>The “ABC” test</a:t>
            </a:r>
            <a:endParaRPr lang="en-US" i="1" dirty="0"/>
          </a:p>
        </p:txBody>
      </p:sp>
      <p:sp>
        <p:nvSpPr>
          <p:cNvPr id="9" name="Content Placeholder 2">
            <a:extLst>
              <a:ext uri="{FF2B5EF4-FFF2-40B4-BE49-F238E27FC236}">
                <a16:creationId xmlns:a16="http://schemas.microsoft.com/office/drawing/2014/main" id="{290968BE-9A71-DDF3-C225-FB30EB21D137}"/>
              </a:ext>
            </a:extLst>
          </p:cNvPr>
          <p:cNvSpPr>
            <a:spLocks noGrp="1"/>
          </p:cNvSpPr>
          <p:nvPr>
            <p:ph idx="1"/>
          </p:nvPr>
        </p:nvSpPr>
        <p:spPr>
          <a:xfrm>
            <a:off x="838200" y="1584660"/>
            <a:ext cx="10515600" cy="3938681"/>
          </a:xfrm>
        </p:spPr>
        <p:txBody>
          <a:bodyPr/>
          <a:lstStyle/>
          <a:p>
            <a:pPr marL="0">
              <a:spcBef>
                <a:spcPts val="0"/>
              </a:spcBef>
              <a:spcAft>
                <a:spcPts val="0"/>
              </a:spcAft>
            </a:pP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Dynamex Ops. W. v. Super. Ct</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4 Cal. 5th 903, 963 (2018)  </a:t>
            </a:r>
            <a:endParaRPr lang="en-US" sz="2400" b="1"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The ABC test:</a:t>
            </a:r>
          </a:p>
          <a:p>
            <a:pPr marL="685800" lvl="2" indent="0">
              <a:spcBef>
                <a:spcPts val="0"/>
              </a:spcBef>
              <a:spcAft>
                <a:spcPts val="0"/>
              </a:spcAft>
              <a:buNone/>
            </a:pP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(1) The worker is free from the control and direction of the hiring entity in connection with the performance of the work, both under the contract for the performance of the work and in fact; and </a:t>
            </a:r>
            <a:endParaRPr lang="en-US" sz="2200" dirty="0">
              <a:latin typeface="Times New Roman" panose="02020603050405020304" pitchFamily="18" charset="0"/>
              <a:ea typeface="Times New Roman" panose="02020603050405020304" pitchFamily="18" charset="0"/>
              <a:cs typeface="Times New Roman" panose="02020603050405020304" pitchFamily="18" charset="0"/>
            </a:endParaRPr>
          </a:p>
          <a:p>
            <a:pPr marL="685800" lvl="2" indent="0">
              <a:spcBef>
                <a:spcPts val="0"/>
              </a:spcBef>
              <a:spcAft>
                <a:spcPts val="0"/>
              </a:spcAft>
              <a:buNone/>
            </a:pPr>
            <a:r>
              <a:rPr lang="en-US" sz="2200" dirty="0">
                <a:latin typeface="Times New Roman" panose="02020603050405020304" pitchFamily="18" charset="0"/>
                <a:ea typeface="Times New Roman" panose="02020603050405020304" pitchFamily="18" charset="0"/>
                <a:cs typeface="Times New Roman" panose="02020603050405020304" pitchFamily="18" charset="0"/>
              </a:rPr>
              <a:t>(2) </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The worker performs work that is outside the usual course of the hiring entity’s business; and </a:t>
            </a:r>
            <a:endParaRPr lang="en-US" sz="2200" dirty="0">
              <a:latin typeface="Times New Roman" panose="02020603050405020304" pitchFamily="18" charset="0"/>
              <a:ea typeface="Times New Roman" panose="02020603050405020304" pitchFamily="18" charset="0"/>
            </a:endParaRPr>
          </a:p>
          <a:p>
            <a:pPr marL="685800" lvl="2" indent="0">
              <a:spcBef>
                <a:spcPts val="0"/>
              </a:spcBef>
              <a:spcAft>
                <a:spcPts val="0"/>
              </a:spcAft>
              <a:buNone/>
            </a:pP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(3) The worker is customarily engaged in an independently established trade, occupation, or business of the same nature as the work performed.</a:t>
            </a:r>
            <a:endParaRPr lang="en-US" sz="2200" dirty="0">
              <a:effectLst/>
              <a:latin typeface="Times New Roman" panose="02020603050405020304" pitchFamily="18" charset="0"/>
              <a:ea typeface="Times New Roman" panose="02020603050405020304" pitchFamily="18" charset="0"/>
            </a:endParaRPr>
          </a:p>
          <a:p>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Failing to meet </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any</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one of these factors results in the worker being classified as an employee.</a:t>
            </a:r>
            <a:endParaRPr lang="en-US" sz="2200" b="1" dirty="0">
              <a:latin typeface="Times New Roman" panose="02020603050405020304" pitchFamily="18" charset="0"/>
              <a:cs typeface="Times New Roman" panose="02020603050405020304" pitchFamily="18" charset="0"/>
            </a:endParaRPr>
          </a:p>
          <a:p>
            <a:endParaRPr lang="en-US" sz="2200" dirty="0"/>
          </a:p>
          <a:p>
            <a:endParaRPr lang="en-US" dirty="0"/>
          </a:p>
        </p:txBody>
      </p:sp>
    </p:spTree>
    <p:extLst>
      <p:ext uri="{BB962C8B-B14F-4D97-AF65-F5344CB8AC3E}">
        <p14:creationId xmlns:p14="http://schemas.microsoft.com/office/powerpoint/2010/main" val="12009853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83498-F74E-EF3A-7D49-231BE0433CE6}"/>
              </a:ext>
            </a:extLst>
          </p:cNvPr>
          <p:cNvSpPr>
            <a:spLocks noGrp="1"/>
          </p:cNvSpPr>
          <p:nvPr>
            <p:ph type="title"/>
          </p:nvPr>
        </p:nvSpPr>
        <p:spPr>
          <a:xfrm>
            <a:off x="838200" y="0"/>
            <a:ext cx="10515600" cy="1325563"/>
          </a:xfrm>
        </p:spPr>
        <p:txBody>
          <a:bodyPr/>
          <a:lstStyle/>
          <a:p>
            <a:pPr algn="ctr"/>
            <a:r>
              <a:rPr lang="en-US" dirty="0"/>
              <a:t>ABC Test – Common Issues</a:t>
            </a:r>
          </a:p>
        </p:txBody>
      </p:sp>
      <p:sp>
        <p:nvSpPr>
          <p:cNvPr id="3" name="Content Placeholder 2">
            <a:extLst>
              <a:ext uri="{FF2B5EF4-FFF2-40B4-BE49-F238E27FC236}">
                <a16:creationId xmlns:a16="http://schemas.microsoft.com/office/drawing/2014/main" id="{4AFAD2DD-4B05-E886-4BC1-53008A90A6E8}"/>
              </a:ext>
            </a:extLst>
          </p:cNvPr>
          <p:cNvSpPr>
            <a:spLocks noGrp="1"/>
          </p:cNvSpPr>
          <p:nvPr>
            <p:ph idx="1"/>
          </p:nvPr>
        </p:nvSpPr>
        <p:spPr>
          <a:xfrm>
            <a:off x="838199" y="1090864"/>
            <a:ext cx="10920663" cy="4732419"/>
          </a:xfrm>
        </p:spPr>
        <p:txBody>
          <a:bodyPr/>
          <a:lstStyle/>
          <a:p>
            <a:r>
              <a:rPr lang="en-US" dirty="0"/>
              <a:t>Because each factor is dispositive, courts may begin with any factor.</a:t>
            </a:r>
          </a:p>
          <a:p>
            <a:pPr lvl="1"/>
            <a:r>
              <a:rPr lang="en-US" dirty="0"/>
              <a:t>Second and third factor often more easily decided</a:t>
            </a:r>
          </a:p>
          <a:p>
            <a:pPr lvl="2"/>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Much more fact intensive to determine the level of control the company exerts (or could exert) on its sellers.</a:t>
            </a:r>
            <a:endParaRPr lang="en-US" dirty="0"/>
          </a:p>
          <a:p>
            <a:r>
              <a:rPr lang="en-US" dirty="0"/>
              <a:t>Second factor particularly tricky for MLMs.</a:t>
            </a:r>
          </a:p>
          <a:p>
            <a:pPr lvl="1"/>
            <a:r>
              <a:rPr lang="en-US" dirty="0"/>
              <a:t>Sellers are likely performing work within the usual course of the hiring entity’s business.</a:t>
            </a:r>
          </a:p>
          <a:p>
            <a:pPr lvl="2"/>
            <a:r>
              <a:rPr lang="en-US" dirty="0"/>
              <a:t>Plumbers fixing leaks in stores, specialty restorer working with general contractor and similar situated individuals to fall outside the usual course. </a:t>
            </a:r>
            <a:r>
              <a:rPr lang="en-US" i="1" dirty="0"/>
              <a:t>See Dynamex</a:t>
            </a:r>
            <a:r>
              <a:rPr lang="en-US" dirty="0"/>
              <a:t>, </a:t>
            </a:r>
            <a:r>
              <a:rPr lang="en-US" sz="1800" kern="0" dirty="0">
                <a:effectLst/>
                <a:latin typeface="Times New Roman" panose="02020603050405020304" pitchFamily="18" charset="0"/>
                <a:ea typeface="Times New Roman" panose="02020603050405020304" pitchFamily="18" charset="0"/>
              </a:rPr>
              <a:t>232 Cal. </a:t>
            </a:r>
            <a:r>
              <a:rPr lang="en-US" sz="1800" kern="0" dirty="0" err="1">
                <a:effectLst/>
                <a:latin typeface="Times New Roman" panose="02020603050405020304" pitchFamily="18" charset="0"/>
                <a:ea typeface="Times New Roman" panose="02020603050405020304" pitchFamily="18" charset="0"/>
              </a:rPr>
              <a:t>Rptr</a:t>
            </a:r>
            <a:r>
              <a:rPr lang="en-US" sz="1800" kern="0" dirty="0">
                <a:effectLst/>
                <a:latin typeface="Times New Roman" panose="02020603050405020304" pitchFamily="18" charset="0"/>
                <a:ea typeface="Times New Roman" panose="02020603050405020304" pitchFamily="18" charset="0"/>
              </a:rPr>
              <a:t>. 3d at 44.</a:t>
            </a:r>
          </a:p>
          <a:p>
            <a:pPr lvl="2"/>
            <a:r>
              <a:rPr lang="en-US" sz="1800" kern="0" dirty="0">
                <a:latin typeface="Times New Roman" panose="02020603050405020304" pitchFamily="18" charset="0"/>
              </a:rPr>
              <a:t>Put simply, one-off engagements between hiring entity and the individual</a:t>
            </a:r>
            <a:endParaRPr lang="en-US" dirty="0"/>
          </a:p>
        </p:txBody>
      </p:sp>
    </p:spTree>
    <p:extLst>
      <p:ext uri="{BB962C8B-B14F-4D97-AF65-F5344CB8AC3E}">
        <p14:creationId xmlns:p14="http://schemas.microsoft.com/office/powerpoint/2010/main" val="7686417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06BA9-BBC7-2765-A10D-830CD00EBE65}"/>
              </a:ext>
            </a:extLst>
          </p:cNvPr>
          <p:cNvSpPr>
            <a:spLocks noGrp="1"/>
          </p:cNvSpPr>
          <p:nvPr>
            <p:ph type="title"/>
          </p:nvPr>
        </p:nvSpPr>
        <p:spPr/>
        <p:txBody>
          <a:bodyPr/>
          <a:lstStyle/>
          <a:p>
            <a:pPr algn="ctr"/>
            <a:r>
              <a:rPr lang="en-US" dirty="0"/>
              <a:t>Direct Seller Exemption	</a:t>
            </a:r>
          </a:p>
        </p:txBody>
      </p:sp>
      <p:sp>
        <p:nvSpPr>
          <p:cNvPr id="3" name="Content Placeholder 2">
            <a:extLst>
              <a:ext uri="{FF2B5EF4-FFF2-40B4-BE49-F238E27FC236}">
                <a16:creationId xmlns:a16="http://schemas.microsoft.com/office/drawing/2014/main" id="{B3BBAD07-5194-BE3A-024E-F8B19A5E5C46}"/>
              </a:ext>
            </a:extLst>
          </p:cNvPr>
          <p:cNvSpPr>
            <a:spLocks noGrp="1"/>
          </p:cNvSpPr>
          <p:nvPr>
            <p:ph idx="1"/>
          </p:nvPr>
        </p:nvSpPr>
        <p:spPr>
          <a:xfrm>
            <a:off x="838200" y="1440493"/>
            <a:ext cx="10515600" cy="4323813"/>
          </a:xfrm>
        </p:spPr>
        <p:txBody>
          <a:bodyPr/>
          <a:lstStyle/>
          <a:p>
            <a:r>
              <a:rPr lang="en-US" sz="2000" dirty="0">
                <a:latin typeface="Times New Roman" panose="02020603050405020304" pitchFamily="18" charset="0"/>
                <a:cs typeface="Times New Roman" panose="02020603050405020304" pitchFamily="18" charset="0"/>
              </a:rPr>
              <a:t>California’s AB5, which codified </a:t>
            </a:r>
            <a:r>
              <a:rPr lang="en-US" sz="2000" i="1" dirty="0">
                <a:latin typeface="Times New Roman" panose="02020603050405020304" pitchFamily="18" charset="0"/>
                <a:cs typeface="Times New Roman" panose="02020603050405020304" pitchFamily="18" charset="0"/>
              </a:rPr>
              <a:t>Dynamex</a:t>
            </a:r>
            <a:r>
              <a:rPr lang="en-US" sz="2000" dirty="0">
                <a:latin typeface="Times New Roman" panose="02020603050405020304" pitchFamily="18" charset="0"/>
                <a:cs typeface="Times New Roman" panose="02020603050405020304" pitchFamily="18" charset="0"/>
              </a:rPr>
              <a:t>, contains a “Direct Seller” exemption to the ABC test.</a:t>
            </a:r>
          </a:p>
          <a:p>
            <a:pPr lvl="1"/>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The individual . . . is engaged in the trade or business of primarily </a:t>
            </a:r>
            <a:r>
              <a:rPr lang="en-US" sz="1800" b="1" u="sng" dirty="0">
                <a:effectLst/>
                <a:latin typeface="Times New Roman" panose="02020603050405020304" pitchFamily="18" charset="0"/>
                <a:ea typeface="Times New Roman" panose="02020603050405020304" pitchFamily="18" charset="0"/>
                <a:cs typeface="Times New Roman" panose="02020603050405020304" pitchFamily="18" charset="0"/>
              </a:rPr>
              <a:t>in person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demonstration and sales presentation of consumer products, including services or other intangibles, in the home or sales to any buyer on a buy-sell basis, a deposit-commission basis, or any similar basis, </a:t>
            </a:r>
            <a:r>
              <a:rPr lang="en-US" sz="1800" b="1" u="sng" dirty="0">
                <a:effectLst/>
                <a:latin typeface="Times New Roman" panose="02020603050405020304" pitchFamily="18" charset="0"/>
                <a:ea typeface="Times New Roman" panose="02020603050405020304" pitchFamily="18" charset="0"/>
                <a:cs typeface="Times New Roman" panose="02020603050405020304" pitchFamily="18" charset="0"/>
              </a:rPr>
              <a:t>for resale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by the buyer or any other person in the home or otherwise than from a retail or wholesale establishment. </a:t>
            </a:r>
            <a:endParaRPr lang="en-US" sz="1800" spc="-2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lvl="1"/>
            <a:r>
              <a:rPr lang="en-US" sz="1800" b="0" i="0" dirty="0">
                <a:solidFill>
                  <a:srgbClr val="000000"/>
                </a:solidFill>
                <a:effectLst/>
                <a:latin typeface="Times New Roman" panose="02020603050405020304" pitchFamily="18" charset="0"/>
                <a:cs typeface="Times New Roman" panose="02020603050405020304" pitchFamily="18" charset="0"/>
              </a:rPr>
              <a:t>Substantially all of the remuneration (whether or not paid in cash) for the services performed by that individual is directly related to sales or other output (including the performance of services) rather than to the number of hours worked by that individual.</a:t>
            </a:r>
          </a:p>
          <a:p>
            <a:pPr lvl="1"/>
            <a:r>
              <a:rPr lang="en-US" sz="1800" b="0" i="0" dirty="0">
                <a:solidFill>
                  <a:srgbClr val="000000"/>
                </a:solidFill>
                <a:effectLst/>
                <a:latin typeface="Times New Roman" panose="02020603050405020304" pitchFamily="18" charset="0"/>
                <a:cs typeface="Times New Roman" panose="02020603050405020304" pitchFamily="18" charset="0"/>
              </a:rPr>
              <a:t>The services performed by the individual are performed pursuant to a written contract between that individual and the person for whom the services are performed and the contract provides that the individual will not be treated as an employee with respect to those services for state tax purposes.</a:t>
            </a:r>
          </a:p>
          <a:p>
            <a:pPr marL="457200" lvl="1" indent="0">
              <a:buNone/>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Cal.</a:t>
            </a:r>
            <a:r>
              <a:rPr lang="en-US" sz="20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Lab.</a:t>
            </a:r>
            <a:r>
              <a:rPr lang="en-US" sz="20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Code</a:t>
            </a:r>
            <a:r>
              <a:rPr lang="en-US" sz="20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0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2783(e);</a:t>
            </a:r>
            <a:r>
              <a:rPr lang="en-US" sz="20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Unemp</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0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Ins.</a:t>
            </a:r>
            <a:r>
              <a:rPr lang="en-US" sz="20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Code</a:t>
            </a:r>
            <a:r>
              <a:rPr lang="en-US" sz="20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0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spc="-20" dirty="0">
                <a:effectLst/>
                <a:latin typeface="Times New Roman" panose="02020603050405020304" pitchFamily="18" charset="0"/>
                <a:ea typeface="Times New Roman" panose="02020603050405020304" pitchFamily="18" charset="0"/>
                <a:cs typeface="Times New Roman" panose="02020603050405020304" pitchFamily="18" charset="0"/>
              </a:rPr>
              <a:t>650</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74558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711B0-E7B3-D752-B95B-04130316666F}"/>
              </a:ext>
            </a:extLst>
          </p:cNvPr>
          <p:cNvSpPr>
            <a:spLocks noGrp="1"/>
          </p:cNvSpPr>
          <p:nvPr>
            <p:ph type="title"/>
          </p:nvPr>
        </p:nvSpPr>
        <p:spPr>
          <a:xfrm>
            <a:off x="838200" y="134096"/>
            <a:ext cx="10515600" cy="1325563"/>
          </a:xfrm>
        </p:spPr>
        <p:txBody>
          <a:bodyPr/>
          <a:lstStyle/>
          <a:p>
            <a:pPr algn="ctr"/>
            <a:r>
              <a:rPr lang="en-US" dirty="0"/>
              <a:t> A case of copy &amp; paste (sort of)</a:t>
            </a:r>
          </a:p>
        </p:txBody>
      </p:sp>
      <p:sp>
        <p:nvSpPr>
          <p:cNvPr id="3" name="Content Placeholder 2">
            <a:extLst>
              <a:ext uri="{FF2B5EF4-FFF2-40B4-BE49-F238E27FC236}">
                <a16:creationId xmlns:a16="http://schemas.microsoft.com/office/drawing/2014/main" id="{086F3819-0E35-453C-631E-7C00DBA1C9F4}"/>
              </a:ext>
            </a:extLst>
          </p:cNvPr>
          <p:cNvSpPr>
            <a:spLocks noGrp="1"/>
          </p:cNvSpPr>
          <p:nvPr>
            <p:ph idx="1"/>
          </p:nvPr>
        </p:nvSpPr>
        <p:spPr>
          <a:xfrm>
            <a:off x="838200" y="1343545"/>
            <a:ext cx="10515600" cy="3938681"/>
          </a:xfrm>
        </p:spPr>
        <p:txBody>
          <a:bodyPr/>
          <a:lstStyle/>
          <a:p>
            <a:r>
              <a:rPr lang="en-US" dirty="0"/>
              <a:t>The direct seller language in the unemployment insurance code was taken from the Internal Revenue Code:</a:t>
            </a:r>
          </a:p>
          <a:p>
            <a:pPr lvl="1"/>
            <a:r>
              <a:rPr lang="en-US" dirty="0"/>
              <a:t>26 U.S.C. 2308(b)(2):</a:t>
            </a:r>
          </a:p>
          <a:p>
            <a:pPr lvl="2"/>
            <a:r>
              <a:rPr lang="en-US" dirty="0"/>
              <a:t>is engaged in the trade or business of selling (or soliciting the sale of) consumer products to any buyer on a buy-sell basis, a deposit-commission basis, or any similar basis which the Secretary prescribes by regulations, </a:t>
            </a:r>
            <a:r>
              <a:rPr lang="en-US" b="1" u="sng" dirty="0"/>
              <a:t>for resale </a:t>
            </a:r>
            <a:r>
              <a:rPr lang="en-US" dirty="0"/>
              <a:t>(by the buyer or any other person) in the home or otherwise than in a permanent retail establishment,</a:t>
            </a:r>
          </a:p>
          <a:p>
            <a:pPr lvl="2"/>
            <a:r>
              <a:rPr lang="en-US" dirty="0"/>
              <a:t>is engaged in the trade or business of selling (or soliciting the sale of) consumer products in the home or otherwise than in a permanent retail establishment. . . .</a:t>
            </a:r>
          </a:p>
        </p:txBody>
      </p:sp>
    </p:spTree>
    <p:extLst>
      <p:ext uri="{BB962C8B-B14F-4D97-AF65-F5344CB8AC3E}">
        <p14:creationId xmlns:p14="http://schemas.microsoft.com/office/powerpoint/2010/main" val="11142469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965D5-E572-B587-F3D4-398B1D7CAB27}"/>
              </a:ext>
            </a:extLst>
          </p:cNvPr>
          <p:cNvSpPr>
            <a:spLocks noGrp="1"/>
          </p:cNvSpPr>
          <p:nvPr>
            <p:ph type="title"/>
          </p:nvPr>
        </p:nvSpPr>
        <p:spPr/>
        <p:txBody>
          <a:bodyPr/>
          <a:lstStyle/>
          <a:p>
            <a:pPr algn="ctr"/>
            <a:r>
              <a:rPr lang="en-US" dirty="0"/>
              <a:t>Individuals Exempted</a:t>
            </a:r>
          </a:p>
        </p:txBody>
      </p:sp>
      <p:sp>
        <p:nvSpPr>
          <p:cNvPr id="3" name="Content Placeholder 2">
            <a:extLst>
              <a:ext uri="{FF2B5EF4-FFF2-40B4-BE49-F238E27FC236}">
                <a16:creationId xmlns:a16="http://schemas.microsoft.com/office/drawing/2014/main" id="{9B7ABE9C-AA15-42B1-E70E-BEC6DB28FFD4}"/>
              </a:ext>
            </a:extLst>
          </p:cNvPr>
          <p:cNvSpPr>
            <a:spLocks noGrp="1"/>
          </p:cNvSpPr>
          <p:nvPr>
            <p:ph idx="1"/>
          </p:nvPr>
        </p:nvSpPr>
        <p:spPr>
          <a:xfrm>
            <a:off x="838200" y="1459659"/>
            <a:ext cx="10515600" cy="3938681"/>
          </a:xfrm>
        </p:spPr>
        <p:txBody>
          <a:bodyPr/>
          <a:lstStyle/>
          <a:p>
            <a:pPr marL="0" marR="0" algn="just">
              <a:lnSpc>
                <a:spcPct val="200000"/>
              </a:lnSpc>
              <a:spcBef>
                <a:spcPts val="0"/>
              </a:spcBef>
              <a:spcAft>
                <a:spcPts val="0"/>
              </a:spcAf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California law</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creates two classes of “direct sellers”: </a:t>
            </a:r>
          </a:p>
          <a:p>
            <a:pPr marL="457200" lvl="1" algn="just">
              <a:lnSpc>
                <a:spcPct val="200000"/>
              </a:lnSpc>
              <a:spcBef>
                <a:spcPts val="0"/>
              </a:spcBef>
              <a:spcAft>
                <a:spcPts val="0"/>
              </a:spcAft>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individuals conducting </a:t>
            </a:r>
            <a:r>
              <a:rPr lang="en-US" i="1" dirty="0">
                <a:effectLst/>
                <a:latin typeface="Times New Roman" panose="02020603050405020304" pitchFamily="18" charset="0"/>
                <a:ea typeface="Times New Roman" panose="02020603050405020304" pitchFamily="18" charset="0"/>
                <a:cs typeface="Times New Roman" panose="02020603050405020304" pitchFamily="18" charset="0"/>
              </a:rPr>
              <a:t>primarily</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i="1" dirty="0">
                <a:effectLst/>
                <a:latin typeface="Times New Roman" panose="02020603050405020304" pitchFamily="18" charset="0"/>
                <a:ea typeface="Times New Roman" panose="02020603050405020304" pitchFamily="18" charset="0"/>
                <a:cs typeface="Times New Roman" panose="02020603050405020304" pitchFamily="18" charset="0"/>
              </a:rPr>
              <a:t>in person</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sales or demonstration or </a:t>
            </a:r>
          </a:p>
          <a:p>
            <a:pPr marL="457200" lvl="1" algn="just">
              <a:lnSpc>
                <a:spcPct val="200000"/>
              </a:lnSpc>
              <a:spcBef>
                <a:spcPts val="0"/>
              </a:spcBef>
              <a:spcAft>
                <a:spcPts val="0"/>
              </a:spcAft>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individuals engaged in </a:t>
            </a:r>
            <a:r>
              <a:rPr lang="en-US" i="1" dirty="0">
                <a:effectLst/>
                <a:latin typeface="Times New Roman" panose="02020603050405020304" pitchFamily="18" charset="0"/>
                <a:ea typeface="Times New Roman" panose="02020603050405020304" pitchFamily="18" charset="0"/>
                <a:cs typeface="Times New Roman" panose="02020603050405020304" pitchFamily="18" charset="0"/>
              </a:rPr>
              <a:t>wholesale</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sales. </a:t>
            </a:r>
          </a:p>
          <a:p>
            <a:pPr marL="0" algn="just">
              <a:lnSpc>
                <a:spcPct val="200000"/>
              </a:lnSpc>
              <a:spcBef>
                <a:spcPts val="0"/>
              </a:spcBef>
              <a:spcAft>
                <a:spcPts val="0"/>
              </a:spcAf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Limited cases interpreting the exemption confirms this reading.</a:t>
            </a:r>
          </a:p>
          <a:p>
            <a:pPr marL="457200" lvl="1" algn="just">
              <a:lnSpc>
                <a:spcPct val="200000"/>
              </a:lnSpc>
              <a:spcBef>
                <a:spcPts val="0"/>
              </a:spcBef>
              <a:spcAft>
                <a:spcPts val="0"/>
              </a:spcAft>
            </a:pPr>
            <a:r>
              <a:rPr lang="en-US" sz="2000" i="1" dirty="0">
                <a:effectLst/>
                <a:latin typeface="Times New Roman" panose="02020603050405020304" pitchFamily="18" charset="0"/>
                <a:ea typeface="Times New Roman" panose="02020603050405020304" pitchFamily="18" charset="0"/>
                <a:cs typeface="Times New Roman" panose="02020603050405020304" pitchFamily="18" charset="0"/>
              </a:rPr>
              <a:t>See Salinas v. Cornwell Quality Tools Co.</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635 F. Supp. 3d 954 (C.D. Cal. 2022).</a:t>
            </a:r>
          </a:p>
          <a:p>
            <a:endParaRPr lang="en-US" dirty="0"/>
          </a:p>
        </p:txBody>
      </p:sp>
    </p:spTree>
    <p:extLst>
      <p:ext uri="{BB962C8B-B14F-4D97-AF65-F5344CB8AC3E}">
        <p14:creationId xmlns:p14="http://schemas.microsoft.com/office/powerpoint/2010/main" val="30786626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12013-D082-7C93-600D-B9BF92D7E033}"/>
              </a:ext>
            </a:extLst>
          </p:cNvPr>
          <p:cNvSpPr>
            <a:spLocks noGrp="1"/>
          </p:cNvSpPr>
          <p:nvPr>
            <p:ph type="title"/>
          </p:nvPr>
        </p:nvSpPr>
        <p:spPr/>
        <p:txBody>
          <a:bodyPr/>
          <a:lstStyle/>
          <a:p>
            <a:pPr marL="457200" lvl="1" algn="just">
              <a:spcBef>
                <a:spcPts val="0"/>
              </a:spcBef>
              <a:spcAft>
                <a:spcPts val="0"/>
              </a:spcAft>
            </a:pPr>
            <a:r>
              <a:rPr lang="en-US" sz="4400" b="1" i="1" dirty="0">
                <a:effectLst/>
                <a:latin typeface="Times New Roman" panose="02020603050405020304" pitchFamily="18" charset="0"/>
                <a:ea typeface="Times New Roman" panose="02020603050405020304" pitchFamily="18" charset="0"/>
                <a:cs typeface="Times New Roman" panose="02020603050405020304" pitchFamily="18" charset="0"/>
              </a:rPr>
              <a:t>Salinas v. Cornwell Quality Tools Co.</a:t>
            </a:r>
            <a:endParaRPr lang="en-US" sz="44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06CEFA28-DDE0-2757-FF54-E13943DB8234}"/>
              </a:ext>
            </a:extLst>
          </p:cNvPr>
          <p:cNvSpPr>
            <a:spLocks noGrp="1"/>
          </p:cNvSpPr>
          <p:nvPr>
            <p:ph idx="1"/>
          </p:nvPr>
        </p:nvSpPr>
        <p:spPr/>
        <p:txBody>
          <a:bodyPr/>
          <a:lstStyle/>
          <a:p>
            <a:r>
              <a:rPr lang="en-US" sz="2400" dirty="0">
                <a:effectLst/>
                <a:latin typeface="Times New Roman" panose="02020603050405020304" pitchFamily="18" charset="0"/>
                <a:ea typeface="Times New Roman" panose="02020603050405020304" pitchFamily="18" charset="0"/>
              </a:rPr>
              <a:t>The Court held that the exemption applies only to individuals who are “engaged in the trade or business of primarily </a:t>
            </a:r>
            <a:r>
              <a:rPr lang="en-US" sz="2400" u="sng" dirty="0">
                <a:effectLst/>
                <a:latin typeface="Times New Roman" panose="02020603050405020304" pitchFamily="18" charset="0"/>
                <a:ea typeface="Times New Roman" panose="02020603050405020304" pitchFamily="18" charset="0"/>
              </a:rPr>
              <a:t>in person demonstration and sales presentation of consumer products</a:t>
            </a:r>
            <a:r>
              <a:rPr lang="en-US" sz="2400" dirty="0">
                <a:effectLst/>
                <a:latin typeface="Times New Roman" panose="02020603050405020304" pitchFamily="18" charset="0"/>
                <a:ea typeface="Times New Roman" panose="02020603050405020304" pitchFamily="18" charset="0"/>
              </a:rPr>
              <a:t>, including services or other intangibles, </a:t>
            </a:r>
            <a:r>
              <a:rPr lang="en-US" sz="2400" u="sng" dirty="0">
                <a:effectLst/>
                <a:latin typeface="Times New Roman" panose="02020603050405020304" pitchFamily="18" charset="0"/>
                <a:ea typeface="Times New Roman" panose="02020603050405020304" pitchFamily="18" charset="0"/>
              </a:rPr>
              <a:t>in the home or sales to any buyer</a:t>
            </a:r>
            <a:r>
              <a:rPr lang="en-US" sz="2400" dirty="0">
                <a:effectLst/>
                <a:latin typeface="Times New Roman" panose="02020603050405020304" pitchFamily="18" charset="0"/>
                <a:ea typeface="Times New Roman" panose="02020603050405020304" pitchFamily="18" charset="0"/>
              </a:rPr>
              <a:t> on a buy-sell basis, a deposit-commission basis, or any similar basis, </a:t>
            </a:r>
            <a:r>
              <a:rPr lang="en-US" sz="2400" u="sng" dirty="0">
                <a:effectLst/>
                <a:latin typeface="Times New Roman" panose="02020603050405020304" pitchFamily="18" charset="0"/>
                <a:ea typeface="Times New Roman" panose="02020603050405020304" pitchFamily="18" charset="0"/>
              </a:rPr>
              <a:t>for resale by the buyer or any other person in the home or otherwise than from a retail or wholesale establishment</a:t>
            </a:r>
            <a:r>
              <a:rPr lang="en-US" sz="2400" dirty="0">
                <a:effectLst/>
                <a:latin typeface="Times New Roman" panose="02020603050405020304" pitchFamily="18" charset="0"/>
                <a:ea typeface="Times New Roman" panose="02020603050405020304" pitchFamily="18" charset="0"/>
              </a:rPr>
              <a:t>.” 635 F. Supp. 3d at 965-66 (emphasis in original).</a:t>
            </a:r>
          </a:p>
          <a:p>
            <a:r>
              <a:rPr lang="en-US" sz="2400" dirty="0">
                <a:effectLst/>
                <a:latin typeface="Times New Roman" panose="02020603050405020304" pitchFamily="18" charset="0"/>
                <a:ea typeface="Times New Roman" panose="02020603050405020304" pitchFamily="18" charset="0"/>
              </a:rPr>
              <a:t>Because the salespeople did not sell to resellers, only to end-users, they </a:t>
            </a:r>
            <a:r>
              <a:rPr lang="en-US" sz="2400" dirty="0">
                <a:latin typeface="Times New Roman" panose="02020603050405020304" pitchFamily="18" charset="0"/>
                <a:ea typeface="Times New Roman" panose="02020603050405020304" pitchFamily="18" charset="0"/>
              </a:rPr>
              <a:t>did not qualify for the direct seller exception.</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544495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5F328-6318-396C-5A99-2E5B8016E5ED}"/>
              </a:ext>
            </a:extLst>
          </p:cNvPr>
          <p:cNvSpPr>
            <a:spLocks noGrp="1"/>
          </p:cNvSpPr>
          <p:nvPr>
            <p:ph type="title"/>
          </p:nvPr>
        </p:nvSpPr>
        <p:spPr/>
        <p:txBody>
          <a:bodyPr/>
          <a:lstStyle/>
          <a:p>
            <a:r>
              <a:rPr lang="en-US" dirty="0"/>
              <a:t>Changing Nature of Direct Sellers</a:t>
            </a:r>
          </a:p>
        </p:txBody>
      </p:sp>
      <p:sp>
        <p:nvSpPr>
          <p:cNvPr id="3" name="Content Placeholder 2">
            <a:extLst>
              <a:ext uri="{FF2B5EF4-FFF2-40B4-BE49-F238E27FC236}">
                <a16:creationId xmlns:a16="http://schemas.microsoft.com/office/drawing/2014/main" id="{A12061CA-E5ED-8EC1-15F7-00C3F8C6D295}"/>
              </a:ext>
            </a:extLst>
          </p:cNvPr>
          <p:cNvSpPr>
            <a:spLocks noGrp="1"/>
          </p:cNvSpPr>
          <p:nvPr>
            <p:ph idx="1"/>
          </p:nvPr>
        </p:nvSpPr>
        <p:spPr/>
        <p:txBody>
          <a:bodyPr/>
          <a:lstStyle/>
          <a:p>
            <a:r>
              <a:rPr lang="en-US" dirty="0"/>
              <a:t>Language came from a time when in-home demonstration was more common</a:t>
            </a:r>
          </a:p>
          <a:p>
            <a:r>
              <a:rPr lang="en-US" dirty="0"/>
              <a:t>Today’s MLM’s are unlikely to fit within either exception.</a:t>
            </a:r>
          </a:p>
          <a:p>
            <a:pPr lvl="1"/>
            <a:r>
              <a:rPr lang="en-US" dirty="0"/>
              <a:t>Most sellers rely on social media, rather than in person demonstration</a:t>
            </a:r>
          </a:p>
          <a:p>
            <a:pPr lvl="1"/>
            <a:r>
              <a:rPr lang="en-US" dirty="0"/>
              <a:t>The products are sold to end users (as in </a:t>
            </a:r>
            <a:r>
              <a:rPr lang="en-US" i="1" dirty="0"/>
              <a:t>Salinas</a:t>
            </a:r>
            <a:r>
              <a:rPr lang="en-US" dirty="0"/>
              <a:t>), rather than to resellers.</a:t>
            </a:r>
          </a:p>
          <a:p>
            <a:r>
              <a:rPr lang="en-US" dirty="0"/>
              <a:t>Sellers are likely to be classified as employees under California law.</a:t>
            </a:r>
          </a:p>
          <a:p>
            <a:r>
              <a:rPr lang="en-US" dirty="0"/>
              <a:t>It’s not all bad news…</a:t>
            </a:r>
          </a:p>
        </p:txBody>
      </p:sp>
    </p:spTree>
    <p:extLst>
      <p:ext uri="{BB962C8B-B14F-4D97-AF65-F5344CB8AC3E}">
        <p14:creationId xmlns:p14="http://schemas.microsoft.com/office/powerpoint/2010/main" val="22504355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11E2F-A410-1378-7356-C0E04AA217DD}"/>
              </a:ext>
            </a:extLst>
          </p:cNvPr>
          <p:cNvSpPr>
            <a:spLocks noGrp="1"/>
          </p:cNvSpPr>
          <p:nvPr>
            <p:ph type="title"/>
          </p:nvPr>
        </p:nvSpPr>
        <p:spPr>
          <a:xfrm>
            <a:off x="838200" y="0"/>
            <a:ext cx="10515600" cy="1325563"/>
          </a:xfrm>
        </p:spPr>
        <p:txBody>
          <a:bodyPr/>
          <a:lstStyle/>
          <a:p>
            <a:pPr algn="ctr"/>
            <a:r>
              <a:rPr lang="en-US" dirty="0"/>
              <a:t>Outside Salespeople</a:t>
            </a:r>
          </a:p>
        </p:txBody>
      </p:sp>
      <p:sp>
        <p:nvSpPr>
          <p:cNvPr id="3" name="Content Placeholder 2">
            <a:extLst>
              <a:ext uri="{FF2B5EF4-FFF2-40B4-BE49-F238E27FC236}">
                <a16:creationId xmlns:a16="http://schemas.microsoft.com/office/drawing/2014/main" id="{47985784-6F37-CF38-7323-41FAFE3C6862}"/>
              </a:ext>
            </a:extLst>
          </p:cNvPr>
          <p:cNvSpPr>
            <a:spLocks noGrp="1"/>
          </p:cNvSpPr>
          <p:nvPr>
            <p:ph idx="1"/>
          </p:nvPr>
        </p:nvSpPr>
        <p:spPr>
          <a:xfrm>
            <a:off x="838200" y="1017356"/>
            <a:ext cx="10515600" cy="4178759"/>
          </a:xfrm>
        </p:spPr>
        <p:txBody>
          <a:bodyPr>
            <a:normAutofit lnSpcReduction="10000"/>
          </a:bodyPr>
          <a:lstStyle/>
          <a:p>
            <a:r>
              <a:rPr lang="en-US" kern="0" dirty="0">
                <a:effectLst/>
                <a:latin typeface="Times New Roman" panose="02020603050405020304" pitchFamily="18" charset="0"/>
                <a:ea typeface="Times New Roman" panose="02020603050405020304" pitchFamily="18" charset="0"/>
              </a:rPr>
              <a:t>Sellers may be near-textbook “outside salespeople” </a:t>
            </a:r>
            <a:endParaRPr lang="en-US" kern="0" dirty="0">
              <a:latin typeface="Times New Roman" panose="02020603050405020304" pitchFamily="18" charset="0"/>
              <a:ea typeface="Times New Roman" panose="02020603050405020304" pitchFamily="18" charset="0"/>
            </a:endParaRPr>
          </a:p>
          <a:p>
            <a:pPr lvl="1"/>
            <a:r>
              <a:rPr lang="en-US" kern="0" dirty="0">
                <a:effectLst/>
                <a:latin typeface="Times New Roman" panose="02020603050405020304" pitchFamily="18" charset="0"/>
                <a:ea typeface="Times New Roman" panose="02020603050405020304" pitchFamily="18" charset="0"/>
              </a:rPr>
              <a:t>One who customarily and regularly works more than half the working time away from the employer’s place of business selling tangible or intangible items or obtaining orders or contracts for products, services, or use of facilities. </a:t>
            </a:r>
            <a:r>
              <a:rPr lang="en-US" i="1" kern="0" dirty="0">
                <a:effectLst/>
                <a:latin typeface="Times New Roman" panose="02020603050405020304" pitchFamily="18" charset="0"/>
                <a:ea typeface="Times New Roman" panose="02020603050405020304" pitchFamily="18" charset="0"/>
              </a:rPr>
              <a:t>Ambrosia v. Cogent Comms., Inc</a:t>
            </a:r>
            <a:r>
              <a:rPr lang="en-US" kern="0" dirty="0">
                <a:effectLst/>
                <a:latin typeface="Times New Roman" panose="02020603050405020304" pitchFamily="18" charset="0"/>
                <a:ea typeface="Times New Roman" panose="02020603050405020304" pitchFamily="18" charset="0"/>
              </a:rPr>
              <a:t>., 312 F.R.D. 544, 553 (N.D. Cal. 2016). </a:t>
            </a:r>
          </a:p>
          <a:p>
            <a:r>
              <a:rPr lang="en-US" sz="2800" kern="0" dirty="0">
                <a:effectLst/>
                <a:latin typeface="Times New Roman" panose="02020603050405020304" pitchFamily="18" charset="0"/>
                <a:ea typeface="Times New Roman" panose="02020603050405020304" pitchFamily="18" charset="0"/>
              </a:rPr>
              <a:t>“Outside salespersons” in California are exempt from statutory overtime, minimum wage, and meal-and rest break requirements.  </a:t>
            </a:r>
            <a:r>
              <a:rPr lang="en-US" sz="2800" i="1" kern="0" dirty="0">
                <a:effectLst/>
                <a:latin typeface="Times New Roman" panose="02020603050405020304" pitchFamily="18" charset="0"/>
                <a:ea typeface="Times New Roman" panose="02020603050405020304" pitchFamily="18" charset="0"/>
              </a:rPr>
              <a:t>Espinoza v. Warehouse Demo Servs., Inc</a:t>
            </a:r>
            <a:r>
              <a:rPr lang="en-US" sz="2800" kern="0" dirty="0">
                <a:effectLst/>
                <a:latin typeface="Times New Roman" panose="02020603050405020304" pitchFamily="18" charset="0"/>
                <a:ea typeface="Times New Roman" panose="02020603050405020304" pitchFamily="18" charset="0"/>
              </a:rPr>
              <a:t>., 86 Cal. App. 5th 1184, 1191 (2022). </a:t>
            </a:r>
          </a:p>
          <a:p>
            <a:r>
              <a:rPr lang="en-US" kern="0" dirty="0">
                <a:latin typeface="Times New Roman" panose="02020603050405020304" pitchFamily="18" charset="0"/>
                <a:ea typeface="Times New Roman" panose="02020603050405020304" pitchFamily="18" charset="0"/>
              </a:rPr>
              <a:t>Limits damages</a:t>
            </a:r>
            <a:endParaRPr lang="en-US" sz="2800" kern="0"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12626488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9BC85F-60E9-477B-898B-A7C9FC8BB3E8}"/>
              </a:ext>
            </a:extLst>
          </p:cNvPr>
          <p:cNvSpPr>
            <a:spLocks noGrp="1"/>
          </p:cNvSpPr>
          <p:nvPr>
            <p:ph type="ctrTitle"/>
          </p:nvPr>
        </p:nvSpPr>
        <p:spPr>
          <a:xfrm>
            <a:off x="6842860" y="1768287"/>
            <a:ext cx="4575709" cy="2272553"/>
          </a:xfrm>
        </p:spPr>
        <p:txBody>
          <a:bodyPr>
            <a:normAutofit/>
          </a:bodyPr>
          <a:lstStyle/>
          <a:p>
            <a:r>
              <a:rPr lang="en-US" sz="3200" b="1" i="0" dirty="0">
                <a:solidFill>
                  <a:srgbClr val="000000"/>
                </a:solidFill>
                <a:effectLst/>
                <a:latin typeface="Montserrat" panose="00000500000000000000" pitchFamily="2" charset="0"/>
              </a:rPr>
              <a:t>Rulemaking is Back in Style: Ongoing FTC Rules Impacting Direct Selling</a:t>
            </a:r>
            <a:endParaRPr lang="en-US" sz="3200" dirty="0"/>
          </a:p>
        </p:txBody>
      </p:sp>
      <p:sp>
        <p:nvSpPr>
          <p:cNvPr id="7" name="Subtitle 6">
            <a:extLst>
              <a:ext uri="{FF2B5EF4-FFF2-40B4-BE49-F238E27FC236}">
                <a16:creationId xmlns:a16="http://schemas.microsoft.com/office/drawing/2014/main" id="{14F2E772-D033-45AF-9907-0463E88593E8}"/>
              </a:ext>
            </a:extLst>
          </p:cNvPr>
          <p:cNvSpPr>
            <a:spLocks noGrp="1"/>
          </p:cNvSpPr>
          <p:nvPr>
            <p:ph type="subTitle" idx="1"/>
          </p:nvPr>
        </p:nvSpPr>
        <p:spPr>
          <a:xfrm>
            <a:off x="6675120" y="4585447"/>
            <a:ext cx="4391810" cy="4213779"/>
          </a:xfrm>
        </p:spPr>
        <p:txBody>
          <a:bodyPr/>
          <a:lstStyle/>
          <a:p>
            <a:endParaRPr lang="en-US" dirty="0"/>
          </a:p>
        </p:txBody>
      </p:sp>
      <p:graphicFrame>
        <p:nvGraphicFramePr>
          <p:cNvPr id="2" name="Table 1">
            <a:extLst>
              <a:ext uri="{FF2B5EF4-FFF2-40B4-BE49-F238E27FC236}">
                <a16:creationId xmlns:a16="http://schemas.microsoft.com/office/drawing/2014/main" id="{22B83523-2725-4779-370D-6FA0FB3FE9F7}"/>
              </a:ext>
            </a:extLst>
          </p:cNvPr>
          <p:cNvGraphicFramePr>
            <a:graphicFrameLocks noGrp="1"/>
          </p:cNvGraphicFramePr>
          <p:nvPr/>
        </p:nvGraphicFramePr>
        <p:xfrm>
          <a:off x="5349140" y="1825625"/>
          <a:ext cx="1493720" cy="3938588"/>
        </p:xfrm>
        <a:graphic>
          <a:graphicData uri="http://schemas.openxmlformats.org/drawingml/2006/table">
            <a:tbl>
              <a:tblPr/>
              <a:tblGrid>
                <a:gridCol w="1493720">
                  <a:extLst>
                    <a:ext uri="{9D8B030D-6E8A-4147-A177-3AD203B41FA5}">
                      <a16:colId xmlns:a16="http://schemas.microsoft.com/office/drawing/2014/main" val="3709319345"/>
                    </a:ext>
                  </a:extLst>
                </a:gridCol>
              </a:tblGrid>
              <a:tr h="3938588">
                <a:tc>
                  <a:txBody>
                    <a:bodyPr/>
                    <a:lstStyle/>
                    <a:p>
                      <a:pPr algn="r" fontAlgn="t"/>
                      <a:r>
                        <a:rPr lang="en-US" sz="1200" i="1" dirty="0">
                          <a:effectLst/>
                          <a:latin typeface="Montserrat" panose="00000500000000000000" pitchFamily="2" charset="0"/>
                        </a:rPr>
                        <a:t>Travis Wilson (Moderator)</a:t>
                      </a:r>
                      <a:br>
                        <a:rPr lang="en-US" sz="1200" i="1" dirty="0">
                          <a:effectLst/>
                          <a:latin typeface="Montserrat" panose="00000500000000000000" pitchFamily="2" charset="0"/>
                        </a:rPr>
                      </a:br>
                      <a:r>
                        <a:rPr lang="en-US" sz="1200" i="1" dirty="0">
                          <a:effectLst/>
                          <a:latin typeface="Montserrat" panose="00000500000000000000" pitchFamily="2" charset="0"/>
                        </a:rPr>
                        <a:t>Director of Business Development</a:t>
                      </a:r>
                      <a:br>
                        <a:rPr lang="en-US" sz="1200" i="1" dirty="0">
                          <a:effectLst/>
                          <a:latin typeface="Montserrat" panose="00000500000000000000" pitchFamily="2" charset="0"/>
                        </a:rPr>
                      </a:br>
                      <a:r>
                        <a:rPr lang="en-US" sz="1200" i="1" dirty="0">
                          <a:effectLst/>
                          <a:latin typeface="Montserrat" panose="00000500000000000000" pitchFamily="2" charset="0"/>
                        </a:rPr>
                        <a:t>Momentum Factor</a:t>
                      </a:r>
                    </a:p>
                    <a:p>
                      <a:pPr algn="r" fontAlgn="t"/>
                      <a:r>
                        <a:rPr lang="en-US" sz="1200" i="1" dirty="0">
                          <a:effectLst/>
                          <a:latin typeface="Montserrat" panose="00000500000000000000" pitchFamily="2" charset="0"/>
                        </a:rPr>
                        <a:t>Jonathan Gelfand</a:t>
                      </a:r>
                      <a:br>
                        <a:rPr lang="en-US" sz="1200" i="1" dirty="0">
                          <a:effectLst/>
                          <a:latin typeface="Montserrat" panose="00000500000000000000" pitchFamily="2" charset="0"/>
                        </a:rPr>
                      </a:br>
                      <a:r>
                        <a:rPr lang="en-US" sz="1200" i="1" dirty="0">
                          <a:effectLst/>
                          <a:latin typeface="Montserrat" panose="00000500000000000000" pitchFamily="2" charset="0"/>
                        </a:rPr>
                        <a:t>Executive Vice President, Business and Legal Affairs</a:t>
                      </a:r>
                      <a:br>
                        <a:rPr lang="en-US" sz="1200" i="1" dirty="0">
                          <a:effectLst/>
                          <a:latin typeface="Montserrat" panose="00000500000000000000" pitchFamily="2" charset="0"/>
                        </a:rPr>
                      </a:br>
                      <a:r>
                        <a:rPr lang="en-US" sz="1200" i="1" dirty="0" err="1">
                          <a:effectLst/>
                          <a:latin typeface="Montserrat" panose="00000500000000000000" pitchFamily="2" charset="0"/>
                        </a:rPr>
                        <a:t>BODi</a:t>
                      </a:r>
                      <a:r>
                        <a:rPr lang="en-US" sz="1200" i="1" dirty="0">
                          <a:effectLst/>
                          <a:latin typeface="Montserrat" panose="00000500000000000000" pitchFamily="2" charset="0"/>
                        </a:rPr>
                        <a:t> </a:t>
                      </a:r>
                    </a:p>
                    <a:p>
                      <a:pPr algn="r" fontAlgn="t"/>
                      <a:r>
                        <a:rPr lang="en-US" sz="1200" i="1" dirty="0">
                          <a:effectLst/>
                          <a:latin typeface="Montserrat" panose="00000500000000000000" pitchFamily="2" charset="0"/>
                        </a:rPr>
                        <a:t>Linda Goldstein</a:t>
                      </a:r>
                      <a:br>
                        <a:rPr lang="en-US" sz="1200" i="1" dirty="0">
                          <a:effectLst/>
                          <a:latin typeface="Montserrat" panose="00000500000000000000" pitchFamily="2" charset="0"/>
                        </a:rPr>
                      </a:br>
                      <a:r>
                        <a:rPr lang="en-US" sz="1200" i="1" dirty="0">
                          <a:effectLst/>
                          <a:latin typeface="Montserrat" panose="00000500000000000000" pitchFamily="2" charset="0"/>
                        </a:rPr>
                        <a:t>Partner</a:t>
                      </a:r>
                      <a:br>
                        <a:rPr lang="en-US" sz="1200" i="1" dirty="0">
                          <a:effectLst/>
                          <a:latin typeface="Montserrat" panose="00000500000000000000" pitchFamily="2" charset="0"/>
                        </a:rPr>
                      </a:br>
                      <a:r>
                        <a:rPr lang="en-US" sz="1200" i="1" dirty="0" err="1">
                          <a:effectLst/>
                          <a:latin typeface="Montserrat" panose="00000500000000000000" pitchFamily="2" charset="0"/>
                        </a:rPr>
                        <a:t>BakerHostetler</a:t>
                      </a:r>
                      <a:endParaRPr lang="en-US" sz="1200" i="1" dirty="0">
                        <a:effectLst/>
                        <a:latin typeface="Montserrat" panose="00000500000000000000" pitchFamily="2" charset="0"/>
                      </a:endParaRPr>
                    </a:p>
                    <a:p>
                      <a:pPr algn="r" fontAlgn="t"/>
                      <a:r>
                        <a:rPr lang="en-US" sz="1200" i="1" dirty="0">
                          <a:effectLst/>
                          <a:latin typeface="Montserrat" panose="00000500000000000000" pitchFamily="2" charset="0"/>
                        </a:rPr>
                        <a:t>Donnelly McDowell</a:t>
                      </a:r>
                      <a:br>
                        <a:rPr lang="en-US" sz="1200" i="1" dirty="0">
                          <a:effectLst/>
                          <a:latin typeface="Montserrat" panose="00000500000000000000" pitchFamily="2" charset="0"/>
                        </a:rPr>
                      </a:br>
                      <a:r>
                        <a:rPr lang="en-US" sz="1200" i="1" dirty="0">
                          <a:effectLst/>
                          <a:latin typeface="Montserrat" panose="00000500000000000000" pitchFamily="2" charset="0"/>
                        </a:rPr>
                        <a:t>Partner</a:t>
                      </a:r>
                      <a:br>
                        <a:rPr lang="en-US" sz="1200" i="1" dirty="0">
                          <a:effectLst/>
                          <a:latin typeface="Montserrat" panose="00000500000000000000" pitchFamily="2" charset="0"/>
                        </a:rPr>
                      </a:br>
                      <a:r>
                        <a:rPr lang="en-US" sz="1200" i="1" dirty="0">
                          <a:effectLst/>
                          <a:latin typeface="Montserrat" panose="00000500000000000000" pitchFamily="2" charset="0"/>
                        </a:rPr>
                        <a:t>Kelley, </a:t>
                      </a:r>
                      <a:r>
                        <a:rPr lang="en-US" sz="1200" i="1" dirty="0" err="1">
                          <a:effectLst/>
                          <a:latin typeface="Montserrat" panose="00000500000000000000" pitchFamily="2" charset="0"/>
                        </a:rPr>
                        <a:t>Drye</a:t>
                      </a:r>
                      <a:r>
                        <a:rPr lang="en-US" sz="1200" i="1" dirty="0">
                          <a:effectLst/>
                          <a:latin typeface="Montserrat" panose="00000500000000000000" pitchFamily="2" charset="0"/>
                        </a:rPr>
                        <a:t> &amp; Warren LLP</a:t>
                      </a:r>
                    </a:p>
                  </a:txBody>
                  <a:tcPr marL="25709" marR="25709" marT="25709" marB="25709">
                    <a:lnL>
                      <a:noFill/>
                    </a:lnL>
                    <a:lnR>
                      <a:noFill/>
                    </a:lnR>
                    <a:lnT>
                      <a:noFill/>
                    </a:lnT>
                    <a:lnB>
                      <a:noFill/>
                    </a:lnB>
                    <a:solidFill>
                      <a:srgbClr val="FFFFFF"/>
                    </a:solidFill>
                  </a:tcPr>
                </a:tc>
                <a:extLst>
                  <a:ext uri="{0D108BD9-81ED-4DB2-BD59-A6C34878D82A}">
                    <a16:rowId xmlns:a16="http://schemas.microsoft.com/office/drawing/2014/main" val="3907509154"/>
                  </a:ext>
                </a:extLst>
              </a:tr>
            </a:tbl>
          </a:graphicData>
        </a:graphic>
      </p:graphicFrame>
      <p:graphicFrame>
        <p:nvGraphicFramePr>
          <p:cNvPr id="3" name="Table 2">
            <a:extLst>
              <a:ext uri="{FF2B5EF4-FFF2-40B4-BE49-F238E27FC236}">
                <a16:creationId xmlns:a16="http://schemas.microsoft.com/office/drawing/2014/main" id="{DCC1F2E2-CFD4-C83C-167A-E75F2BDB714B}"/>
              </a:ext>
            </a:extLst>
          </p:cNvPr>
          <p:cNvGraphicFramePr>
            <a:graphicFrameLocks noGrp="1"/>
          </p:cNvGraphicFramePr>
          <p:nvPr/>
        </p:nvGraphicFramePr>
        <p:xfrm>
          <a:off x="5349140" y="1825625"/>
          <a:ext cx="1493720" cy="3938588"/>
        </p:xfrm>
        <a:graphic>
          <a:graphicData uri="http://schemas.openxmlformats.org/drawingml/2006/table">
            <a:tbl>
              <a:tblPr/>
              <a:tblGrid>
                <a:gridCol w="1493720">
                  <a:extLst>
                    <a:ext uri="{9D8B030D-6E8A-4147-A177-3AD203B41FA5}">
                      <a16:colId xmlns:a16="http://schemas.microsoft.com/office/drawing/2014/main" val="1055040729"/>
                    </a:ext>
                  </a:extLst>
                </a:gridCol>
              </a:tblGrid>
              <a:tr h="3938588">
                <a:tc>
                  <a:txBody>
                    <a:bodyPr/>
                    <a:lstStyle/>
                    <a:p>
                      <a:pPr algn="r" fontAlgn="t"/>
                      <a:r>
                        <a:rPr lang="en-US" sz="1200" i="1" dirty="0">
                          <a:effectLst/>
                          <a:latin typeface="Montserrat" panose="00000500000000000000" pitchFamily="2" charset="0"/>
                        </a:rPr>
                        <a:t>Travis Wilson (Moderator)</a:t>
                      </a:r>
                      <a:br>
                        <a:rPr lang="en-US" sz="1200" i="1" dirty="0">
                          <a:effectLst/>
                          <a:latin typeface="Montserrat" panose="00000500000000000000" pitchFamily="2" charset="0"/>
                        </a:rPr>
                      </a:br>
                      <a:r>
                        <a:rPr lang="en-US" sz="1200" i="1" dirty="0">
                          <a:effectLst/>
                          <a:latin typeface="Montserrat" panose="00000500000000000000" pitchFamily="2" charset="0"/>
                        </a:rPr>
                        <a:t>Director of Business Development</a:t>
                      </a:r>
                      <a:br>
                        <a:rPr lang="en-US" sz="1200" i="1" dirty="0">
                          <a:effectLst/>
                          <a:latin typeface="Montserrat" panose="00000500000000000000" pitchFamily="2" charset="0"/>
                        </a:rPr>
                      </a:br>
                      <a:r>
                        <a:rPr lang="en-US" sz="1200" i="1" dirty="0">
                          <a:effectLst/>
                          <a:latin typeface="Montserrat" panose="00000500000000000000" pitchFamily="2" charset="0"/>
                        </a:rPr>
                        <a:t>Momentum Factor</a:t>
                      </a:r>
                    </a:p>
                    <a:p>
                      <a:pPr algn="r" fontAlgn="t"/>
                      <a:r>
                        <a:rPr lang="en-US" sz="1200" i="1" dirty="0">
                          <a:effectLst/>
                          <a:latin typeface="Montserrat" panose="00000500000000000000" pitchFamily="2" charset="0"/>
                        </a:rPr>
                        <a:t>Jonathan Gelfand</a:t>
                      </a:r>
                      <a:br>
                        <a:rPr lang="en-US" sz="1200" i="1" dirty="0">
                          <a:effectLst/>
                          <a:latin typeface="Montserrat" panose="00000500000000000000" pitchFamily="2" charset="0"/>
                        </a:rPr>
                      </a:br>
                      <a:r>
                        <a:rPr lang="en-US" sz="1200" i="1" dirty="0">
                          <a:effectLst/>
                          <a:latin typeface="Montserrat" panose="00000500000000000000" pitchFamily="2" charset="0"/>
                        </a:rPr>
                        <a:t>Executive Vice President, Business and Legal Affairs</a:t>
                      </a:r>
                      <a:br>
                        <a:rPr lang="en-US" sz="1200" i="1" dirty="0">
                          <a:effectLst/>
                          <a:latin typeface="Montserrat" panose="00000500000000000000" pitchFamily="2" charset="0"/>
                        </a:rPr>
                      </a:br>
                      <a:r>
                        <a:rPr lang="en-US" sz="1200" i="1" dirty="0" err="1">
                          <a:effectLst/>
                          <a:latin typeface="Montserrat" panose="00000500000000000000" pitchFamily="2" charset="0"/>
                        </a:rPr>
                        <a:t>BODi</a:t>
                      </a:r>
                      <a:r>
                        <a:rPr lang="en-US" sz="1200" i="1" dirty="0">
                          <a:effectLst/>
                          <a:latin typeface="Montserrat" panose="00000500000000000000" pitchFamily="2" charset="0"/>
                        </a:rPr>
                        <a:t> </a:t>
                      </a:r>
                    </a:p>
                    <a:p>
                      <a:pPr algn="r" fontAlgn="t"/>
                      <a:r>
                        <a:rPr lang="en-US" sz="1200" i="1" dirty="0">
                          <a:effectLst/>
                          <a:latin typeface="Montserrat" panose="00000500000000000000" pitchFamily="2" charset="0"/>
                        </a:rPr>
                        <a:t>Linda Goldstein</a:t>
                      </a:r>
                      <a:br>
                        <a:rPr lang="en-US" sz="1200" i="1" dirty="0">
                          <a:effectLst/>
                          <a:latin typeface="Montserrat" panose="00000500000000000000" pitchFamily="2" charset="0"/>
                        </a:rPr>
                      </a:br>
                      <a:r>
                        <a:rPr lang="en-US" sz="1200" i="1" dirty="0">
                          <a:effectLst/>
                          <a:latin typeface="Montserrat" panose="00000500000000000000" pitchFamily="2" charset="0"/>
                        </a:rPr>
                        <a:t>Partner</a:t>
                      </a:r>
                      <a:br>
                        <a:rPr lang="en-US" sz="1200" i="1" dirty="0">
                          <a:effectLst/>
                          <a:latin typeface="Montserrat" panose="00000500000000000000" pitchFamily="2" charset="0"/>
                        </a:rPr>
                      </a:br>
                      <a:r>
                        <a:rPr lang="en-US" sz="1200" i="1" dirty="0" err="1">
                          <a:effectLst/>
                          <a:latin typeface="Montserrat" panose="00000500000000000000" pitchFamily="2" charset="0"/>
                        </a:rPr>
                        <a:t>BakerHostetler</a:t>
                      </a:r>
                      <a:endParaRPr lang="en-US" sz="1200" i="1" dirty="0">
                        <a:effectLst/>
                        <a:latin typeface="Montserrat" panose="00000500000000000000" pitchFamily="2" charset="0"/>
                      </a:endParaRPr>
                    </a:p>
                    <a:p>
                      <a:pPr algn="r" fontAlgn="t"/>
                      <a:r>
                        <a:rPr lang="en-US" sz="1200" i="1" dirty="0">
                          <a:effectLst/>
                          <a:latin typeface="Montserrat" panose="00000500000000000000" pitchFamily="2" charset="0"/>
                        </a:rPr>
                        <a:t>Donnelly McDowell</a:t>
                      </a:r>
                      <a:br>
                        <a:rPr lang="en-US" sz="1200" i="1" dirty="0">
                          <a:effectLst/>
                          <a:latin typeface="Montserrat" panose="00000500000000000000" pitchFamily="2" charset="0"/>
                        </a:rPr>
                      </a:br>
                      <a:r>
                        <a:rPr lang="en-US" sz="1200" i="1" dirty="0">
                          <a:effectLst/>
                          <a:latin typeface="Montserrat" panose="00000500000000000000" pitchFamily="2" charset="0"/>
                        </a:rPr>
                        <a:t>Partner</a:t>
                      </a:r>
                      <a:br>
                        <a:rPr lang="en-US" sz="1200" i="1" dirty="0">
                          <a:effectLst/>
                          <a:latin typeface="Montserrat" panose="00000500000000000000" pitchFamily="2" charset="0"/>
                        </a:rPr>
                      </a:br>
                      <a:r>
                        <a:rPr lang="en-US" sz="1200" i="1" dirty="0">
                          <a:effectLst/>
                          <a:latin typeface="Montserrat" panose="00000500000000000000" pitchFamily="2" charset="0"/>
                        </a:rPr>
                        <a:t>Kelley, </a:t>
                      </a:r>
                      <a:r>
                        <a:rPr lang="en-US" sz="1200" i="1" dirty="0" err="1">
                          <a:effectLst/>
                          <a:latin typeface="Montserrat" panose="00000500000000000000" pitchFamily="2" charset="0"/>
                        </a:rPr>
                        <a:t>Drye</a:t>
                      </a:r>
                      <a:r>
                        <a:rPr lang="en-US" sz="1200" i="1" dirty="0">
                          <a:effectLst/>
                          <a:latin typeface="Montserrat" panose="00000500000000000000" pitchFamily="2" charset="0"/>
                        </a:rPr>
                        <a:t> &amp; Warren LLP</a:t>
                      </a:r>
                    </a:p>
                  </a:txBody>
                  <a:tcPr marL="25709" marR="25709" marT="25709" marB="25709">
                    <a:lnL>
                      <a:noFill/>
                    </a:lnL>
                    <a:lnR>
                      <a:noFill/>
                    </a:lnR>
                    <a:lnT>
                      <a:noFill/>
                    </a:lnT>
                    <a:lnB>
                      <a:noFill/>
                    </a:lnB>
                    <a:solidFill>
                      <a:srgbClr val="FFFFFF"/>
                    </a:solidFill>
                  </a:tcPr>
                </a:tc>
                <a:extLst>
                  <a:ext uri="{0D108BD9-81ED-4DB2-BD59-A6C34878D82A}">
                    <a16:rowId xmlns:a16="http://schemas.microsoft.com/office/drawing/2014/main" val="1038382265"/>
                  </a:ext>
                </a:extLst>
              </a:tr>
            </a:tbl>
          </a:graphicData>
        </a:graphic>
      </p:graphicFrame>
      <p:graphicFrame>
        <p:nvGraphicFramePr>
          <p:cNvPr id="5" name="Table 4">
            <a:extLst>
              <a:ext uri="{FF2B5EF4-FFF2-40B4-BE49-F238E27FC236}">
                <a16:creationId xmlns:a16="http://schemas.microsoft.com/office/drawing/2014/main" id="{53DEABF2-856B-7145-279B-0938C3E4194E}"/>
              </a:ext>
            </a:extLst>
          </p:cNvPr>
          <p:cNvGraphicFramePr>
            <a:graphicFrameLocks noGrp="1"/>
          </p:cNvGraphicFramePr>
          <p:nvPr>
            <p:extLst>
              <p:ext uri="{D42A27DB-BD31-4B8C-83A1-F6EECF244321}">
                <p14:modId xmlns:p14="http://schemas.microsoft.com/office/powerpoint/2010/main" val="465499843"/>
              </p:ext>
            </p:extLst>
          </p:nvPr>
        </p:nvGraphicFramePr>
        <p:xfrm>
          <a:off x="5349140" y="1825625"/>
          <a:ext cx="1493720" cy="3938588"/>
        </p:xfrm>
        <a:graphic>
          <a:graphicData uri="http://schemas.openxmlformats.org/drawingml/2006/table">
            <a:tbl>
              <a:tblPr/>
              <a:tblGrid>
                <a:gridCol w="1493720">
                  <a:extLst>
                    <a:ext uri="{9D8B030D-6E8A-4147-A177-3AD203B41FA5}">
                      <a16:colId xmlns:a16="http://schemas.microsoft.com/office/drawing/2014/main" val="1586576770"/>
                    </a:ext>
                  </a:extLst>
                </a:gridCol>
              </a:tblGrid>
              <a:tr h="3938588">
                <a:tc>
                  <a:txBody>
                    <a:bodyPr/>
                    <a:lstStyle/>
                    <a:p>
                      <a:pPr algn="r" fontAlgn="t"/>
                      <a:endParaRPr lang="en-US" sz="1200" i="1" dirty="0">
                        <a:effectLst/>
                        <a:latin typeface="Montserrat" panose="00000500000000000000" pitchFamily="2" charset="0"/>
                      </a:endParaRPr>
                    </a:p>
                  </a:txBody>
                  <a:tcPr marL="25709" marR="25709" marT="25709" marB="25709">
                    <a:lnL>
                      <a:noFill/>
                    </a:lnL>
                    <a:lnR>
                      <a:noFill/>
                    </a:lnR>
                    <a:lnT>
                      <a:noFill/>
                    </a:lnT>
                    <a:lnB>
                      <a:noFill/>
                    </a:lnB>
                    <a:solidFill>
                      <a:srgbClr val="FFFFFF"/>
                    </a:solidFill>
                  </a:tcPr>
                </a:tc>
                <a:extLst>
                  <a:ext uri="{0D108BD9-81ED-4DB2-BD59-A6C34878D82A}">
                    <a16:rowId xmlns:a16="http://schemas.microsoft.com/office/drawing/2014/main" val="4183934135"/>
                  </a:ext>
                </a:extLst>
              </a:tr>
            </a:tbl>
          </a:graphicData>
        </a:graphic>
      </p:graphicFrame>
      <p:graphicFrame>
        <p:nvGraphicFramePr>
          <p:cNvPr id="6" name="Table 5">
            <a:extLst>
              <a:ext uri="{FF2B5EF4-FFF2-40B4-BE49-F238E27FC236}">
                <a16:creationId xmlns:a16="http://schemas.microsoft.com/office/drawing/2014/main" id="{865F0F11-8B4C-67C9-2D5E-F298A2262BDB}"/>
              </a:ext>
            </a:extLst>
          </p:cNvPr>
          <p:cNvGraphicFramePr>
            <a:graphicFrameLocks noGrp="1"/>
          </p:cNvGraphicFramePr>
          <p:nvPr>
            <p:extLst>
              <p:ext uri="{D42A27DB-BD31-4B8C-83A1-F6EECF244321}">
                <p14:modId xmlns:p14="http://schemas.microsoft.com/office/powerpoint/2010/main" val="3626865691"/>
              </p:ext>
            </p:extLst>
          </p:nvPr>
        </p:nvGraphicFramePr>
        <p:xfrm>
          <a:off x="5990665" y="4296335"/>
          <a:ext cx="5911526" cy="2561665"/>
        </p:xfrm>
        <a:graphic>
          <a:graphicData uri="http://schemas.openxmlformats.org/drawingml/2006/table">
            <a:tbl>
              <a:tblPr/>
              <a:tblGrid>
                <a:gridCol w="2942316">
                  <a:extLst>
                    <a:ext uri="{9D8B030D-6E8A-4147-A177-3AD203B41FA5}">
                      <a16:colId xmlns:a16="http://schemas.microsoft.com/office/drawing/2014/main" val="3547332421"/>
                    </a:ext>
                  </a:extLst>
                </a:gridCol>
                <a:gridCol w="2969210">
                  <a:extLst>
                    <a:ext uri="{9D8B030D-6E8A-4147-A177-3AD203B41FA5}">
                      <a16:colId xmlns:a16="http://schemas.microsoft.com/office/drawing/2014/main" val="4255996987"/>
                    </a:ext>
                  </a:extLst>
                </a:gridCol>
              </a:tblGrid>
              <a:tr h="2561665">
                <a:tc>
                  <a:txBody>
                    <a:bodyPr/>
                    <a:lstStyle/>
                    <a:p>
                      <a:pPr algn="r" fontAlgn="t"/>
                      <a:r>
                        <a:rPr lang="en-US" sz="1600" b="0" i="1" dirty="0">
                          <a:solidFill>
                            <a:srgbClr val="0070C0"/>
                          </a:solidFill>
                          <a:effectLst/>
                          <a:latin typeface="Montserrat" panose="00000500000000000000" pitchFamily="2" charset="0"/>
                        </a:rPr>
                        <a:t>Travis Wilson (Moderator)</a:t>
                      </a:r>
                      <a:br>
                        <a:rPr lang="en-US" sz="1600" b="0" i="1" dirty="0">
                          <a:solidFill>
                            <a:srgbClr val="0070C0"/>
                          </a:solidFill>
                          <a:effectLst/>
                          <a:latin typeface="Montserrat" panose="00000500000000000000" pitchFamily="2" charset="0"/>
                        </a:rPr>
                      </a:br>
                      <a:r>
                        <a:rPr lang="en-US" sz="1600" b="0" i="1" dirty="0">
                          <a:solidFill>
                            <a:srgbClr val="0070C0"/>
                          </a:solidFill>
                          <a:effectLst/>
                          <a:latin typeface="Montserrat" panose="00000500000000000000" pitchFamily="2" charset="0"/>
                        </a:rPr>
                        <a:t>Director of Business Development</a:t>
                      </a:r>
                    </a:p>
                    <a:p>
                      <a:pPr algn="r" fontAlgn="t"/>
                      <a:br>
                        <a:rPr lang="en-US" sz="1600" b="0" i="1" dirty="0">
                          <a:solidFill>
                            <a:srgbClr val="0070C0"/>
                          </a:solidFill>
                          <a:effectLst/>
                          <a:latin typeface="Montserrat" panose="00000500000000000000" pitchFamily="2" charset="0"/>
                        </a:rPr>
                      </a:br>
                      <a:r>
                        <a:rPr lang="en-US" sz="1600" b="0" i="1" dirty="0">
                          <a:solidFill>
                            <a:srgbClr val="0070C0"/>
                          </a:solidFill>
                          <a:effectLst/>
                          <a:latin typeface="Montserrat" panose="00000500000000000000" pitchFamily="2" charset="0"/>
                        </a:rPr>
                        <a:t>Momentum Factor</a:t>
                      </a:r>
                    </a:p>
                    <a:p>
                      <a:pPr marL="0" marR="0" lvl="0" indent="0" algn="r" defTabSz="914400" rtl="0" eaLnBrk="1" fontAlgn="t" latinLnBrk="0" hangingPunct="1">
                        <a:lnSpc>
                          <a:spcPct val="100000"/>
                        </a:lnSpc>
                        <a:spcBef>
                          <a:spcPts val="0"/>
                        </a:spcBef>
                        <a:spcAft>
                          <a:spcPts val="0"/>
                        </a:spcAft>
                        <a:buClrTx/>
                        <a:buSzTx/>
                        <a:buFontTx/>
                        <a:buNone/>
                        <a:tabLst/>
                        <a:defRPr/>
                      </a:pPr>
                      <a:r>
                        <a:rPr lang="en-US" sz="1600" b="0" i="1" dirty="0">
                          <a:solidFill>
                            <a:srgbClr val="0070C0"/>
                          </a:solidFill>
                          <a:effectLst/>
                          <a:latin typeface="Montserrat" panose="00000500000000000000" pitchFamily="2" charset="0"/>
                        </a:rPr>
                        <a:t>Linda Goldstein</a:t>
                      </a:r>
                      <a:br>
                        <a:rPr lang="en-US" sz="1600" b="0" i="1" dirty="0">
                          <a:solidFill>
                            <a:srgbClr val="0070C0"/>
                          </a:solidFill>
                          <a:effectLst/>
                          <a:latin typeface="Montserrat" panose="00000500000000000000" pitchFamily="2" charset="0"/>
                        </a:rPr>
                      </a:br>
                      <a:r>
                        <a:rPr lang="en-US" sz="1600" b="0" i="1" dirty="0">
                          <a:solidFill>
                            <a:srgbClr val="0070C0"/>
                          </a:solidFill>
                          <a:effectLst/>
                          <a:latin typeface="Montserrat" panose="00000500000000000000" pitchFamily="2" charset="0"/>
                        </a:rPr>
                        <a:t>Partner</a:t>
                      </a:r>
                      <a:br>
                        <a:rPr lang="en-US" sz="1600" b="0" i="1" dirty="0">
                          <a:solidFill>
                            <a:srgbClr val="0070C0"/>
                          </a:solidFill>
                          <a:effectLst/>
                          <a:latin typeface="Montserrat" panose="00000500000000000000" pitchFamily="2" charset="0"/>
                        </a:rPr>
                      </a:br>
                      <a:r>
                        <a:rPr lang="en-US" sz="1600" b="0" i="1" dirty="0" err="1">
                          <a:solidFill>
                            <a:srgbClr val="0070C0"/>
                          </a:solidFill>
                          <a:effectLst/>
                          <a:latin typeface="Montserrat" panose="00000500000000000000" pitchFamily="2" charset="0"/>
                        </a:rPr>
                        <a:t>BakerHostetler</a:t>
                      </a:r>
                      <a:endParaRPr lang="en-US" sz="1600" b="0" i="1" dirty="0">
                        <a:solidFill>
                          <a:srgbClr val="0070C0"/>
                        </a:solidFill>
                        <a:effectLst/>
                        <a:latin typeface="Montserrat" panose="00000500000000000000" pitchFamily="2" charset="0"/>
                      </a:endParaRPr>
                    </a:p>
                    <a:p>
                      <a:pPr algn="r" fontAlgn="t"/>
                      <a:endParaRPr lang="en-US" sz="1600" b="0" i="1" dirty="0">
                        <a:solidFill>
                          <a:srgbClr val="0070C0"/>
                        </a:solidFill>
                        <a:effectLst/>
                        <a:latin typeface="Montserrat" panose="00000500000000000000" pitchFamily="2" charset="0"/>
                      </a:endParaRPr>
                    </a:p>
                  </a:txBody>
                  <a:tcPr marL="25709" marR="25709" marT="25709" marB="25709">
                    <a:lnL>
                      <a:noFill/>
                    </a:lnL>
                    <a:lnR>
                      <a:noFill/>
                    </a:lnR>
                    <a:lnT>
                      <a:noFill/>
                    </a:lnT>
                    <a:lnB>
                      <a:noFill/>
                    </a:lnB>
                    <a:solidFill>
                      <a:srgbClr val="FFFFFF"/>
                    </a:solidFill>
                  </a:tcPr>
                </a:tc>
                <a:tc>
                  <a:txBody>
                    <a:bodyPr/>
                    <a:lstStyle/>
                    <a:p>
                      <a:pPr marL="0" marR="0" lvl="0" indent="0" algn="r" defTabSz="914400" rtl="0" eaLnBrk="1" fontAlgn="t" latinLnBrk="0" hangingPunct="1">
                        <a:lnSpc>
                          <a:spcPct val="100000"/>
                        </a:lnSpc>
                        <a:spcBef>
                          <a:spcPts val="0"/>
                        </a:spcBef>
                        <a:spcAft>
                          <a:spcPts val="0"/>
                        </a:spcAft>
                        <a:buClrTx/>
                        <a:buSzTx/>
                        <a:buFontTx/>
                        <a:buNone/>
                        <a:tabLst/>
                        <a:defRPr/>
                      </a:pPr>
                      <a:r>
                        <a:rPr lang="en-US" sz="1600" b="0" i="1" dirty="0">
                          <a:solidFill>
                            <a:srgbClr val="0070C0"/>
                          </a:solidFill>
                          <a:effectLst/>
                          <a:latin typeface="Montserrat" panose="00000500000000000000" pitchFamily="2" charset="0"/>
                        </a:rPr>
                        <a:t>Jonathan Gelfand</a:t>
                      </a:r>
                      <a:br>
                        <a:rPr lang="en-US" sz="1600" b="0" i="1" dirty="0">
                          <a:solidFill>
                            <a:srgbClr val="0070C0"/>
                          </a:solidFill>
                          <a:effectLst/>
                          <a:latin typeface="Montserrat" panose="00000500000000000000" pitchFamily="2" charset="0"/>
                        </a:rPr>
                      </a:br>
                      <a:r>
                        <a:rPr lang="en-US" sz="1600" b="0" i="1" dirty="0">
                          <a:solidFill>
                            <a:srgbClr val="0070C0"/>
                          </a:solidFill>
                          <a:effectLst/>
                          <a:latin typeface="Montserrat" panose="00000500000000000000" pitchFamily="2" charset="0"/>
                        </a:rPr>
                        <a:t>Executive Vice President, Business and Legal Affairs</a:t>
                      </a:r>
                      <a:br>
                        <a:rPr lang="en-US" sz="1600" b="0" i="1" dirty="0">
                          <a:solidFill>
                            <a:srgbClr val="0070C0"/>
                          </a:solidFill>
                          <a:effectLst/>
                          <a:latin typeface="Montserrat" panose="00000500000000000000" pitchFamily="2" charset="0"/>
                        </a:rPr>
                      </a:br>
                      <a:r>
                        <a:rPr lang="en-US" sz="1600" b="0" i="1" dirty="0" err="1">
                          <a:solidFill>
                            <a:srgbClr val="0070C0"/>
                          </a:solidFill>
                          <a:effectLst/>
                          <a:latin typeface="Montserrat" panose="00000500000000000000" pitchFamily="2" charset="0"/>
                        </a:rPr>
                        <a:t>BODi</a:t>
                      </a:r>
                      <a:r>
                        <a:rPr lang="en-US" sz="1600" b="0" i="1" dirty="0">
                          <a:solidFill>
                            <a:srgbClr val="0070C0"/>
                          </a:solidFill>
                          <a:effectLst/>
                          <a:latin typeface="Montserrat" panose="00000500000000000000" pitchFamily="2" charset="0"/>
                        </a:rPr>
                        <a:t> </a:t>
                      </a:r>
                    </a:p>
                    <a:p>
                      <a:pPr marL="0" marR="0" lvl="0" indent="0" algn="r" defTabSz="914400" rtl="0" eaLnBrk="1" fontAlgn="t" latinLnBrk="0" hangingPunct="1">
                        <a:lnSpc>
                          <a:spcPct val="100000"/>
                        </a:lnSpc>
                        <a:spcBef>
                          <a:spcPts val="0"/>
                        </a:spcBef>
                        <a:spcAft>
                          <a:spcPts val="0"/>
                        </a:spcAft>
                        <a:buClrTx/>
                        <a:buSzTx/>
                        <a:buFontTx/>
                        <a:buNone/>
                        <a:tabLst/>
                        <a:defRPr/>
                      </a:pPr>
                      <a:endParaRPr lang="en-US" sz="1600" b="0" i="1" dirty="0">
                        <a:solidFill>
                          <a:srgbClr val="0070C0"/>
                        </a:solidFill>
                        <a:effectLst/>
                        <a:latin typeface="Montserrat" panose="00000500000000000000" pitchFamily="2" charset="0"/>
                      </a:endParaRPr>
                    </a:p>
                    <a:p>
                      <a:pPr algn="r" fontAlgn="t"/>
                      <a:r>
                        <a:rPr lang="en-US" sz="1600" b="0" i="1" dirty="0">
                          <a:solidFill>
                            <a:srgbClr val="0070C0"/>
                          </a:solidFill>
                          <a:effectLst/>
                          <a:latin typeface="Montserrat" panose="00000500000000000000" pitchFamily="2" charset="0"/>
                        </a:rPr>
                        <a:t>Donnelly McDowell</a:t>
                      </a:r>
                      <a:br>
                        <a:rPr lang="en-US" sz="1600" b="0" i="1" dirty="0">
                          <a:solidFill>
                            <a:srgbClr val="0070C0"/>
                          </a:solidFill>
                          <a:effectLst/>
                          <a:latin typeface="Montserrat" panose="00000500000000000000" pitchFamily="2" charset="0"/>
                        </a:rPr>
                      </a:br>
                      <a:r>
                        <a:rPr lang="en-US" sz="1600" b="0" i="1" dirty="0">
                          <a:solidFill>
                            <a:srgbClr val="0070C0"/>
                          </a:solidFill>
                          <a:effectLst/>
                          <a:latin typeface="Montserrat" panose="00000500000000000000" pitchFamily="2" charset="0"/>
                        </a:rPr>
                        <a:t>Partner</a:t>
                      </a:r>
                      <a:br>
                        <a:rPr lang="en-US" sz="1600" b="0" i="1" dirty="0">
                          <a:solidFill>
                            <a:srgbClr val="0070C0"/>
                          </a:solidFill>
                          <a:effectLst/>
                          <a:latin typeface="Montserrat" panose="00000500000000000000" pitchFamily="2" charset="0"/>
                        </a:rPr>
                      </a:br>
                      <a:r>
                        <a:rPr lang="en-US" sz="1600" b="0" i="1" dirty="0">
                          <a:solidFill>
                            <a:srgbClr val="0070C0"/>
                          </a:solidFill>
                          <a:effectLst/>
                          <a:latin typeface="Montserrat" panose="00000500000000000000" pitchFamily="2" charset="0"/>
                        </a:rPr>
                        <a:t>Kelley, </a:t>
                      </a:r>
                      <a:r>
                        <a:rPr lang="en-US" sz="1600" b="0" i="1" dirty="0" err="1">
                          <a:solidFill>
                            <a:srgbClr val="0070C0"/>
                          </a:solidFill>
                          <a:effectLst/>
                          <a:latin typeface="Montserrat" panose="00000500000000000000" pitchFamily="2" charset="0"/>
                        </a:rPr>
                        <a:t>Drye</a:t>
                      </a:r>
                      <a:r>
                        <a:rPr lang="en-US" sz="1600" b="0" i="1" dirty="0">
                          <a:solidFill>
                            <a:srgbClr val="0070C0"/>
                          </a:solidFill>
                          <a:effectLst/>
                          <a:latin typeface="Montserrat" panose="00000500000000000000" pitchFamily="2" charset="0"/>
                        </a:rPr>
                        <a:t> &amp; Warren LLP</a:t>
                      </a:r>
                    </a:p>
                    <a:p>
                      <a:pPr algn="r" fontAlgn="t"/>
                      <a:endParaRPr lang="en-US" sz="1600" b="0" i="1" dirty="0">
                        <a:solidFill>
                          <a:srgbClr val="0070C0"/>
                        </a:solidFill>
                        <a:effectLst/>
                        <a:latin typeface="Montserrat" panose="00000500000000000000" pitchFamily="2" charset="0"/>
                      </a:endParaRPr>
                    </a:p>
                  </a:txBody>
                  <a:tcPr marL="25709" marR="25709" marT="25709" marB="25709">
                    <a:lnL>
                      <a:noFill/>
                    </a:lnL>
                    <a:lnR>
                      <a:noFill/>
                    </a:lnR>
                    <a:lnT>
                      <a:noFill/>
                    </a:lnT>
                    <a:lnB>
                      <a:noFill/>
                    </a:lnB>
                    <a:solidFill>
                      <a:srgbClr val="FFFFFF"/>
                    </a:solidFill>
                  </a:tcPr>
                </a:tc>
                <a:extLst>
                  <a:ext uri="{0D108BD9-81ED-4DB2-BD59-A6C34878D82A}">
                    <a16:rowId xmlns:a16="http://schemas.microsoft.com/office/drawing/2014/main" val="3214924137"/>
                  </a:ext>
                </a:extLst>
              </a:tr>
            </a:tbl>
          </a:graphicData>
        </a:graphic>
      </p:graphicFrame>
    </p:spTree>
    <p:extLst>
      <p:ext uri="{BB962C8B-B14F-4D97-AF65-F5344CB8AC3E}">
        <p14:creationId xmlns:p14="http://schemas.microsoft.com/office/powerpoint/2010/main" val="28697315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9BC85F-60E9-477B-898B-A7C9FC8BB3E8}"/>
              </a:ext>
            </a:extLst>
          </p:cNvPr>
          <p:cNvSpPr>
            <a:spLocks noGrp="1"/>
          </p:cNvSpPr>
          <p:nvPr>
            <p:ph type="ctrTitle"/>
          </p:nvPr>
        </p:nvSpPr>
        <p:spPr>
          <a:xfrm>
            <a:off x="6842860" y="1768287"/>
            <a:ext cx="4575709" cy="2440642"/>
          </a:xfrm>
        </p:spPr>
        <p:txBody>
          <a:bodyPr>
            <a:normAutofit/>
          </a:bodyPr>
          <a:lstStyle/>
          <a:p>
            <a:r>
              <a:rPr lang="en-US" sz="4000" b="1" kern="0" dirty="0">
                <a:solidFill>
                  <a:srgbClr val="000000"/>
                </a:solidFill>
                <a:effectLst/>
                <a:latin typeface="Montserrat" panose="00000500000000000000" pitchFamily="2" charset="0"/>
                <a:ea typeface="Times New Roman" panose="02020603050405020304" pitchFamily="18" charset="0"/>
                <a:cs typeface="Times New Roman" panose="02020603050405020304" pitchFamily="18" charset="0"/>
              </a:rPr>
              <a:t>Update from SELDIA</a:t>
            </a:r>
            <a:endParaRPr lang="en-US" sz="4000" dirty="0"/>
          </a:p>
        </p:txBody>
      </p:sp>
      <p:sp>
        <p:nvSpPr>
          <p:cNvPr id="7" name="Subtitle 6">
            <a:extLst>
              <a:ext uri="{FF2B5EF4-FFF2-40B4-BE49-F238E27FC236}">
                <a16:creationId xmlns:a16="http://schemas.microsoft.com/office/drawing/2014/main" id="{14F2E772-D033-45AF-9907-0463E88593E8}"/>
              </a:ext>
            </a:extLst>
          </p:cNvPr>
          <p:cNvSpPr>
            <a:spLocks noGrp="1"/>
          </p:cNvSpPr>
          <p:nvPr>
            <p:ph type="subTitle" idx="1"/>
          </p:nvPr>
        </p:nvSpPr>
        <p:spPr>
          <a:xfrm>
            <a:off x="6675120" y="4585447"/>
            <a:ext cx="4391810" cy="4213779"/>
          </a:xfrm>
        </p:spPr>
        <p:txBody>
          <a:bodyPr/>
          <a:lstStyle/>
          <a:p>
            <a:endParaRPr lang="en-US" dirty="0"/>
          </a:p>
        </p:txBody>
      </p:sp>
      <p:graphicFrame>
        <p:nvGraphicFramePr>
          <p:cNvPr id="2" name="Table 1">
            <a:extLst>
              <a:ext uri="{FF2B5EF4-FFF2-40B4-BE49-F238E27FC236}">
                <a16:creationId xmlns:a16="http://schemas.microsoft.com/office/drawing/2014/main" id="{22B83523-2725-4779-370D-6FA0FB3FE9F7}"/>
              </a:ext>
            </a:extLst>
          </p:cNvPr>
          <p:cNvGraphicFramePr>
            <a:graphicFrameLocks noGrp="1"/>
          </p:cNvGraphicFramePr>
          <p:nvPr/>
        </p:nvGraphicFramePr>
        <p:xfrm>
          <a:off x="5349140" y="1825625"/>
          <a:ext cx="1493720" cy="3938588"/>
        </p:xfrm>
        <a:graphic>
          <a:graphicData uri="http://schemas.openxmlformats.org/drawingml/2006/table">
            <a:tbl>
              <a:tblPr/>
              <a:tblGrid>
                <a:gridCol w="1493720">
                  <a:extLst>
                    <a:ext uri="{9D8B030D-6E8A-4147-A177-3AD203B41FA5}">
                      <a16:colId xmlns:a16="http://schemas.microsoft.com/office/drawing/2014/main" val="3709319345"/>
                    </a:ext>
                  </a:extLst>
                </a:gridCol>
              </a:tblGrid>
              <a:tr h="3938588">
                <a:tc>
                  <a:txBody>
                    <a:bodyPr/>
                    <a:lstStyle/>
                    <a:p>
                      <a:pPr algn="r" fontAlgn="t"/>
                      <a:r>
                        <a:rPr lang="en-US" sz="1200" i="1" dirty="0">
                          <a:effectLst/>
                          <a:latin typeface="Montserrat" panose="00000500000000000000" pitchFamily="2" charset="0"/>
                        </a:rPr>
                        <a:t>Travis Wilson (Moderator)</a:t>
                      </a:r>
                      <a:br>
                        <a:rPr lang="en-US" sz="1200" i="1" dirty="0">
                          <a:effectLst/>
                          <a:latin typeface="Montserrat" panose="00000500000000000000" pitchFamily="2" charset="0"/>
                        </a:rPr>
                      </a:br>
                      <a:r>
                        <a:rPr lang="en-US" sz="1200" i="1" dirty="0">
                          <a:effectLst/>
                          <a:latin typeface="Montserrat" panose="00000500000000000000" pitchFamily="2" charset="0"/>
                        </a:rPr>
                        <a:t>Director of Business Development</a:t>
                      </a:r>
                      <a:br>
                        <a:rPr lang="en-US" sz="1200" i="1" dirty="0">
                          <a:effectLst/>
                          <a:latin typeface="Montserrat" panose="00000500000000000000" pitchFamily="2" charset="0"/>
                        </a:rPr>
                      </a:br>
                      <a:r>
                        <a:rPr lang="en-US" sz="1200" i="1" dirty="0">
                          <a:effectLst/>
                          <a:latin typeface="Montserrat" panose="00000500000000000000" pitchFamily="2" charset="0"/>
                        </a:rPr>
                        <a:t>Momentum Factor</a:t>
                      </a:r>
                    </a:p>
                    <a:p>
                      <a:pPr algn="r" fontAlgn="t"/>
                      <a:r>
                        <a:rPr lang="en-US" sz="1200" i="1" dirty="0">
                          <a:effectLst/>
                          <a:latin typeface="Montserrat" panose="00000500000000000000" pitchFamily="2" charset="0"/>
                        </a:rPr>
                        <a:t>Jonathan Gelfand</a:t>
                      </a:r>
                      <a:br>
                        <a:rPr lang="en-US" sz="1200" i="1" dirty="0">
                          <a:effectLst/>
                          <a:latin typeface="Montserrat" panose="00000500000000000000" pitchFamily="2" charset="0"/>
                        </a:rPr>
                      </a:br>
                      <a:r>
                        <a:rPr lang="en-US" sz="1200" i="1" dirty="0">
                          <a:effectLst/>
                          <a:latin typeface="Montserrat" panose="00000500000000000000" pitchFamily="2" charset="0"/>
                        </a:rPr>
                        <a:t>Executive Vice President, Business and Legal Affairs</a:t>
                      </a:r>
                      <a:br>
                        <a:rPr lang="en-US" sz="1200" i="1" dirty="0">
                          <a:effectLst/>
                          <a:latin typeface="Montserrat" panose="00000500000000000000" pitchFamily="2" charset="0"/>
                        </a:rPr>
                      </a:br>
                      <a:r>
                        <a:rPr lang="en-US" sz="1200" i="1" dirty="0" err="1">
                          <a:effectLst/>
                          <a:latin typeface="Montserrat" panose="00000500000000000000" pitchFamily="2" charset="0"/>
                        </a:rPr>
                        <a:t>BODi</a:t>
                      </a:r>
                      <a:r>
                        <a:rPr lang="en-US" sz="1200" i="1" dirty="0">
                          <a:effectLst/>
                          <a:latin typeface="Montserrat" panose="00000500000000000000" pitchFamily="2" charset="0"/>
                        </a:rPr>
                        <a:t> </a:t>
                      </a:r>
                    </a:p>
                    <a:p>
                      <a:pPr algn="r" fontAlgn="t"/>
                      <a:r>
                        <a:rPr lang="en-US" sz="1200" i="1" dirty="0">
                          <a:effectLst/>
                          <a:latin typeface="Montserrat" panose="00000500000000000000" pitchFamily="2" charset="0"/>
                        </a:rPr>
                        <a:t>Linda Goldstein</a:t>
                      </a:r>
                      <a:br>
                        <a:rPr lang="en-US" sz="1200" i="1" dirty="0">
                          <a:effectLst/>
                          <a:latin typeface="Montserrat" panose="00000500000000000000" pitchFamily="2" charset="0"/>
                        </a:rPr>
                      </a:br>
                      <a:r>
                        <a:rPr lang="en-US" sz="1200" i="1" dirty="0">
                          <a:effectLst/>
                          <a:latin typeface="Montserrat" panose="00000500000000000000" pitchFamily="2" charset="0"/>
                        </a:rPr>
                        <a:t>Partner</a:t>
                      </a:r>
                      <a:br>
                        <a:rPr lang="en-US" sz="1200" i="1" dirty="0">
                          <a:effectLst/>
                          <a:latin typeface="Montserrat" panose="00000500000000000000" pitchFamily="2" charset="0"/>
                        </a:rPr>
                      </a:br>
                      <a:r>
                        <a:rPr lang="en-US" sz="1200" i="1" dirty="0" err="1">
                          <a:effectLst/>
                          <a:latin typeface="Montserrat" panose="00000500000000000000" pitchFamily="2" charset="0"/>
                        </a:rPr>
                        <a:t>BakerHostetler</a:t>
                      </a:r>
                      <a:endParaRPr lang="en-US" sz="1200" i="1" dirty="0">
                        <a:effectLst/>
                        <a:latin typeface="Montserrat" panose="00000500000000000000" pitchFamily="2" charset="0"/>
                      </a:endParaRPr>
                    </a:p>
                    <a:p>
                      <a:pPr algn="r" fontAlgn="t"/>
                      <a:r>
                        <a:rPr lang="en-US" sz="1200" i="1" dirty="0">
                          <a:effectLst/>
                          <a:latin typeface="Montserrat" panose="00000500000000000000" pitchFamily="2" charset="0"/>
                        </a:rPr>
                        <a:t>Donnelly McDowell</a:t>
                      </a:r>
                      <a:br>
                        <a:rPr lang="en-US" sz="1200" i="1" dirty="0">
                          <a:effectLst/>
                          <a:latin typeface="Montserrat" panose="00000500000000000000" pitchFamily="2" charset="0"/>
                        </a:rPr>
                      </a:br>
                      <a:r>
                        <a:rPr lang="en-US" sz="1200" i="1" dirty="0">
                          <a:effectLst/>
                          <a:latin typeface="Montserrat" panose="00000500000000000000" pitchFamily="2" charset="0"/>
                        </a:rPr>
                        <a:t>Partner</a:t>
                      </a:r>
                      <a:br>
                        <a:rPr lang="en-US" sz="1200" i="1" dirty="0">
                          <a:effectLst/>
                          <a:latin typeface="Montserrat" panose="00000500000000000000" pitchFamily="2" charset="0"/>
                        </a:rPr>
                      </a:br>
                      <a:r>
                        <a:rPr lang="en-US" sz="1200" i="1" dirty="0">
                          <a:effectLst/>
                          <a:latin typeface="Montserrat" panose="00000500000000000000" pitchFamily="2" charset="0"/>
                        </a:rPr>
                        <a:t>Kelley, </a:t>
                      </a:r>
                      <a:r>
                        <a:rPr lang="en-US" sz="1200" i="1" dirty="0" err="1">
                          <a:effectLst/>
                          <a:latin typeface="Montserrat" panose="00000500000000000000" pitchFamily="2" charset="0"/>
                        </a:rPr>
                        <a:t>Drye</a:t>
                      </a:r>
                      <a:r>
                        <a:rPr lang="en-US" sz="1200" i="1" dirty="0">
                          <a:effectLst/>
                          <a:latin typeface="Montserrat" panose="00000500000000000000" pitchFamily="2" charset="0"/>
                        </a:rPr>
                        <a:t> &amp; Warren LLP</a:t>
                      </a:r>
                    </a:p>
                  </a:txBody>
                  <a:tcPr marL="25709" marR="25709" marT="25709" marB="25709">
                    <a:lnL>
                      <a:noFill/>
                    </a:lnL>
                    <a:lnR>
                      <a:noFill/>
                    </a:lnR>
                    <a:lnT>
                      <a:noFill/>
                    </a:lnT>
                    <a:lnB>
                      <a:noFill/>
                    </a:lnB>
                    <a:solidFill>
                      <a:srgbClr val="FFFFFF"/>
                    </a:solidFill>
                  </a:tcPr>
                </a:tc>
                <a:extLst>
                  <a:ext uri="{0D108BD9-81ED-4DB2-BD59-A6C34878D82A}">
                    <a16:rowId xmlns:a16="http://schemas.microsoft.com/office/drawing/2014/main" val="3907509154"/>
                  </a:ext>
                </a:extLst>
              </a:tr>
            </a:tbl>
          </a:graphicData>
        </a:graphic>
      </p:graphicFrame>
      <p:graphicFrame>
        <p:nvGraphicFramePr>
          <p:cNvPr id="3" name="Table 2">
            <a:extLst>
              <a:ext uri="{FF2B5EF4-FFF2-40B4-BE49-F238E27FC236}">
                <a16:creationId xmlns:a16="http://schemas.microsoft.com/office/drawing/2014/main" id="{DCC1F2E2-CFD4-C83C-167A-E75F2BDB714B}"/>
              </a:ext>
            </a:extLst>
          </p:cNvPr>
          <p:cNvGraphicFramePr>
            <a:graphicFrameLocks noGrp="1"/>
          </p:cNvGraphicFramePr>
          <p:nvPr/>
        </p:nvGraphicFramePr>
        <p:xfrm>
          <a:off x="5349140" y="1825625"/>
          <a:ext cx="1493720" cy="3938588"/>
        </p:xfrm>
        <a:graphic>
          <a:graphicData uri="http://schemas.openxmlformats.org/drawingml/2006/table">
            <a:tbl>
              <a:tblPr/>
              <a:tblGrid>
                <a:gridCol w="1493720">
                  <a:extLst>
                    <a:ext uri="{9D8B030D-6E8A-4147-A177-3AD203B41FA5}">
                      <a16:colId xmlns:a16="http://schemas.microsoft.com/office/drawing/2014/main" val="1055040729"/>
                    </a:ext>
                  </a:extLst>
                </a:gridCol>
              </a:tblGrid>
              <a:tr h="3938588">
                <a:tc>
                  <a:txBody>
                    <a:bodyPr/>
                    <a:lstStyle/>
                    <a:p>
                      <a:pPr algn="r" fontAlgn="t"/>
                      <a:r>
                        <a:rPr lang="en-US" sz="1200" i="1" dirty="0">
                          <a:effectLst/>
                          <a:latin typeface="Montserrat" panose="00000500000000000000" pitchFamily="2" charset="0"/>
                        </a:rPr>
                        <a:t>Travis Wilson (Moderator)</a:t>
                      </a:r>
                      <a:br>
                        <a:rPr lang="en-US" sz="1200" i="1" dirty="0">
                          <a:effectLst/>
                          <a:latin typeface="Montserrat" panose="00000500000000000000" pitchFamily="2" charset="0"/>
                        </a:rPr>
                      </a:br>
                      <a:r>
                        <a:rPr lang="en-US" sz="1200" i="1" dirty="0">
                          <a:effectLst/>
                          <a:latin typeface="Montserrat" panose="00000500000000000000" pitchFamily="2" charset="0"/>
                        </a:rPr>
                        <a:t>Director of Business Development</a:t>
                      </a:r>
                      <a:br>
                        <a:rPr lang="en-US" sz="1200" i="1" dirty="0">
                          <a:effectLst/>
                          <a:latin typeface="Montserrat" panose="00000500000000000000" pitchFamily="2" charset="0"/>
                        </a:rPr>
                      </a:br>
                      <a:r>
                        <a:rPr lang="en-US" sz="1200" i="1" dirty="0">
                          <a:effectLst/>
                          <a:latin typeface="Montserrat" panose="00000500000000000000" pitchFamily="2" charset="0"/>
                        </a:rPr>
                        <a:t>Momentum Factor</a:t>
                      </a:r>
                    </a:p>
                    <a:p>
                      <a:pPr algn="r" fontAlgn="t"/>
                      <a:r>
                        <a:rPr lang="en-US" sz="1200" i="1" dirty="0">
                          <a:effectLst/>
                          <a:latin typeface="Montserrat" panose="00000500000000000000" pitchFamily="2" charset="0"/>
                        </a:rPr>
                        <a:t>Jonathan Gelfand</a:t>
                      </a:r>
                      <a:br>
                        <a:rPr lang="en-US" sz="1200" i="1" dirty="0">
                          <a:effectLst/>
                          <a:latin typeface="Montserrat" panose="00000500000000000000" pitchFamily="2" charset="0"/>
                        </a:rPr>
                      </a:br>
                      <a:r>
                        <a:rPr lang="en-US" sz="1200" i="1" dirty="0">
                          <a:effectLst/>
                          <a:latin typeface="Montserrat" panose="00000500000000000000" pitchFamily="2" charset="0"/>
                        </a:rPr>
                        <a:t>Executive Vice President, Business and Legal Affairs</a:t>
                      </a:r>
                      <a:br>
                        <a:rPr lang="en-US" sz="1200" i="1" dirty="0">
                          <a:effectLst/>
                          <a:latin typeface="Montserrat" panose="00000500000000000000" pitchFamily="2" charset="0"/>
                        </a:rPr>
                      </a:br>
                      <a:r>
                        <a:rPr lang="en-US" sz="1200" i="1" dirty="0" err="1">
                          <a:effectLst/>
                          <a:latin typeface="Montserrat" panose="00000500000000000000" pitchFamily="2" charset="0"/>
                        </a:rPr>
                        <a:t>BODi</a:t>
                      </a:r>
                      <a:r>
                        <a:rPr lang="en-US" sz="1200" i="1" dirty="0">
                          <a:effectLst/>
                          <a:latin typeface="Montserrat" panose="00000500000000000000" pitchFamily="2" charset="0"/>
                        </a:rPr>
                        <a:t> </a:t>
                      </a:r>
                    </a:p>
                    <a:p>
                      <a:pPr algn="r" fontAlgn="t"/>
                      <a:r>
                        <a:rPr lang="en-US" sz="1200" i="1" dirty="0">
                          <a:effectLst/>
                          <a:latin typeface="Montserrat" panose="00000500000000000000" pitchFamily="2" charset="0"/>
                        </a:rPr>
                        <a:t>Linda Goldstein</a:t>
                      </a:r>
                      <a:br>
                        <a:rPr lang="en-US" sz="1200" i="1" dirty="0">
                          <a:effectLst/>
                          <a:latin typeface="Montserrat" panose="00000500000000000000" pitchFamily="2" charset="0"/>
                        </a:rPr>
                      </a:br>
                      <a:r>
                        <a:rPr lang="en-US" sz="1200" i="1" dirty="0">
                          <a:effectLst/>
                          <a:latin typeface="Montserrat" panose="00000500000000000000" pitchFamily="2" charset="0"/>
                        </a:rPr>
                        <a:t>Partner</a:t>
                      </a:r>
                      <a:br>
                        <a:rPr lang="en-US" sz="1200" i="1" dirty="0">
                          <a:effectLst/>
                          <a:latin typeface="Montserrat" panose="00000500000000000000" pitchFamily="2" charset="0"/>
                        </a:rPr>
                      </a:br>
                      <a:r>
                        <a:rPr lang="en-US" sz="1200" i="1" dirty="0" err="1">
                          <a:effectLst/>
                          <a:latin typeface="Montserrat" panose="00000500000000000000" pitchFamily="2" charset="0"/>
                        </a:rPr>
                        <a:t>BakerHostetler</a:t>
                      </a:r>
                      <a:endParaRPr lang="en-US" sz="1200" i="1" dirty="0">
                        <a:effectLst/>
                        <a:latin typeface="Montserrat" panose="00000500000000000000" pitchFamily="2" charset="0"/>
                      </a:endParaRPr>
                    </a:p>
                    <a:p>
                      <a:pPr algn="r" fontAlgn="t"/>
                      <a:r>
                        <a:rPr lang="en-US" sz="1200" i="1" dirty="0">
                          <a:effectLst/>
                          <a:latin typeface="Montserrat" panose="00000500000000000000" pitchFamily="2" charset="0"/>
                        </a:rPr>
                        <a:t>Donnelly McDowell</a:t>
                      </a:r>
                      <a:br>
                        <a:rPr lang="en-US" sz="1200" i="1" dirty="0">
                          <a:effectLst/>
                          <a:latin typeface="Montserrat" panose="00000500000000000000" pitchFamily="2" charset="0"/>
                        </a:rPr>
                      </a:br>
                      <a:r>
                        <a:rPr lang="en-US" sz="1200" i="1" dirty="0">
                          <a:effectLst/>
                          <a:latin typeface="Montserrat" panose="00000500000000000000" pitchFamily="2" charset="0"/>
                        </a:rPr>
                        <a:t>Partner</a:t>
                      </a:r>
                      <a:br>
                        <a:rPr lang="en-US" sz="1200" i="1" dirty="0">
                          <a:effectLst/>
                          <a:latin typeface="Montserrat" panose="00000500000000000000" pitchFamily="2" charset="0"/>
                        </a:rPr>
                      </a:br>
                      <a:r>
                        <a:rPr lang="en-US" sz="1200" i="1" dirty="0">
                          <a:effectLst/>
                          <a:latin typeface="Montserrat" panose="00000500000000000000" pitchFamily="2" charset="0"/>
                        </a:rPr>
                        <a:t>Kelley, </a:t>
                      </a:r>
                      <a:r>
                        <a:rPr lang="en-US" sz="1200" i="1" dirty="0" err="1">
                          <a:effectLst/>
                          <a:latin typeface="Montserrat" panose="00000500000000000000" pitchFamily="2" charset="0"/>
                        </a:rPr>
                        <a:t>Drye</a:t>
                      </a:r>
                      <a:r>
                        <a:rPr lang="en-US" sz="1200" i="1" dirty="0">
                          <a:effectLst/>
                          <a:latin typeface="Montserrat" panose="00000500000000000000" pitchFamily="2" charset="0"/>
                        </a:rPr>
                        <a:t> &amp; Warren LLP</a:t>
                      </a:r>
                    </a:p>
                  </a:txBody>
                  <a:tcPr marL="25709" marR="25709" marT="25709" marB="25709">
                    <a:lnL>
                      <a:noFill/>
                    </a:lnL>
                    <a:lnR>
                      <a:noFill/>
                    </a:lnR>
                    <a:lnT>
                      <a:noFill/>
                    </a:lnT>
                    <a:lnB>
                      <a:noFill/>
                    </a:lnB>
                    <a:solidFill>
                      <a:srgbClr val="FFFFFF"/>
                    </a:solidFill>
                  </a:tcPr>
                </a:tc>
                <a:extLst>
                  <a:ext uri="{0D108BD9-81ED-4DB2-BD59-A6C34878D82A}">
                    <a16:rowId xmlns:a16="http://schemas.microsoft.com/office/drawing/2014/main" val="1038382265"/>
                  </a:ext>
                </a:extLst>
              </a:tr>
            </a:tbl>
          </a:graphicData>
        </a:graphic>
      </p:graphicFrame>
      <p:graphicFrame>
        <p:nvGraphicFramePr>
          <p:cNvPr id="5" name="Table 4">
            <a:extLst>
              <a:ext uri="{FF2B5EF4-FFF2-40B4-BE49-F238E27FC236}">
                <a16:creationId xmlns:a16="http://schemas.microsoft.com/office/drawing/2014/main" id="{53DEABF2-856B-7145-279B-0938C3E4194E}"/>
              </a:ext>
            </a:extLst>
          </p:cNvPr>
          <p:cNvGraphicFramePr>
            <a:graphicFrameLocks noGrp="1"/>
          </p:cNvGraphicFramePr>
          <p:nvPr/>
        </p:nvGraphicFramePr>
        <p:xfrm>
          <a:off x="5349140" y="1825625"/>
          <a:ext cx="1493720" cy="3938588"/>
        </p:xfrm>
        <a:graphic>
          <a:graphicData uri="http://schemas.openxmlformats.org/drawingml/2006/table">
            <a:tbl>
              <a:tblPr/>
              <a:tblGrid>
                <a:gridCol w="1493720">
                  <a:extLst>
                    <a:ext uri="{9D8B030D-6E8A-4147-A177-3AD203B41FA5}">
                      <a16:colId xmlns:a16="http://schemas.microsoft.com/office/drawing/2014/main" val="1586576770"/>
                    </a:ext>
                  </a:extLst>
                </a:gridCol>
              </a:tblGrid>
              <a:tr h="3938588">
                <a:tc>
                  <a:txBody>
                    <a:bodyPr/>
                    <a:lstStyle/>
                    <a:p>
                      <a:pPr algn="r" fontAlgn="t"/>
                      <a:endParaRPr lang="en-US" sz="1200" i="1" dirty="0">
                        <a:effectLst/>
                        <a:latin typeface="Montserrat" panose="00000500000000000000" pitchFamily="2" charset="0"/>
                      </a:endParaRPr>
                    </a:p>
                  </a:txBody>
                  <a:tcPr marL="25709" marR="25709" marT="25709" marB="25709">
                    <a:lnL>
                      <a:noFill/>
                    </a:lnL>
                    <a:lnR>
                      <a:noFill/>
                    </a:lnR>
                    <a:lnT>
                      <a:noFill/>
                    </a:lnT>
                    <a:lnB>
                      <a:noFill/>
                    </a:lnB>
                    <a:solidFill>
                      <a:srgbClr val="FFFFFF"/>
                    </a:solidFill>
                  </a:tcPr>
                </a:tc>
                <a:extLst>
                  <a:ext uri="{0D108BD9-81ED-4DB2-BD59-A6C34878D82A}">
                    <a16:rowId xmlns:a16="http://schemas.microsoft.com/office/drawing/2014/main" val="4183934135"/>
                  </a:ext>
                </a:extLst>
              </a:tr>
            </a:tbl>
          </a:graphicData>
        </a:graphic>
      </p:graphicFrame>
      <p:graphicFrame>
        <p:nvGraphicFramePr>
          <p:cNvPr id="6" name="Table 5">
            <a:extLst>
              <a:ext uri="{FF2B5EF4-FFF2-40B4-BE49-F238E27FC236}">
                <a16:creationId xmlns:a16="http://schemas.microsoft.com/office/drawing/2014/main" id="{865F0F11-8B4C-67C9-2D5E-F298A2262BDB}"/>
              </a:ext>
            </a:extLst>
          </p:cNvPr>
          <p:cNvGraphicFramePr>
            <a:graphicFrameLocks noGrp="1"/>
          </p:cNvGraphicFramePr>
          <p:nvPr>
            <p:extLst>
              <p:ext uri="{D42A27DB-BD31-4B8C-83A1-F6EECF244321}">
                <p14:modId xmlns:p14="http://schemas.microsoft.com/office/powerpoint/2010/main" val="2040232188"/>
              </p:ext>
            </p:extLst>
          </p:nvPr>
        </p:nvGraphicFramePr>
        <p:xfrm>
          <a:off x="5990665" y="4296335"/>
          <a:ext cx="5911526" cy="2561665"/>
        </p:xfrm>
        <a:graphic>
          <a:graphicData uri="http://schemas.openxmlformats.org/drawingml/2006/table">
            <a:tbl>
              <a:tblPr/>
              <a:tblGrid>
                <a:gridCol w="2942316">
                  <a:extLst>
                    <a:ext uri="{9D8B030D-6E8A-4147-A177-3AD203B41FA5}">
                      <a16:colId xmlns:a16="http://schemas.microsoft.com/office/drawing/2014/main" val="3547332421"/>
                    </a:ext>
                  </a:extLst>
                </a:gridCol>
                <a:gridCol w="2969210">
                  <a:extLst>
                    <a:ext uri="{9D8B030D-6E8A-4147-A177-3AD203B41FA5}">
                      <a16:colId xmlns:a16="http://schemas.microsoft.com/office/drawing/2014/main" val="4255996987"/>
                    </a:ext>
                  </a:extLst>
                </a:gridCol>
              </a:tblGrid>
              <a:tr h="2561665">
                <a:tc>
                  <a:txBody>
                    <a:bodyPr/>
                    <a:lstStyle/>
                    <a:p>
                      <a:pPr algn="r" fontAlgn="t"/>
                      <a:endParaRPr lang="en-US" sz="1600" b="0" i="1" dirty="0">
                        <a:solidFill>
                          <a:srgbClr val="0070C0"/>
                        </a:solidFill>
                        <a:effectLst/>
                        <a:latin typeface="Montserrat" panose="00000500000000000000" pitchFamily="2" charset="0"/>
                      </a:endParaRPr>
                    </a:p>
                  </a:txBody>
                  <a:tcPr marL="25709" marR="25709" marT="25709" marB="25709">
                    <a:lnL>
                      <a:noFill/>
                    </a:lnL>
                    <a:lnR>
                      <a:noFill/>
                    </a:lnR>
                    <a:lnT>
                      <a:noFill/>
                    </a:lnT>
                    <a:lnB>
                      <a:noFill/>
                    </a:lnB>
                    <a:solidFill>
                      <a:srgbClr val="FFFFFF"/>
                    </a:solidFill>
                  </a:tcPr>
                </a:tc>
                <a:tc>
                  <a:txBody>
                    <a:bodyPr/>
                    <a:lstStyle/>
                    <a:p>
                      <a:pPr algn="r" fontAlgn="t"/>
                      <a:endParaRPr lang="en-US" sz="1600" b="0" i="1" dirty="0">
                        <a:solidFill>
                          <a:srgbClr val="0070C0"/>
                        </a:solidFill>
                        <a:effectLst/>
                        <a:latin typeface="Montserrat" panose="00000500000000000000" pitchFamily="2" charset="0"/>
                      </a:endParaRPr>
                    </a:p>
                  </a:txBody>
                  <a:tcPr marL="25709" marR="25709" marT="25709" marB="25709">
                    <a:lnL>
                      <a:noFill/>
                    </a:lnL>
                    <a:lnR>
                      <a:noFill/>
                    </a:lnR>
                    <a:lnT>
                      <a:noFill/>
                    </a:lnT>
                    <a:lnB>
                      <a:noFill/>
                    </a:lnB>
                    <a:solidFill>
                      <a:srgbClr val="FFFFFF"/>
                    </a:solidFill>
                  </a:tcPr>
                </a:tc>
                <a:extLst>
                  <a:ext uri="{0D108BD9-81ED-4DB2-BD59-A6C34878D82A}">
                    <a16:rowId xmlns:a16="http://schemas.microsoft.com/office/drawing/2014/main" val="3214924137"/>
                  </a:ext>
                </a:extLst>
              </a:tr>
            </a:tbl>
          </a:graphicData>
        </a:graphic>
      </p:graphicFrame>
    </p:spTree>
    <p:extLst>
      <p:ext uri="{BB962C8B-B14F-4D97-AF65-F5344CB8AC3E}">
        <p14:creationId xmlns:p14="http://schemas.microsoft.com/office/powerpoint/2010/main" val="1865651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9BC85F-60E9-477B-898B-A7C9FC8BB3E8}"/>
              </a:ext>
            </a:extLst>
          </p:cNvPr>
          <p:cNvSpPr>
            <a:spLocks noGrp="1"/>
          </p:cNvSpPr>
          <p:nvPr>
            <p:ph type="ctrTitle"/>
          </p:nvPr>
        </p:nvSpPr>
        <p:spPr>
          <a:xfrm>
            <a:off x="6675120" y="1909483"/>
            <a:ext cx="5126355" cy="2191871"/>
          </a:xfrm>
        </p:spPr>
        <p:txBody>
          <a:bodyPr>
            <a:normAutofit/>
          </a:bodyPr>
          <a:lstStyle/>
          <a:p>
            <a:r>
              <a:rPr lang="en-US" sz="4000" b="1" i="0" dirty="0">
                <a:solidFill>
                  <a:srgbClr val="000000"/>
                </a:solidFill>
                <a:effectLst/>
                <a:latin typeface="Montserrat" panose="00000500000000000000" pitchFamily="2" charset="0"/>
              </a:rPr>
              <a:t>Legal and Regulatory Updates</a:t>
            </a:r>
            <a:endParaRPr lang="en-US" sz="4000" dirty="0"/>
          </a:p>
        </p:txBody>
      </p:sp>
      <p:sp>
        <p:nvSpPr>
          <p:cNvPr id="7" name="Subtitle 6">
            <a:extLst>
              <a:ext uri="{FF2B5EF4-FFF2-40B4-BE49-F238E27FC236}">
                <a16:creationId xmlns:a16="http://schemas.microsoft.com/office/drawing/2014/main" id="{14F2E772-D033-45AF-9907-0463E88593E8}"/>
              </a:ext>
            </a:extLst>
          </p:cNvPr>
          <p:cNvSpPr>
            <a:spLocks noGrp="1"/>
          </p:cNvSpPr>
          <p:nvPr>
            <p:ph type="subTitle" idx="1"/>
          </p:nvPr>
        </p:nvSpPr>
        <p:spPr>
          <a:xfrm>
            <a:off x="6675120" y="4585447"/>
            <a:ext cx="4391810" cy="2191871"/>
          </a:xfrm>
        </p:spPr>
        <p:txBody>
          <a:bodyPr/>
          <a:lstStyle/>
          <a:p>
            <a:pPr algn="r" fontAlgn="t"/>
            <a:r>
              <a:rPr lang="en-US" sz="1800" i="1" dirty="0">
                <a:solidFill>
                  <a:srgbClr val="0070C0"/>
                </a:solidFill>
                <a:effectLst/>
                <a:latin typeface="Montserrat" panose="00000500000000000000" pitchFamily="2" charset="0"/>
              </a:rPr>
              <a:t>John Sanders</a:t>
            </a:r>
            <a:br>
              <a:rPr lang="en-US" sz="1800" i="1" dirty="0">
                <a:solidFill>
                  <a:srgbClr val="0070C0"/>
                </a:solidFill>
                <a:effectLst/>
                <a:latin typeface="Montserrat" panose="00000500000000000000" pitchFamily="2" charset="0"/>
              </a:rPr>
            </a:br>
            <a:r>
              <a:rPr lang="en-US" sz="1800" i="1" dirty="0">
                <a:solidFill>
                  <a:srgbClr val="0070C0"/>
                </a:solidFill>
                <a:effectLst/>
                <a:latin typeface="Montserrat" panose="00000500000000000000" pitchFamily="2" charset="0"/>
              </a:rPr>
              <a:t>Partner</a:t>
            </a:r>
            <a:br>
              <a:rPr lang="en-US" sz="1800" i="1" dirty="0">
                <a:solidFill>
                  <a:srgbClr val="0070C0"/>
                </a:solidFill>
                <a:effectLst/>
                <a:latin typeface="Montserrat" panose="00000500000000000000" pitchFamily="2" charset="0"/>
              </a:rPr>
            </a:br>
            <a:r>
              <a:rPr lang="en-US" sz="1800" i="1" dirty="0">
                <a:solidFill>
                  <a:srgbClr val="0070C0"/>
                </a:solidFill>
                <a:effectLst/>
                <a:latin typeface="Montserrat" panose="00000500000000000000" pitchFamily="2" charset="0"/>
              </a:rPr>
              <a:t>Winston &amp; Strawn</a:t>
            </a:r>
          </a:p>
          <a:p>
            <a:pPr algn="r" fontAlgn="t"/>
            <a:r>
              <a:rPr lang="en-US" sz="1800" i="1" dirty="0">
                <a:solidFill>
                  <a:srgbClr val="0070C0"/>
                </a:solidFill>
                <a:effectLst/>
                <a:latin typeface="Montserrat" panose="00000500000000000000" pitchFamily="2" charset="0"/>
              </a:rPr>
              <a:t>Katrina Eash</a:t>
            </a:r>
            <a:br>
              <a:rPr lang="en-US" sz="1800" i="1" dirty="0">
                <a:solidFill>
                  <a:srgbClr val="0070C0"/>
                </a:solidFill>
                <a:effectLst/>
                <a:latin typeface="Montserrat" panose="00000500000000000000" pitchFamily="2" charset="0"/>
              </a:rPr>
            </a:br>
            <a:r>
              <a:rPr lang="en-US" sz="1800" i="1" dirty="0">
                <a:solidFill>
                  <a:srgbClr val="0070C0"/>
                </a:solidFill>
                <a:effectLst/>
                <a:latin typeface="Montserrat" panose="00000500000000000000" pitchFamily="2" charset="0"/>
              </a:rPr>
              <a:t>Partner</a:t>
            </a:r>
            <a:br>
              <a:rPr lang="en-US" sz="1800" i="1" dirty="0">
                <a:solidFill>
                  <a:srgbClr val="0070C0"/>
                </a:solidFill>
                <a:effectLst/>
                <a:latin typeface="Montserrat" panose="00000500000000000000" pitchFamily="2" charset="0"/>
              </a:rPr>
            </a:br>
            <a:r>
              <a:rPr lang="en-US" sz="1800" i="1" dirty="0">
                <a:solidFill>
                  <a:srgbClr val="0070C0"/>
                </a:solidFill>
                <a:effectLst/>
                <a:latin typeface="Montserrat" panose="00000500000000000000" pitchFamily="2" charset="0"/>
              </a:rPr>
              <a:t>Winston &amp; Strawn</a:t>
            </a:r>
          </a:p>
          <a:p>
            <a:endParaRPr lang="en-US" dirty="0"/>
          </a:p>
        </p:txBody>
      </p:sp>
    </p:spTree>
    <p:extLst>
      <p:ext uri="{BB962C8B-B14F-4D97-AF65-F5344CB8AC3E}">
        <p14:creationId xmlns:p14="http://schemas.microsoft.com/office/powerpoint/2010/main" val="23489109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00843" y="524953"/>
            <a:ext cx="9233412" cy="5482442"/>
          </a:xfrm>
          <a:custGeom>
            <a:avLst/>
            <a:gdLst/>
            <a:ahLst/>
            <a:cxnLst/>
            <a:rect l="l" t="t" r="r" b="b"/>
            <a:pathLst>
              <a:path w="12767598" h="9064995">
                <a:moveTo>
                  <a:pt x="0" y="0"/>
                </a:moveTo>
                <a:lnTo>
                  <a:pt x="12767599" y="0"/>
                </a:lnTo>
                <a:lnTo>
                  <a:pt x="12767599" y="9064995"/>
                </a:lnTo>
                <a:lnTo>
                  <a:pt x="0" y="90649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7974419" y="893133"/>
            <a:ext cx="2330043" cy="1556417"/>
          </a:xfrm>
          <a:custGeom>
            <a:avLst/>
            <a:gdLst/>
            <a:ahLst/>
            <a:cxnLst/>
            <a:rect l="l" t="t" r="r" b="b"/>
            <a:pathLst>
              <a:path w="2697716" h="1790609">
                <a:moveTo>
                  <a:pt x="0" y="0"/>
                </a:moveTo>
                <a:lnTo>
                  <a:pt x="2697716" y="0"/>
                </a:lnTo>
                <a:lnTo>
                  <a:pt x="2697716" y="1790609"/>
                </a:lnTo>
                <a:lnTo>
                  <a:pt x="0" y="17906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4"/>
          <p:cNvSpPr txBox="1"/>
          <p:nvPr/>
        </p:nvSpPr>
        <p:spPr>
          <a:xfrm rot="-609801">
            <a:off x="462149" y="1865359"/>
            <a:ext cx="5977575" cy="1372620"/>
          </a:xfrm>
          <a:prstGeom prst="rect">
            <a:avLst/>
          </a:prstGeom>
        </p:spPr>
        <p:txBody>
          <a:bodyPr lIns="0" tIns="0" rIns="0" bIns="0" rtlCol="0" anchor="t">
            <a:spAutoFit/>
          </a:bodyPr>
          <a:lstStyle/>
          <a:p>
            <a:pPr algn="ctr">
              <a:lnSpc>
                <a:spcPts val="5553"/>
              </a:lnSpc>
              <a:spcBef>
                <a:spcPct val="0"/>
              </a:spcBef>
            </a:pPr>
            <a:r>
              <a:rPr lang="en-US" sz="3966">
                <a:solidFill>
                  <a:srgbClr val="3494BA"/>
                </a:solidFill>
                <a:latin typeface="Canva Student Font"/>
              </a:rPr>
              <a:t>GREETINGS FROM EUROPE</a:t>
            </a:r>
          </a:p>
        </p:txBody>
      </p:sp>
      <p:sp>
        <p:nvSpPr>
          <p:cNvPr id="5" name="TextBox 5"/>
          <p:cNvSpPr txBox="1"/>
          <p:nvPr/>
        </p:nvSpPr>
        <p:spPr>
          <a:xfrm>
            <a:off x="1300843" y="3573497"/>
            <a:ext cx="4314523" cy="2090765"/>
          </a:xfrm>
          <a:prstGeom prst="rect">
            <a:avLst/>
          </a:prstGeom>
        </p:spPr>
        <p:txBody>
          <a:bodyPr lIns="0" tIns="0" rIns="0" bIns="0" rtlCol="0" anchor="t">
            <a:spAutoFit/>
          </a:bodyPr>
          <a:lstStyle/>
          <a:p>
            <a:pPr algn="ctr">
              <a:lnSpc>
                <a:spcPts val="5553"/>
              </a:lnSpc>
              <a:spcBef>
                <a:spcPct val="0"/>
              </a:spcBef>
            </a:pPr>
            <a:r>
              <a:rPr lang="en-US" sz="3966">
                <a:solidFill>
                  <a:srgbClr val="3494BA"/>
                </a:solidFill>
                <a:latin typeface="Canva Student Font"/>
              </a:rPr>
              <a:t>What Direct Selling Companies should get ready for.</a:t>
            </a:r>
          </a:p>
        </p:txBody>
      </p:sp>
      <p:sp>
        <p:nvSpPr>
          <p:cNvPr id="6" name="TextBox 6"/>
          <p:cNvSpPr txBox="1"/>
          <p:nvPr/>
        </p:nvSpPr>
        <p:spPr>
          <a:xfrm>
            <a:off x="7622888" y="2712399"/>
            <a:ext cx="1317912" cy="346826"/>
          </a:xfrm>
          <a:prstGeom prst="rect">
            <a:avLst/>
          </a:prstGeom>
        </p:spPr>
        <p:txBody>
          <a:bodyPr wrap="square" lIns="0" tIns="0" rIns="0" bIns="0" rtlCol="0" anchor="t">
            <a:spAutoFit/>
          </a:bodyPr>
          <a:lstStyle/>
          <a:p>
            <a:pPr algn="ctr">
              <a:lnSpc>
                <a:spcPts val="2986"/>
              </a:lnSpc>
              <a:spcBef>
                <a:spcPct val="0"/>
              </a:spcBef>
            </a:pPr>
            <a:r>
              <a:rPr lang="en-US" sz="2133" dirty="0">
                <a:solidFill>
                  <a:srgbClr val="3494BA"/>
                </a:solidFill>
                <a:latin typeface="Lato"/>
              </a:rPr>
              <a:t>POLITICS</a:t>
            </a:r>
          </a:p>
        </p:txBody>
      </p:sp>
      <p:sp>
        <p:nvSpPr>
          <p:cNvPr id="7" name="TextBox 7"/>
          <p:cNvSpPr txBox="1"/>
          <p:nvPr/>
        </p:nvSpPr>
        <p:spPr>
          <a:xfrm>
            <a:off x="7729833" y="3458111"/>
            <a:ext cx="1058567" cy="346826"/>
          </a:xfrm>
          <a:prstGeom prst="rect">
            <a:avLst/>
          </a:prstGeom>
        </p:spPr>
        <p:txBody>
          <a:bodyPr wrap="square" lIns="0" tIns="0" rIns="0" bIns="0" rtlCol="0" anchor="t">
            <a:spAutoFit/>
          </a:bodyPr>
          <a:lstStyle/>
          <a:p>
            <a:pPr algn="ctr">
              <a:lnSpc>
                <a:spcPts val="2986"/>
              </a:lnSpc>
              <a:spcBef>
                <a:spcPct val="0"/>
              </a:spcBef>
            </a:pPr>
            <a:r>
              <a:rPr lang="en-US" sz="2133" dirty="0">
                <a:solidFill>
                  <a:srgbClr val="3494BA"/>
                </a:solidFill>
                <a:latin typeface="Lato"/>
              </a:rPr>
              <a:t>POLICY</a:t>
            </a:r>
          </a:p>
        </p:txBody>
      </p:sp>
      <p:sp>
        <p:nvSpPr>
          <p:cNvPr id="8" name="TextBox 8"/>
          <p:cNvSpPr txBox="1"/>
          <p:nvPr/>
        </p:nvSpPr>
        <p:spPr>
          <a:xfrm>
            <a:off x="7189871" y="4182558"/>
            <a:ext cx="2157329" cy="346826"/>
          </a:xfrm>
          <a:prstGeom prst="rect">
            <a:avLst/>
          </a:prstGeom>
        </p:spPr>
        <p:txBody>
          <a:bodyPr wrap="square" lIns="0" tIns="0" rIns="0" bIns="0" rtlCol="0" anchor="t">
            <a:spAutoFit/>
          </a:bodyPr>
          <a:lstStyle/>
          <a:p>
            <a:pPr algn="ctr">
              <a:lnSpc>
                <a:spcPts val="2986"/>
              </a:lnSpc>
              <a:spcBef>
                <a:spcPct val="0"/>
              </a:spcBef>
            </a:pPr>
            <a:r>
              <a:rPr lang="en-US" sz="2133" dirty="0">
                <a:solidFill>
                  <a:srgbClr val="3494BA"/>
                </a:solidFill>
                <a:latin typeface="Lato"/>
              </a:rPr>
              <a:t>PREPAREDNESS</a:t>
            </a:r>
          </a:p>
        </p:txBody>
      </p:sp>
      <p:sp>
        <p:nvSpPr>
          <p:cNvPr id="9" name="Freeform 2">
            <a:extLst>
              <a:ext uri="{FF2B5EF4-FFF2-40B4-BE49-F238E27FC236}">
                <a16:creationId xmlns:a16="http://schemas.microsoft.com/office/drawing/2014/main" id="{70B38670-074C-2377-94D1-70B8AA83B54F}"/>
              </a:ext>
            </a:extLst>
          </p:cNvPr>
          <p:cNvSpPr/>
          <p:nvPr/>
        </p:nvSpPr>
        <p:spPr>
          <a:xfrm>
            <a:off x="10670269" y="6182462"/>
            <a:ext cx="1191058" cy="391018"/>
          </a:xfrm>
          <a:custGeom>
            <a:avLst/>
            <a:gdLst/>
            <a:ahLst/>
            <a:cxnLst/>
            <a:rect l="l" t="t" r="r" b="b"/>
            <a:pathLst>
              <a:path w="1786587" h="586527">
                <a:moveTo>
                  <a:pt x="0" y="0"/>
                </a:moveTo>
                <a:lnTo>
                  <a:pt x="1786587" y="0"/>
                </a:lnTo>
                <a:lnTo>
                  <a:pt x="1786587" y="586527"/>
                </a:lnTo>
                <a:lnTo>
                  <a:pt x="0" y="586527"/>
                </a:lnTo>
                <a:lnTo>
                  <a:pt x="0" y="0"/>
                </a:lnTo>
                <a:close/>
              </a:path>
            </a:pathLst>
          </a:custGeom>
          <a:blipFill>
            <a:blip r:embed="rId6"/>
            <a:stretch>
              <a:fillRect t="-214" b="-214"/>
            </a:stretch>
          </a:blipFill>
        </p:spPr>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887916" y="884216"/>
            <a:ext cx="8416169" cy="4397449"/>
          </a:xfrm>
          <a:custGeom>
            <a:avLst/>
            <a:gdLst/>
            <a:ahLst/>
            <a:cxnLst/>
            <a:rect l="l" t="t" r="r" b="b"/>
            <a:pathLst>
              <a:path w="12624253" h="6596173">
                <a:moveTo>
                  <a:pt x="0" y="0"/>
                </a:moveTo>
                <a:lnTo>
                  <a:pt x="12624254" y="0"/>
                </a:lnTo>
                <a:lnTo>
                  <a:pt x="12624254" y="6596173"/>
                </a:lnTo>
                <a:lnTo>
                  <a:pt x="0" y="6596173"/>
                </a:lnTo>
                <a:lnTo>
                  <a:pt x="0" y="0"/>
                </a:lnTo>
                <a:close/>
              </a:path>
            </a:pathLst>
          </a:custGeom>
          <a:blipFill>
            <a:blip r:embed="rId2"/>
            <a:stretch>
              <a:fillRect/>
            </a:stretch>
          </a:blipFill>
        </p:spPr>
      </p:sp>
      <p:sp>
        <p:nvSpPr>
          <p:cNvPr id="3" name="TextBox 3"/>
          <p:cNvSpPr txBox="1"/>
          <p:nvPr/>
        </p:nvSpPr>
        <p:spPr>
          <a:xfrm>
            <a:off x="797779" y="5394770"/>
            <a:ext cx="10708421" cy="294953"/>
          </a:xfrm>
          <a:prstGeom prst="rect">
            <a:avLst/>
          </a:prstGeom>
        </p:spPr>
        <p:txBody>
          <a:bodyPr lIns="0" tIns="0" rIns="0" bIns="0" rtlCol="0" anchor="t">
            <a:spAutoFit/>
          </a:bodyPr>
          <a:lstStyle/>
          <a:p>
            <a:pPr algn="ctr">
              <a:lnSpc>
                <a:spcPts val="2286"/>
              </a:lnSpc>
              <a:spcBef>
                <a:spcPct val="0"/>
              </a:spcBef>
            </a:pPr>
            <a:r>
              <a:rPr lang="en-US" sz="2117" spc="-84" dirty="0">
                <a:solidFill>
                  <a:srgbClr val="000000"/>
                </a:solidFill>
                <a:latin typeface="Open Sans Bold"/>
              </a:rPr>
              <a:t>EU + US elections = Decisive year ahead for transatlantic relations</a:t>
            </a:r>
          </a:p>
        </p:txBody>
      </p:sp>
      <p:sp>
        <p:nvSpPr>
          <p:cNvPr id="4" name="Freeform 2">
            <a:extLst>
              <a:ext uri="{FF2B5EF4-FFF2-40B4-BE49-F238E27FC236}">
                <a16:creationId xmlns:a16="http://schemas.microsoft.com/office/drawing/2014/main" id="{945A8E5C-CD4F-C2F2-FA83-5F359F529072}"/>
              </a:ext>
            </a:extLst>
          </p:cNvPr>
          <p:cNvSpPr/>
          <p:nvPr/>
        </p:nvSpPr>
        <p:spPr>
          <a:xfrm>
            <a:off x="10670269" y="6182462"/>
            <a:ext cx="1191058" cy="391018"/>
          </a:xfrm>
          <a:custGeom>
            <a:avLst/>
            <a:gdLst/>
            <a:ahLst/>
            <a:cxnLst/>
            <a:rect l="l" t="t" r="r" b="b"/>
            <a:pathLst>
              <a:path w="1786587" h="586527">
                <a:moveTo>
                  <a:pt x="0" y="0"/>
                </a:moveTo>
                <a:lnTo>
                  <a:pt x="1786587" y="0"/>
                </a:lnTo>
                <a:lnTo>
                  <a:pt x="1786587" y="586527"/>
                </a:lnTo>
                <a:lnTo>
                  <a:pt x="0" y="586527"/>
                </a:lnTo>
                <a:lnTo>
                  <a:pt x="0" y="0"/>
                </a:lnTo>
                <a:close/>
              </a:path>
            </a:pathLst>
          </a:custGeom>
          <a:blipFill>
            <a:blip r:embed="rId3"/>
            <a:stretch>
              <a:fillRect t="-214" b="-214"/>
            </a:stretch>
          </a:blipFill>
        </p:spPr>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670269" y="6182462"/>
            <a:ext cx="1191058" cy="391018"/>
          </a:xfrm>
          <a:custGeom>
            <a:avLst/>
            <a:gdLst/>
            <a:ahLst/>
            <a:cxnLst/>
            <a:rect l="l" t="t" r="r" b="b"/>
            <a:pathLst>
              <a:path w="1786587" h="586527">
                <a:moveTo>
                  <a:pt x="0" y="0"/>
                </a:moveTo>
                <a:lnTo>
                  <a:pt x="1786587" y="0"/>
                </a:lnTo>
                <a:lnTo>
                  <a:pt x="1786587" y="586527"/>
                </a:lnTo>
                <a:lnTo>
                  <a:pt x="0" y="586527"/>
                </a:lnTo>
                <a:lnTo>
                  <a:pt x="0" y="0"/>
                </a:lnTo>
                <a:close/>
              </a:path>
            </a:pathLst>
          </a:custGeom>
          <a:blipFill>
            <a:blip r:embed="rId3"/>
            <a:stretch>
              <a:fillRect t="-214" b="-214"/>
            </a:stretch>
          </a:blipFill>
        </p:spPr>
      </p:sp>
      <p:sp>
        <p:nvSpPr>
          <p:cNvPr id="3" name="TextBox 3"/>
          <p:cNvSpPr txBox="1"/>
          <p:nvPr/>
        </p:nvSpPr>
        <p:spPr>
          <a:xfrm>
            <a:off x="849391" y="794709"/>
            <a:ext cx="10173959" cy="448841"/>
          </a:xfrm>
          <a:prstGeom prst="rect">
            <a:avLst/>
          </a:prstGeom>
        </p:spPr>
        <p:txBody>
          <a:bodyPr lIns="0" tIns="0" rIns="0" bIns="0" rtlCol="0" anchor="t">
            <a:spAutoFit/>
          </a:bodyPr>
          <a:lstStyle/>
          <a:p>
            <a:pPr>
              <a:lnSpc>
                <a:spcPts val="3518"/>
              </a:lnSpc>
            </a:pPr>
            <a:r>
              <a:rPr lang="en-US" sz="3257" spc="-129">
                <a:solidFill>
                  <a:srgbClr val="000000"/>
                </a:solidFill>
                <a:latin typeface="Open Sans Bold"/>
              </a:rPr>
              <a:t>2024 Elections - OUTLOOK</a:t>
            </a:r>
          </a:p>
        </p:txBody>
      </p:sp>
      <p:grpSp>
        <p:nvGrpSpPr>
          <p:cNvPr id="4" name="Group 4"/>
          <p:cNvGrpSpPr/>
          <p:nvPr/>
        </p:nvGrpSpPr>
        <p:grpSpPr>
          <a:xfrm>
            <a:off x="787463" y="2056323"/>
            <a:ext cx="3351331" cy="454347"/>
            <a:chOff x="0" y="0"/>
            <a:chExt cx="6702661" cy="908694"/>
          </a:xfrm>
        </p:grpSpPr>
        <p:sp>
          <p:nvSpPr>
            <p:cNvPr id="5" name="Freeform 5"/>
            <p:cNvSpPr/>
            <p:nvPr/>
          </p:nvSpPr>
          <p:spPr>
            <a:xfrm>
              <a:off x="8763" y="8763"/>
              <a:ext cx="6685153" cy="891159"/>
            </a:xfrm>
            <a:custGeom>
              <a:avLst/>
              <a:gdLst/>
              <a:ahLst/>
              <a:cxnLst/>
              <a:rect l="l" t="t" r="r" b="b"/>
              <a:pathLst>
                <a:path w="6685153" h="891159">
                  <a:moveTo>
                    <a:pt x="0" y="0"/>
                  </a:moveTo>
                  <a:lnTo>
                    <a:pt x="6685153" y="0"/>
                  </a:lnTo>
                  <a:lnTo>
                    <a:pt x="6685153" y="891159"/>
                  </a:lnTo>
                  <a:lnTo>
                    <a:pt x="0" y="891159"/>
                  </a:lnTo>
                  <a:close/>
                </a:path>
              </a:pathLst>
            </a:custGeom>
            <a:solidFill>
              <a:srgbClr val="58B6C0"/>
            </a:solidFill>
          </p:spPr>
        </p:sp>
        <p:sp>
          <p:nvSpPr>
            <p:cNvPr id="6" name="Freeform 6"/>
            <p:cNvSpPr/>
            <p:nvPr/>
          </p:nvSpPr>
          <p:spPr>
            <a:xfrm>
              <a:off x="0" y="0"/>
              <a:ext cx="6702679" cy="908685"/>
            </a:xfrm>
            <a:custGeom>
              <a:avLst/>
              <a:gdLst/>
              <a:ahLst/>
              <a:cxnLst/>
              <a:rect l="l" t="t" r="r" b="b"/>
              <a:pathLst>
                <a:path w="6702679" h="908685">
                  <a:moveTo>
                    <a:pt x="8763" y="0"/>
                  </a:moveTo>
                  <a:lnTo>
                    <a:pt x="6693916" y="0"/>
                  </a:lnTo>
                  <a:cubicBezTo>
                    <a:pt x="6698742" y="0"/>
                    <a:pt x="6702679" y="3937"/>
                    <a:pt x="6702679" y="8763"/>
                  </a:cubicBezTo>
                  <a:lnTo>
                    <a:pt x="6702679" y="899922"/>
                  </a:lnTo>
                  <a:cubicBezTo>
                    <a:pt x="6702679" y="904748"/>
                    <a:pt x="6698742" y="908685"/>
                    <a:pt x="6693916" y="908685"/>
                  </a:cubicBezTo>
                  <a:lnTo>
                    <a:pt x="8763" y="908685"/>
                  </a:lnTo>
                  <a:cubicBezTo>
                    <a:pt x="3937" y="908685"/>
                    <a:pt x="0" y="904748"/>
                    <a:pt x="0" y="899922"/>
                  </a:cubicBezTo>
                  <a:lnTo>
                    <a:pt x="0" y="8763"/>
                  </a:lnTo>
                  <a:cubicBezTo>
                    <a:pt x="0" y="3937"/>
                    <a:pt x="3937" y="0"/>
                    <a:pt x="8763" y="0"/>
                  </a:cubicBezTo>
                  <a:moveTo>
                    <a:pt x="8763" y="17526"/>
                  </a:moveTo>
                  <a:lnTo>
                    <a:pt x="8763" y="8763"/>
                  </a:lnTo>
                  <a:lnTo>
                    <a:pt x="17526" y="8763"/>
                  </a:lnTo>
                  <a:lnTo>
                    <a:pt x="17526" y="899922"/>
                  </a:lnTo>
                  <a:lnTo>
                    <a:pt x="8763" y="899922"/>
                  </a:lnTo>
                  <a:lnTo>
                    <a:pt x="8763" y="891159"/>
                  </a:lnTo>
                  <a:lnTo>
                    <a:pt x="6693916" y="891159"/>
                  </a:lnTo>
                  <a:lnTo>
                    <a:pt x="6693916" y="899922"/>
                  </a:lnTo>
                  <a:lnTo>
                    <a:pt x="6685153" y="899922"/>
                  </a:lnTo>
                  <a:lnTo>
                    <a:pt x="6685153" y="8763"/>
                  </a:lnTo>
                  <a:lnTo>
                    <a:pt x="6693916" y="8763"/>
                  </a:lnTo>
                  <a:lnTo>
                    <a:pt x="6693916" y="17526"/>
                  </a:lnTo>
                  <a:lnTo>
                    <a:pt x="8763" y="17526"/>
                  </a:lnTo>
                  <a:close/>
                </a:path>
              </a:pathLst>
            </a:custGeom>
            <a:solidFill>
              <a:srgbClr val="58B6C0"/>
            </a:solidFill>
          </p:spPr>
        </p:sp>
      </p:grpSp>
      <p:sp>
        <p:nvSpPr>
          <p:cNvPr id="7" name="TextBox 7"/>
          <p:cNvSpPr txBox="1"/>
          <p:nvPr/>
        </p:nvSpPr>
        <p:spPr>
          <a:xfrm>
            <a:off x="877549" y="2179633"/>
            <a:ext cx="3171160" cy="218008"/>
          </a:xfrm>
          <a:prstGeom prst="rect">
            <a:avLst/>
          </a:prstGeom>
        </p:spPr>
        <p:txBody>
          <a:bodyPr lIns="0" tIns="0" rIns="0" bIns="0" rtlCol="0" anchor="t">
            <a:spAutoFit/>
          </a:bodyPr>
          <a:lstStyle/>
          <a:p>
            <a:pPr algn="ctr">
              <a:lnSpc>
                <a:spcPts val="1671"/>
              </a:lnSpc>
            </a:pPr>
            <a:r>
              <a:rPr lang="en-US" sz="1547" spc="-61">
                <a:solidFill>
                  <a:srgbClr val="FFFFFF"/>
                </a:solidFill>
                <a:latin typeface="Open Sans Bold"/>
              </a:rPr>
              <a:t>BALANCE:</a:t>
            </a:r>
          </a:p>
        </p:txBody>
      </p:sp>
      <p:grpSp>
        <p:nvGrpSpPr>
          <p:cNvPr id="8" name="Group 8"/>
          <p:cNvGrpSpPr/>
          <p:nvPr/>
        </p:nvGrpSpPr>
        <p:grpSpPr>
          <a:xfrm>
            <a:off x="787463" y="2501880"/>
            <a:ext cx="3351331" cy="3410712"/>
            <a:chOff x="0" y="0"/>
            <a:chExt cx="6702661" cy="5882279"/>
          </a:xfrm>
        </p:grpSpPr>
        <p:sp>
          <p:nvSpPr>
            <p:cNvPr id="9" name="Freeform 9"/>
            <p:cNvSpPr/>
            <p:nvPr/>
          </p:nvSpPr>
          <p:spPr>
            <a:xfrm>
              <a:off x="8763" y="8763"/>
              <a:ext cx="6685153" cy="5864733"/>
            </a:xfrm>
            <a:custGeom>
              <a:avLst/>
              <a:gdLst/>
              <a:ahLst/>
              <a:cxnLst/>
              <a:rect l="l" t="t" r="r" b="b"/>
              <a:pathLst>
                <a:path w="6685153" h="5864733">
                  <a:moveTo>
                    <a:pt x="0" y="0"/>
                  </a:moveTo>
                  <a:lnTo>
                    <a:pt x="6685153" y="0"/>
                  </a:lnTo>
                  <a:lnTo>
                    <a:pt x="6685153" y="5864733"/>
                  </a:lnTo>
                  <a:lnTo>
                    <a:pt x="0" y="5864733"/>
                  </a:lnTo>
                  <a:close/>
                </a:path>
              </a:pathLst>
            </a:custGeom>
            <a:solidFill>
              <a:srgbClr val="D1E5E8">
                <a:alpha val="89804"/>
              </a:srgbClr>
            </a:solidFill>
          </p:spPr>
        </p:sp>
        <p:sp>
          <p:nvSpPr>
            <p:cNvPr id="10" name="Freeform 10"/>
            <p:cNvSpPr/>
            <p:nvPr/>
          </p:nvSpPr>
          <p:spPr>
            <a:xfrm>
              <a:off x="0" y="0"/>
              <a:ext cx="6702679" cy="5882259"/>
            </a:xfrm>
            <a:custGeom>
              <a:avLst/>
              <a:gdLst/>
              <a:ahLst/>
              <a:cxnLst/>
              <a:rect l="l" t="t" r="r" b="b"/>
              <a:pathLst>
                <a:path w="6702679" h="5882259">
                  <a:moveTo>
                    <a:pt x="8763" y="0"/>
                  </a:moveTo>
                  <a:lnTo>
                    <a:pt x="6693916" y="0"/>
                  </a:lnTo>
                  <a:cubicBezTo>
                    <a:pt x="6698742" y="0"/>
                    <a:pt x="6702679" y="3937"/>
                    <a:pt x="6702679" y="8763"/>
                  </a:cubicBezTo>
                  <a:lnTo>
                    <a:pt x="6702679" y="5873496"/>
                  </a:lnTo>
                  <a:cubicBezTo>
                    <a:pt x="6702679" y="5878322"/>
                    <a:pt x="6698742" y="5882259"/>
                    <a:pt x="6693916" y="5882259"/>
                  </a:cubicBezTo>
                  <a:lnTo>
                    <a:pt x="8763" y="5882259"/>
                  </a:lnTo>
                  <a:cubicBezTo>
                    <a:pt x="3937" y="5882259"/>
                    <a:pt x="0" y="5878322"/>
                    <a:pt x="0" y="5873496"/>
                  </a:cubicBezTo>
                  <a:lnTo>
                    <a:pt x="0" y="8763"/>
                  </a:lnTo>
                  <a:cubicBezTo>
                    <a:pt x="0" y="3937"/>
                    <a:pt x="3937" y="0"/>
                    <a:pt x="8763" y="0"/>
                  </a:cubicBezTo>
                  <a:moveTo>
                    <a:pt x="8763" y="17526"/>
                  </a:moveTo>
                  <a:lnTo>
                    <a:pt x="8763" y="8763"/>
                  </a:lnTo>
                  <a:lnTo>
                    <a:pt x="17526" y="8763"/>
                  </a:lnTo>
                  <a:lnTo>
                    <a:pt x="17526" y="5873496"/>
                  </a:lnTo>
                  <a:lnTo>
                    <a:pt x="8763" y="5873496"/>
                  </a:lnTo>
                  <a:lnTo>
                    <a:pt x="8763" y="5864733"/>
                  </a:lnTo>
                  <a:lnTo>
                    <a:pt x="6693916" y="5864733"/>
                  </a:lnTo>
                  <a:lnTo>
                    <a:pt x="6693916" y="5873496"/>
                  </a:lnTo>
                  <a:lnTo>
                    <a:pt x="6685153" y="5873496"/>
                  </a:lnTo>
                  <a:lnTo>
                    <a:pt x="6685153" y="8763"/>
                  </a:lnTo>
                  <a:lnTo>
                    <a:pt x="6693916" y="8763"/>
                  </a:lnTo>
                  <a:lnTo>
                    <a:pt x="6693916" y="17526"/>
                  </a:lnTo>
                  <a:lnTo>
                    <a:pt x="8763" y="17526"/>
                  </a:lnTo>
                  <a:close/>
                </a:path>
              </a:pathLst>
            </a:custGeom>
            <a:solidFill>
              <a:srgbClr val="D1E5E8">
                <a:alpha val="89804"/>
              </a:srgbClr>
            </a:solidFill>
          </p:spPr>
        </p:sp>
      </p:grpSp>
      <p:sp>
        <p:nvSpPr>
          <p:cNvPr id="11" name="TextBox 11"/>
          <p:cNvSpPr txBox="1"/>
          <p:nvPr/>
        </p:nvSpPr>
        <p:spPr>
          <a:xfrm>
            <a:off x="855028" y="2588494"/>
            <a:ext cx="3193681" cy="2308324"/>
          </a:xfrm>
          <a:prstGeom prst="rect">
            <a:avLst/>
          </a:prstGeom>
        </p:spPr>
        <p:txBody>
          <a:bodyPr lIns="0" tIns="0" rIns="0" bIns="0" rtlCol="0" anchor="t">
            <a:spAutoFit/>
          </a:bodyPr>
          <a:lstStyle/>
          <a:p>
            <a:pPr marL="275083" lvl="2" indent="-91695">
              <a:lnSpc>
                <a:spcPts val="2015"/>
              </a:lnSpc>
              <a:buFont typeface="Arial"/>
              <a:buChar char="⚬"/>
            </a:pPr>
            <a:r>
              <a:rPr lang="en-US" sz="1866" spc="-74" dirty="0">
                <a:solidFill>
                  <a:srgbClr val="000000"/>
                </a:solidFill>
                <a:latin typeface="Open Sans Bold"/>
              </a:rPr>
              <a:t>Expected shift to the Right:</a:t>
            </a:r>
          </a:p>
          <a:p>
            <a:pPr marL="443534" lvl="3" indent="-110884">
              <a:lnSpc>
                <a:spcPts val="2015"/>
              </a:lnSpc>
              <a:buFont typeface="Arial"/>
              <a:buChar char="￭"/>
            </a:pPr>
            <a:r>
              <a:rPr lang="en-US" sz="1866" spc="-74" dirty="0">
                <a:solidFill>
                  <a:srgbClr val="000000"/>
                </a:solidFill>
                <a:latin typeface="Open Sans"/>
              </a:rPr>
              <a:t>Center Right, Right, ECR, and far right groups</a:t>
            </a:r>
          </a:p>
          <a:p>
            <a:pPr marL="443534" lvl="3" indent="-110884">
              <a:lnSpc>
                <a:spcPts val="2015"/>
              </a:lnSpc>
              <a:buFont typeface="Arial"/>
              <a:buChar char="￭"/>
            </a:pPr>
            <a:r>
              <a:rPr lang="en-US" sz="1866" spc="-74" dirty="0">
                <a:solidFill>
                  <a:srgbClr val="000000"/>
                </a:solidFill>
                <a:latin typeface="Open Sans"/>
              </a:rPr>
              <a:t>EPP, S&amp;D, Renew are all expected to lose seats</a:t>
            </a:r>
          </a:p>
          <a:p>
            <a:pPr marL="275083" lvl="2" indent="-91695">
              <a:lnSpc>
                <a:spcPts val="2015"/>
              </a:lnSpc>
              <a:buFont typeface="Arial"/>
              <a:buChar char="⚬"/>
            </a:pPr>
            <a:r>
              <a:rPr lang="en-US" sz="1866" spc="-74" dirty="0">
                <a:solidFill>
                  <a:srgbClr val="000000"/>
                </a:solidFill>
                <a:latin typeface="Open Sans Bold"/>
              </a:rPr>
              <a:t>Political agenda shifting away from Climate/environment to Security/Inflation/ Economy/Energy</a:t>
            </a:r>
          </a:p>
        </p:txBody>
      </p:sp>
      <p:grpSp>
        <p:nvGrpSpPr>
          <p:cNvPr id="12" name="Group 12"/>
          <p:cNvGrpSpPr/>
          <p:nvPr/>
        </p:nvGrpSpPr>
        <p:grpSpPr>
          <a:xfrm>
            <a:off x="4597960" y="2056323"/>
            <a:ext cx="3351331" cy="454347"/>
            <a:chOff x="0" y="0"/>
            <a:chExt cx="6702661" cy="908694"/>
          </a:xfrm>
        </p:grpSpPr>
        <p:sp>
          <p:nvSpPr>
            <p:cNvPr id="13" name="Freeform 13"/>
            <p:cNvSpPr/>
            <p:nvPr/>
          </p:nvSpPr>
          <p:spPr>
            <a:xfrm>
              <a:off x="8763" y="8763"/>
              <a:ext cx="6685153" cy="891159"/>
            </a:xfrm>
            <a:custGeom>
              <a:avLst/>
              <a:gdLst/>
              <a:ahLst/>
              <a:cxnLst/>
              <a:rect l="l" t="t" r="r" b="b"/>
              <a:pathLst>
                <a:path w="6685153" h="891159">
                  <a:moveTo>
                    <a:pt x="0" y="0"/>
                  </a:moveTo>
                  <a:lnTo>
                    <a:pt x="6685153" y="0"/>
                  </a:lnTo>
                  <a:lnTo>
                    <a:pt x="6685153" y="891159"/>
                  </a:lnTo>
                  <a:lnTo>
                    <a:pt x="0" y="891159"/>
                  </a:lnTo>
                  <a:close/>
                </a:path>
              </a:pathLst>
            </a:custGeom>
            <a:solidFill>
              <a:srgbClr val="67BABE"/>
            </a:solidFill>
          </p:spPr>
        </p:sp>
        <p:sp>
          <p:nvSpPr>
            <p:cNvPr id="14" name="Freeform 14"/>
            <p:cNvSpPr/>
            <p:nvPr/>
          </p:nvSpPr>
          <p:spPr>
            <a:xfrm>
              <a:off x="0" y="0"/>
              <a:ext cx="6702679" cy="908685"/>
            </a:xfrm>
            <a:custGeom>
              <a:avLst/>
              <a:gdLst/>
              <a:ahLst/>
              <a:cxnLst/>
              <a:rect l="l" t="t" r="r" b="b"/>
              <a:pathLst>
                <a:path w="6702679" h="908685">
                  <a:moveTo>
                    <a:pt x="8763" y="0"/>
                  </a:moveTo>
                  <a:lnTo>
                    <a:pt x="6693916" y="0"/>
                  </a:lnTo>
                  <a:cubicBezTo>
                    <a:pt x="6698742" y="0"/>
                    <a:pt x="6702679" y="3937"/>
                    <a:pt x="6702679" y="8763"/>
                  </a:cubicBezTo>
                  <a:lnTo>
                    <a:pt x="6702679" y="899922"/>
                  </a:lnTo>
                  <a:cubicBezTo>
                    <a:pt x="6702679" y="904748"/>
                    <a:pt x="6698742" y="908685"/>
                    <a:pt x="6693916" y="908685"/>
                  </a:cubicBezTo>
                  <a:lnTo>
                    <a:pt x="8763" y="908685"/>
                  </a:lnTo>
                  <a:cubicBezTo>
                    <a:pt x="3937" y="908685"/>
                    <a:pt x="0" y="904748"/>
                    <a:pt x="0" y="899922"/>
                  </a:cubicBezTo>
                  <a:lnTo>
                    <a:pt x="0" y="8763"/>
                  </a:lnTo>
                  <a:cubicBezTo>
                    <a:pt x="0" y="3937"/>
                    <a:pt x="3937" y="0"/>
                    <a:pt x="8763" y="0"/>
                  </a:cubicBezTo>
                  <a:moveTo>
                    <a:pt x="8763" y="17526"/>
                  </a:moveTo>
                  <a:lnTo>
                    <a:pt x="8763" y="8763"/>
                  </a:lnTo>
                  <a:lnTo>
                    <a:pt x="17526" y="8763"/>
                  </a:lnTo>
                  <a:lnTo>
                    <a:pt x="17526" y="899922"/>
                  </a:lnTo>
                  <a:lnTo>
                    <a:pt x="8763" y="899922"/>
                  </a:lnTo>
                  <a:lnTo>
                    <a:pt x="8763" y="891159"/>
                  </a:lnTo>
                  <a:lnTo>
                    <a:pt x="6693916" y="891159"/>
                  </a:lnTo>
                  <a:lnTo>
                    <a:pt x="6693916" y="899922"/>
                  </a:lnTo>
                  <a:lnTo>
                    <a:pt x="6685153" y="899922"/>
                  </a:lnTo>
                  <a:lnTo>
                    <a:pt x="6685153" y="8763"/>
                  </a:lnTo>
                  <a:lnTo>
                    <a:pt x="6693916" y="8763"/>
                  </a:lnTo>
                  <a:lnTo>
                    <a:pt x="6693916" y="17526"/>
                  </a:lnTo>
                  <a:lnTo>
                    <a:pt x="8763" y="17526"/>
                  </a:lnTo>
                  <a:close/>
                </a:path>
              </a:pathLst>
            </a:custGeom>
            <a:solidFill>
              <a:srgbClr val="67BABE"/>
            </a:solidFill>
          </p:spPr>
        </p:sp>
      </p:grpSp>
      <p:sp>
        <p:nvSpPr>
          <p:cNvPr id="15" name="TextBox 15"/>
          <p:cNvSpPr txBox="1"/>
          <p:nvPr/>
        </p:nvSpPr>
        <p:spPr>
          <a:xfrm>
            <a:off x="4688045" y="2120500"/>
            <a:ext cx="3171160" cy="218008"/>
          </a:xfrm>
          <a:prstGeom prst="rect">
            <a:avLst/>
          </a:prstGeom>
        </p:spPr>
        <p:txBody>
          <a:bodyPr lIns="0" tIns="0" rIns="0" bIns="0" rtlCol="0" anchor="t">
            <a:spAutoFit/>
          </a:bodyPr>
          <a:lstStyle/>
          <a:p>
            <a:pPr algn="ctr">
              <a:lnSpc>
                <a:spcPts val="1671"/>
              </a:lnSpc>
            </a:pPr>
            <a:r>
              <a:rPr lang="en-US" sz="1547" spc="-61">
                <a:solidFill>
                  <a:srgbClr val="FFFFFF"/>
                </a:solidFill>
                <a:latin typeface="Open Sans Bold"/>
              </a:rPr>
              <a:t>COMPOSITION:</a:t>
            </a:r>
          </a:p>
        </p:txBody>
      </p:sp>
      <p:grpSp>
        <p:nvGrpSpPr>
          <p:cNvPr id="16" name="Group 16"/>
          <p:cNvGrpSpPr/>
          <p:nvPr/>
        </p:nvGrpSpPr>
        <p:grpSpPr>
          <a:xfrm>
            <a:off x="4597960" y="2501880"/>
            <a:ext cx="3351331" cy="3405619"/>
            <a:chOff x="0" y="0"/>
            <a:chExt cx="6702661" cy="7340640"/>
          </a:xfrm>
        </p:grpSpPr>
        <p:sp>
          <p:nvSpPr>
            <p:cNvPr id="17" name="Freeform 17"/>
            <p:cNvSpPr/>
            <p:nvPr/>
          </p:nvSpPr>
          <p:spPr>
            <a:xfrm>
              <a:off x="8763" y="10936"/>
              <a:ext cx="6685153" cy="7318743"/>
            </a:xfrm>
            <a:custGeom>
              <a:avLst/>
              <a:gdLst/>
              <a:ahLst/>
              <a:cxnLst/>
              <a:rect l="l" t="t" r="r" b="b"/>
              <a:pathLst>
                <a:path w="6685153" h="7318743">
                  <a:moveTo>
                    <a:pt x="0" y="0"/>
                  </a:moveTo>
                  <a:lnTo>
                    <a:pt x="6685153" y="0"/>
                  </a:lnTo>
                  <a:lnTo>
                    <a:pt x="6685153" y="7318743"/>
                  </a:lnTo>
                  <a:lnTo>
                    <a:pt x="0" y="7318743"/>
                  </a:lnTo>
                  <a:close/>
                </a:path>
              </a:pathLst>
            </a:custGeom>
            <a:solidFill>
              <a:srgbClr val="E8DDB5">
                <a:alpha val="89804"/>
              </a:srgbClr>
            </a:solidFill>
          </p:spPr>
        </p:sp>
        <p:sp>
          <p:nvSpPr>
            <p:cNvPr id="18" name="Freeform 18"/>
            <p:cNvSpPr/>
            <p:nvPr/>
          </p:nvSpPr>
          <p:spPr>
            <a:xfrm>
              <a:off x="0" y="0"/>
              <a:ext cx="6702679" cy="7340615"/>
            </a:xfrm>
            <a:custGeom>
              <a:avLst/>
              <a:gdLst/>
              <a:ahLst/>
              <a:cxnLst/>
              <a:rect l="l" t="t" r="r" b="b"/>
              <a:pathLst>
                <a:path w="6702679" h="7340615">
                  <a:moveTo>
                    <a:pt x="8763" y="0"/>
                  </a:moveTo>
                  <a:lnTo>
                    <a:pt x="6693916" y="0"/>
                  </a:lnTo>
                  <a:cubicBezTo>
                    <a:pt x="6698742" y="0"/>
                    <a:pt x="6702679" y="4913"/>
                    <a:pt x="6702679" y="10936"/>
                  </a:cubicBezTo>
                  <a:lnTo>
                    <a:pt x="6702679" y="7329679"/>
                  </a:lnTo>
                  <a:cubicBezTo>
                    <a:pt x="6702679" y="7335702"/>
                    <a:pt x="6698742" y="7340615"/>
                    <a:pt x="6693916" y="7340615"/>
                  </a:cubicBezTo>
                  <a:lnTo>
                    <a:pt x="8763" y="7340615"/>
                  </a:lnTo>
                  <a:cubicBezTo>
                    <a:pt x="3937" y="7340615"/>
                    <a:pt x="0" y="7335702"/>
                    <a:pt x="0" y="7329679"/>
                  </a:cubicBezTo>
                  <a:lnTo>
                    <a:pt x="0" y="10936"/>
                  </a:lnTo>
                  <a:cubicBezTo>
                    <a:pt x="0" y="4913"/>
                    <a:pt x="3937" y="0"/>
                    <a:pt x="8763" y="0"/>
                  </a:cubicBezTo>
                  <a:moveTo>
                    <a:pt x="8763" y="21871"/>
                  </a:moveTo>
                  <a:lnTo>
                    <a:pt x="8763" y="10936"/>
                  </a:lnTo>
                  <a:lnTo>
                    <a:pt x="17526" y="10936"/>
                  </a:lnTo>
                  <a:lnTo>
                    <a:pt x="17526" y="7329679"/>
                  </a:lnTo>
                  <a:lnTo>
                    <a:pt x="8763" y="7329679"/>
                  </a:lnTo>
                  <a:lnTo>
                    <a:pt x="8763" y="7318744"/>
                  </a:lnTo>
                  <a:lnTo>
                    <a:pt x="6693916" y="7318744"/>
                  </a:lnTo>
                  <a:lnTo>
                    <a:pt x="6693916" y="7329679"/>
                  </a:lnTo>
                  <a:lnTo>
                    <a:pt x="6685153" y="7329679"/>
                  </a:lnTo>
                  <a:lnTo>
                    <a:pt x="6685153" y="10936"/>
                  </a:lnTo>
                  <a:lnTo>
                    <a:pt x="6693916" y="10936"/>
                  </a:lnTo>
                  <a:lnTo>
                    <a:pt x="6693916" y="21871"/>
                  </a:lnTo>
                  <a:lnTo>
                    <a:pt x="8763" y="21871"/>
                  </a:lnTo>
                  <a:close/>
                </a:path>
              </a:pathLst>
            </a:custGeom>
            <a:solidFill>
              <a:srgbClr val="E8DDB5">
                <a:alpha val="89804"/>
              </a:srgbClr>
            </a:solidFill>
          </p:spPr>
        </p:sp>
      </p:grpSp>
      <p:sp>
        <p:nvSpPr>
          <p:cNvPr id="19" name="TextBox 19"/>
          <p:cNvSpPr txBox="1"/>
          <p:nvPr/>
        </p:nvSpPr>
        <p:spPr>
          <a:xfrm>
            <a:off x="4665524" y="2588494"/>
            <a:ext cx="3193681" cy="3077766"/>
          </a:xfrm>
          <a:prstGeom prst="rect">
            <a:avLst/>
          </a:prstGeom>
        </p:spPr>
        <p:txBody>
          <a:bodyPr lIns="0" tIns="0" rIns="0" bIns="0" rtlCol="0" anchor="t">
            <a:spAutoFit/>
          </a:bodyPr>
          <a:lstStyle/>
          <a:p>
            <a:pPr marL="275011" lvl="2" indent="-91671">
              <a:lnSpc>
                <a:spcPts val="2015"/>
              </a:lnSpc>
              <a:buFont typeface="Arial"/>
              <a:buChar char="⚬"/>
            </a:pPr>
            <a:r>
              <a:rPr lang="en-US" sz="1866" spc="-73" dirty="0">
                <a:solidFill>
                  <a:srgbClr val="000000"/>
                </a:solidFill>
                <a:latin typeface="Open Sans"/>
              </a:rPr>
              <a:t>More MEPs: 15 more MEPs will be selected between 12 countries, bringing the total to 720</a:t>
            </a:r>
          </a:p>
          <a:p>
            <a:pPr marL="275083" lvl="2" indent="-91695">
              <a:lnSpc>
                <a:spcPts val="2015"/>
              </a:lnSpc>
              <a:buFont typeface="Arial"/>
              <a:buChar char="⚬"/>
            </a:pPr>
            <a:r>
              <a:rPr lang="en-US" sz="1866" spc="-74" dirty="0">
                <a:solidFill>
                  <a:srgbClr val="000000"/>
                </a:solidFill>
                <a:latin typeface="Open Sans Bold"/>
              </a:rPr>
              <a:t>It is expected that about 42% of MEPs will be re-elected</a:t>
            </a:r>
          </a:p>
          <a:p>
            <a:pPr marL="275083" lvl="2" indent="-91695">
              <a:lnSpc>
                <a:spcPts val="2015"/>
              </a:lnSpc>
              <a:buFont typeface="Arial"/>
              <a:buChar char="⚬"/>
            </a:pPr>
            <a:r>
              <a:rPr lang="en-US" sz="1866" spc="-74" dirty="0">
                <a:solidFill>
                  <a:srgbClr val="000000"/>
                </a:solidFill>
                <a:latin typeface="Open Sans"/>
              </a:rPr>
              <a:t>58% new MEPs: </a:t>
            </a:r>
          </a:p>
          <a:p>
            <a:pPr marL="443534" lvl="3" indent="-110884">
              <a:lnSpc>
                <a:spcPts val="2015"/>
              </a:lnSpc>
              <a:buFont typeface="Arial"/>
              <a:buChar char="￭"/>
            </a:pPr>
            <a:r>
              <a:rPr lang="en-US" sz="1866" spc="-74" dirty="0">
                <a:solidFill>
                  <a:srgbClr val="000000"/>
                </a:solidFill>
                <a:latin typeface="Open Sans"/>
              </a:rPr>
              <a:t>33.5% new MEPs due to the turnover. </a:t>
            </a:r>
          </a:p>
          <a:p>
            <a:pPr marL="403033" lvl="1" indent="-201517">
              <a:lnSpc>
                <a:spcPts val="2015"/>
              </a:lnSpc>
              <a:buFont typeface="Arial"/>
              <a:buChar char="•"/>
            </a:pPr>
            <a:r>
              <a:rPr lang="en-US" sz="1866" spc="-74" dirty="0">
                <a:solidFill>
                  <a:srgbClr val="000000"/>
                </a:solidFill>
                <a:latin typeface="Open Sans"/>
              </a:rPr>
              <a:t>24.5% new MEPs due to the change of size of existing political groups</a:t>
            </a:r>
          </a:p>
        </p:txBody>
      </p:sp>
      <p:grpSp>
        <p:nvGrpSpPr>
          <p:cNvPr id="20" name="Group 20"/>
          <p:cNvGrpSpPr/>
          <p:nvPr/>
        </p:nvGrpSpPr>
        <p:grpSpPr>
          <a:xfrm>
            <a:off x="8408457" y="2056323"/>
            <a:ext cx="3351331" cy="454347"/>
            <a:chOff x="0" y="0"/>
            <a:chExt cx="6702661" cy="908694"/>
          </a:xfrm>
        </p:grpSpPr>
        <p:sp>
          <p:nvSpPr>
            <p:cNvPr id="21" name="Freeform 21"/>
            <p:cNvSpPr/>
            <p:nvPr/>
          </p:nvSpPr>
          <p:spPr>
            <a:xfrm>
              <a:off x="8763" y="8763"/>
              <a:ext cx="6685153" cy="891159"/>
            </a:xfrm>
            <a:custGeom>
              <a:avLst/>
              <a:gdLst/>
              <a:ahLst/>
              <a:cxnLst/>
              <a:rect l="l" t="t" r="r" b="b"/>
              <a:pathLst>
                <a:path w="6685153" h="891159">
                  <a:moveTo>
                    <a:pt x="0" y="0"/>
                  </a:moveTo>
                  <a:lnTo>
                    <a:pt x="6685153" y="0"/>
                  </a:lnTo>
                  <a:lnTo>
                    <a:pt x="6685153" y="891159"/>
                  </a:lnTo>
                  <a:lnTo>
                    <a:pt x="0" y="891159"/>
                  </a:lnTo>
                  <a:close/>
                </a:path>
              </a:pathLst>
            </a:custGeom>
            <a:solidFill>
              <a:srgbClr val="75BDBC"/>
            </a:solidFill>
          </p:spPr>
        </p:sp>
        <p:sp>
          <p:nvSpPr>
            <p:cNvPr id="22" name="Freeform 22"/>
            <p:cNvSpPr/>
            <p:nvPr/>
          </p:nvSpPr>
          <p:spPr>
            <a:xfrm>
              <a:off x="0" y="0"/>
              <a:ext cx="6702679" cy="908685"/>
            </a:xfrm>
            <a:custGeom>
              <a:avLst/>
              <a:gdLst/>
              <a:ahLst/>
              <a:cxnLst/>
              <a:rect l="l" t="t" r="r" b="b"/>
              <a:pathLst>
                <a:path w="6702679" h="908685">
                  <a:moveTo>
                    <a:pt x="8763" y="0"/>
                  </a:moveTo>
                  <a:lnTo>
                    <a:pt x="6693916" y="0"/>
                  </a:lnTo>
                  <a:cubicBezTo>
                    <a:pt x="6698742" y="0"/>
                    <a:pt x="6702679" y="3937"/>
                    <a:pt x="6702679" y="8763"/>
                  </a:cubicBezTo>
                  <a:lnTo>
                    <a:pt x="6702679" y="899922"/>
                  </a:lnTo>
                  <a:cubicBezTo>
                    <a:pt x="6702679" y="904748"/>
                    <a:pt x="6698742" y="908685"/>
                    <a:pt x="6693916" y="908685"/>
                  </a:cubicBezTo>
                  <a:lnTo>
                    <a:pt x="8763" y="908685"/>
                  </a:lnTo>
                  <a:cubicBezTo>
                    <a:pt x="3937" y="908685"/>
                    <a:pt x="0" y="904748"/>
                    <a:pt x="0" y="899922"/>
                  </a:cubicBezTo>
                  <a:lnTo>
                    <a:pt x="0" y="8763"/>
                  </a:lnTo>
                  <a:cubicBezTo>
                    <a:pt x="0" y="3937"/>
                    <a:pt x="3937" y="0"/>
                    <a:pt x="8763" y="0"/>
                  </a:cubicBezTo>
                  <a:moveTo>
                    <a:pt x="8763" y="17526"/>
                  </a:moveTo>
                  <a:lnTo>
                    <a:pt x="8763" y="8763"/>
                  </a:lnTo>
                  <a:lnTo>
                    <a:pt x="17526" y="8763"/>
                  </a:lnTo>
                  <a:lnTo>
                    <a:pt x="17526" y="899922"/>
                  </a:lnTo>
                  <a:lnTo>
                    <a:pt x="8763" y="899922"/>
                  </a:lnTo>
                  <a:lnTo>
                    <a:pt x="8763" y="891159"/>
                  </a:lnTo>
                  <a:lnTo>
                    <a:pt x="6693916" y="891159"/>
                  </a:lnTo>
                  <a:lnTo>
                    <a:pt x="6693916" y="899922"/>
                  </a:lnTo>
                  <a:lnTo>
                    <a:pt x="6685153" y="899922"/>
                  </a:lnTo>
                  <a:lnTo>
                    <a:pt x="6685153" y="8763"/>
                  </a:lnTo>
                  <a:lnTo>
                    <a:pt x="6693916" y="8763"/>
                  </a:lnTo>
                  <a:lnTo>
                    <a:pt x="6693916" y="17526"/>
                  </a:lnTo>
                  <a:lnTo>
                    <a:pt x="8763" y="17526"/>
                  </a:lnTo>
                  <a:close/>
                </a:path>
              </a:pathLst>
            </a:custGeom>
            <a:solidFill>
              <a:srgbClr val="75BDBC"/>
            </a:solidFill>
          </p:spPr>
        </p:sp>
      </p:grpSp>
      <p:sp>
        <p:nvSpPr>
          <p:cNvPr id="23" name="TextBox 23"/>
          <p:cNvSpPr txBox="1"/>
          <p:nvPr/>
        </p:nvSpPr>
        <p:spPr>
          <a:xfrm>
            <a:off x="8498543" y="2179633"/>
            <a:ext cx="3171160" cy="218008"/>
          </a:xfrm>
          <a:prstGeom prst="rect">
            <a:avLst/>
          </a:prstGeom>
        </p:spPr>
        <p:txBody>
          <a:bodyPr lIns="0" tIns="0" rIns="0" bIns="0" rtlCol="0" anchor="t">
            <a:spAutoFit/>
          </a:bodyPr>
          <a:lstStyle/>
          <a:p>
            <a:pPr algn="ctr">
              <a:lnSpc>
                <a:spcPts val="1671"/>
              </a:lnSpc>
            </a:pPr>
            <a:r>
              <a:rPr lang="en-US" sz="1547" spc="-61">
                <a:solidFill>
                  <a:srgbClr val="FFFFFF"/>
                </a:solidFill>
                <a:latin typeface="Open Sans Bold"/>
              </a:rPr>
              <a:t>CONTEXT:</a:t>
            </a:r>
          </a:p>
        </p:txBody>
      </p:sp>
      <p:grpSp>
        <p:nvGrpSpPr>
          <p:cNvPr id="24" name="Group 24"/>
          <p:cNvGrpSpPr/>
          <p:nvPr/>
        </p:nvGrpSpPr>
        <p:grpSpPr>
          <a:xfrm>
            <a:off x="8408457" y="2491248"/>
            <a:ext cx="3351331" cy="3405606"/>
            <a:chOff x="0" y="0"/>
            <a:chExt cx="6702661" cy="5882279"/>
          </a:xfrm>
        </p:grpSpPr>
        <p:sp>
          <p:nvSpPr>
            <p:cNvPr id="25" name="Freeform 25"/>
            <p:cNvSpPr/>
            <p:nvPr/>
          </p:nvSpPr>
          <p:spPr>
            <a:xfrm>
              <a:off x="8763" y="8763"/>
              <a:ext cx="6685153" cy="5864733"/>
            </a:xfrm>
            <a:custGeom>
              <a:avLst/>
              <a:gdLst/>
              <a:ahLst/>
              <a:cxnLst/>
              <a:rect l="l" t="t" r="r" b="b"/>
              <a:pathLst>
                <a:path w="6685153" h="5864733">
                  <a:moveTo>
                    <a:pt x="0" y="0"/>
                  </a:moveTo>
                  <a:lnTo>
                    <a:pt x="6685153" y="0"/>
                  </a:lnTo>
                  <a:lnTo>
                    <a:pt x="6685153" y="5864733"/>
                  </a:lnTo>
                  <a:lnTo>
                    <a:pt x="0" y="5864733"/>
                  </a:lnTo>
                  <a:close/>
                </a:path>
              </a:pathLst>
            </a:custGeom>
            <a:solidFill>
              <a:srgbClr val="D6D9E8">
                <a:alpha val="89804"/>
              </a:srgbClr>
            </a:solidFill>
          </p:spPr>
        </p:sp>
        <p:sp>
          <p:nvSpPr>
            <p:cNvPr id="26" name="Freeform 26"/>
            <p:cNvSpPr/>
            <p:nvPr/>
          </p:nvSpPr>
          <p:spPr>
            <a:xfrm>
              <a:off x="0" y="0"/>
              <a:ext cx="6702679" cy="5882259"/>
            </a:xfrm>
            <a:custGeom>
              <a:avLst/>
              <a:gdLst/>
              <a:ahLst/>
              <a:cxnLst/>
              <a:rect l="l" t="t" r="r" b="b"/>
              <a:pathLst>
                <a:path w="6702679" h="5882259">
                  <a:moveTo>
                    <a:pt x="8763" y="0"/>
                  </a:moveTo>
                  <a:lnTo>
                    <a:pt x="6693916" y="0"/>
                  </a:lnTo>
                  <a:cubicBezTo>
                    <a:pt x="6698742" y="0"/>
                    <a:pt x="6702679" y="3937"/>
                    <a:pt x="6702679" y="8763"/>
                  </a:cubicBezTo>
                  <a:lnTo>
                    <a:pt x="6702679" y="5873496"/>
                  </a:lnTo>
                  <a:cubicBezTo>
                    <a:pt x="6702679" y="5878322"/>
                    <a:pt x="6698742" y="5882259"/>
                    <a:pt x="6693916" y="5882259"/>
                  </a:cubicBezTo>
                  <a:lnTo>
                    <a:pt x="8763" y="5882259"/>
                  </a:lnTo>
                  <a:cubicBezTo>
                    <a:pt x="3937" y="5882259"/>
                    <a:pt x="0" y="5878322"/>
                    <a:pt x="0" y="5873496"/>
                  </a:cubicBezTo>
                  <a:lnTo>
                    <a:pt x="0" y="8763"/>
                  </a:lnTo>
                  <a:cubicBezTo>
                    <a:pt x="0" y="3937"/>
                    <a:pt x="3937" y="0"/>
                    <a:pt x="8763" y="0"/>
                  </a:cubicBezTo>
                  <a:moveTo>
                    <a:pt x="8763" y="17526"/>
                  </a:moveTo>
                  <a:lnTo>
                    <a:pt x="8763" y="8763"/>
                  </a:lnTo>
                  <a:lnTo>
                    <a:pt x="17526" y="8763"/>
                  </a:lnTo>
                  <a:lnTo>
                    <a:pt x="17526" y="5873496"/>
                  </a:lnTo>
                  <a:lnTo>
                    <a:pt x="8763" y="5873496"/>
                  </a:lnTo>
                  <a:lnTo>
                    <a:pt x="8763" y="5864733"/>
                  </a:lnTo>
                  <a:lnTo>
                    <a:pt x="6693916" y="5864733"/>
                  </a:lnTo>
                  <a:lnTo>
                    <a:pt x="6693916" y="5873496"/>
                  </a:lnTo>
                  <a:lnTo>
                    <a:pt x="6685153" y="5873496"/>
                  </a:lnTo>
                  <a:lnTo>
                    <a:pt x="6685153" y="8763"/>
                  </a:lnTo>
                  <a:lnTo>
                    <a:pt x="6693916" y="8763"/>
                  </a:lnTo>
                  <a:lnTo>
                    <a:pt x="6693916" y="17526"/>
                  </a:lnTo>
                  <a:lnTo>
                    <a:pt x="8763" y="17526"/>
                  </a:lnTo>
                  <a:close/>
                </a:path>
              </a:pathLst>
            </a:custGeom>
            <a:solidFill>
              <a:srgbClr val="D6D9E8">
                <a:alpha val="89804"/>
              </a:srgbClr>
            </a:solidFill>
          </p:spPr>
        </p:sp>
      </p:grpSp>
      <p:sp>
        <p:nvSpPr>
          <p:cNvPr id="27" name="TextBox 27"/>
          <p:cNvSpPr txBox="1"/>
          <p:nvPr/>
        </p:nvSpPr>
        <p:spPr>
          <a:xfrm>
            <a:off x="8002586" y="2588494"/>
            <a:ext cx="3503614" cy="2821285"/>
          </a:xfrm>
          <a:prstGeom prst="rect">
            <a:avLst/>
          </a:prstGeom>
        </p:spPr>
        <p:txBody>
          <a:bodyPr lIns="0" tIns="0" rIns="0" bIns="0" rtlCol="0" anchor="t">
            <a:spAutoFit/>
          </a:bodyPr>
          <a:lstStyle/>
          <a:p>
            <a:pPr marL="806066" lvl="2" indent="-268689" algn="just">
              <a:lnSpc>
                <a:spcPts val="2015"/>
              </a:lnSpc>
              <a:buFont typeface="Arial"/>
              <a:buChar char="⚬"/>
            </a:pPr>
            <a:r>
              <a:rPr lang="en-US" sz="1866" spc="-73" dirty="0" err="1">
                <a:solidFill>
                  <a:srgbClr val="000000"/>
                </a:solidFill>
                <a:latin typeface="Open Sans"/>
              </a:rPr>
              <a:t>Spitzenkandidaten</a:t>
            </a:r>
            <a:r>
              <a:rPr lang="en-US" sz="1866" spc="-73" dirty="0">
                <a:solidFill>
                  <a:srgbClr val="000000"/>
                </a:solidFill>
                <a:latin typeface="Open Sans"/>
              </a:rPr>
              <a:t> process likely to take place again, but likely won’t lead to anything. </a:t>
            </a:r>
          </a:p>
          <a:p>
            <a:pPr marL="806066" lvl="2" indent="-268689" algn="just">
              <a:lnSpc>
                <a:spcPts val="2015"/>
              </a:lnSpc>
              <a:buFont typeface="Arial"/>
              <a:buChar char="⚬"/>
            </a:pPr>
            <a:r>
              <a:rPr lang="en-US" sz="1866" spc="-73" dirty="0">
                <a:solidFill>
                  <a:srgbClr val="000000"/>
                </a:solidFill>
                <a:latin typeface="Open Sans Bold"/>
              </a:rPr>
              <a:t>Some chance Ursula von der Leyen may have a second term</a:t>
            </a:r>
          </a:p>
          <a:p>
            <a:pPr marL="806066" lvl="2" indent="-268689" algn="just">
              <a:lnSpc>
                <a:spcPts val="2015"/>
              </a:lnSpc>
              <a:buFont typeface="Arial"/>
              <a:buChar char="⚬"/>
            </a:pPr>
            <a:r>
              <a:rPr lang="en-US" sz="1866" spc="-74" dirty="0">
                <a:solidFill>
                  <a:srgbClr val="000000"/>
                </a:solidFill>
                <a:latin typeface="Open Sans"/>
              </a:rPr>
              <a:t>Will take place under Belgium Presidency of the Council. Hungary from 1 July 2024.</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670269" y="6182462"/>
            <a:ext cx="1191058" cy="391018"/>
          </a:xfrm>
          <a:custGeom>
            <a:avLst/>
            <a:gdLst/>
            <a:ahLst/>
            <a:cxnLst/>
            <a:rect l="l" t="t" r="r" b="b"/>
            <a:pathLst>
              <a:path w="1786587" h="586527">
                <a:moveTo>
                  <a:pt x="0" y="0"/>
                </a:moveTo>
                <a:lnTo>
                  <a:pt x="1786587" y="0"/>
                </a:lnTo>
                <a:lnTo>
                  <a:pt x="1786587" y="586527"/>
                </a:lnTo>
                <a:lnTo>
                  <a:pt x="0" y="586527"/>
                </a:lnTo>
                <a:lnTo>
                  <a:pt x="0" y="0"/>
                </a:lnTo>
                <a:close/>
              </a:path>
            </a:pathLst>
          </a:custGeom>
          <a:blipFill>
            <a:blip r:embed="rId3"/>
            <a:stretch>
              <a:fillRect t="-214" b="-214"/>
            </a:stretch>
          </a:blipFill>
        </p:spPr>
      </p:sp>
      <p:sp>
        <p:nvSpPr>
          <p:cNvPr id="3" name="Freeform 3"/>
          <p:cNvSpPr/>
          <p:nvPr/>
        </p:nvSpPr>
        <p:spPr>
          <a:xfrm>
            <a:off x="654029" y="1255405"/>
            <a:ext cx="7684963" cy="4319399"/>
          </a:xfrm>
          <a:custGeom>
            <a:avLst/>
            <a:gdLst/>
            <a:ahLst/>
            <a:cxnLst/>
            <a:rect l="l" t="t" r="r" b="b"/>
            <a:pathLst>
              <a:path w="11527444" h="6479099">
                <a:moveTo>
                  <a:pt x="0" y="0"/>
                </a:moveTo>
                <a:lnTo>
                  <a:pt x="11527444" y="0"/>
                </a:lnTo>
                <a:lnTo>
                  <a:pt x="11527444" y="6479099"/>
                </a:lnTo>
                <a:lnTo>
                  <a:pt x="0" y="6479099"/>
                </a:lnTo>
                <a:lnTo>
                  <a:pt x="0" y="0"/>
                </a:lnTo>
                <a:close/>
              </a:path>
            </a:pathLst>
          </a:custGeom>
          <a:blipFill>
            <a:blip r:embed="rId4"/>
            <a:stretch>
              <a:fillRect/>
            </a:stretch>
          </a:blipFill>
        </p:spPr>
      </p:sp>
      <p:sp>
        <p:nvSpPr>
          <p:cNvPr id="4" name="Freeform 4"/>
          <p:cNvSpPr/>
          <p:nvPr/>
        </p:nvSpPr>
        <p:spPr>
          <a:xfrm>
            <a:off x="7667348" y="2124035"/>
            <a:ext cx="3873209" cy="2582139"/>
          </a:xfrm>
          <a:custGeom>
            <a:avLst/>
            <a:gdLst/>
            <a:ahLst/>
            <a:cxnLst/>
            <a:rect l="l" t="t" r="r" b="b"/>
            <a:pathLst>
              <a:path w="5809814" h="3873209">
                <a:moveTo>
                  <a:pt x="0" y="0"/>
                </a:moveTo>
                <a:lnTo>
                  <a:pt x="5809814" y="0"/>
                </a:lnTo>
                <a:lnTo>
                  <a:pt x="5809814" y="3873209"/>
                </a:lnTo>
                <a:lnTo>
                  <a:pt x="0" y="3873209"/>
                </a:lnTo>
                <a:lnTo>
                  <a:pt x="0" y="0"/>
                </a:lnTo>
                <a:close/>
              </a:path>
            </a:pathLst>
          </a:custGeom>
          <a:blipFill>
            <a:blip r:embed="rId5"/>
            <a:stretch>
              <a:fillRect/>
            </a:stretch>
          </a:blipFill>
        </p:spPr>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50334" y="276033"/>
            <a:ext cx="9727091" cy="4870125"/>
          </a:xfrm>
          <a:custGeom>
            <a:avLst/>
            <a:gdLst/>
            <a:ahLst/>
            <a:cxnLst/>
            <a:rect l="l" t="t" r="r" b="b"/>
            <a:pathLst>
              <a:path w="14944278" h="8323213">
                <a:moveTo>
                  <a:pt x="0" y="0"/>
                </a:moveTo>
                <a:lnTo>
                  <a:pt x="14944278" y="0"/>
                </a:lnTo>
                <a:lnTo>
                  <a:pt x="14944278" y="8323212"/>
                </a:lnTo>
                <a:lnTo>
                  <a:pt x="0" y="8323212"/>
                </a:lnTo>
                <a:lnTo>
                  <a:pt x="0" y="0"/>
                </a:lnTo>
                <a:close/>
              </a:path>
            </a:pathLst>
          </a:custGeom>
          <a:blipFill>
            <a:blip r:embed="rId2"/>
            <a:stretch>
              <a:fillRect/>
            </a:stretch>
          </a:blipFill>
        </p:spPr>
      </p:sp>
      <p:sp>
        <p:nvSpPr>
          <p:cNvPr id="3" name="TextBox 3"/>
          <p:cNvSpPr txBox="1"/>
          <p:nvPr/>
        </p:nvSpPr>
        <p:spPr>
          <a:xfrm>
            <a:off x="2735279" y="5362974"/>
            <a:ext cx="6721443" cy="589905"/>
          </a:xfrm>
          <a:prstGeom prst="rect">
            <a:avLst/>
          </a:prstGeom>
        </p:spPr>
        <p:txBody>
          <a:bodyPr lIns="0" tIns="0" rIns="0" bIns="0" rtlCol="0" anchor="t">
            <a:spAutoFit/>
          </a:bodyPr>
          <a:lstStyle/>
          <a:p>
            <a:pPr algn="ctr">
              <a:lnSpc>
                <a:spcPts val="2286"/>
              </a:lnSpc>
              <a:spcBef>
                <a:spcPct val="0"/>
              </a:spcBef>
            </a:pPr>
            <a:r>
              <a:rPr lang="en-US" sz="2117" spc="-82" dirty="0">
                <a:solidFill>
                  <a:srgbClr val="000000"/>
                </a:solidFill>
                <a:latin typeface="Open Sans Bold"/>
              </a:rPr>
              <a:t>2019- 2024: 6 Policy Priorities &gt;  597 planned initiatives</a:t>
            </a:r>
          </a:p>
          <a:p>
            <a:pPr algn="ctr">
              <a:lnSpc>
                <a:spcPts val="2286"/>
              </a:lnSpc>
              <a:spcBef>
                <a:spcPct val="0"/>
              </a:spcBef>
            </a:pPr>
            <a:r>
              <a:rPr lang="en-US" sz="2117" spc="-84" dirty="0">
                <a:solidFill>
                  <a:srgbClr val="000000"/>
                </a:solidFill>
                <a:latin typeface="Open Sans Bold"/>
              </a:rPr>
              <a:t>1st priority – the European Green Deal = 148 initiatives </a:t>
            </a:r>
          </a:p>
        </p:txBody>
      </p:sp>
      <p:sp>
        <p:nvSpPr>
          <p:cNvPr id="4" name="Freeform 2">
            <a:extLst>
              <a:ext uri="{FF2B5EF4-FFF2-40B4-BE49-F238E27FC236}">
                <a16:creationId xmlns:a16="http://schemas.microsoft.com/office/drawing/2014/main" id="{87551F03-30E2-651E-4A88-161C377FE116}"/>
              </a:ext>
            </a:extLst>
          </p:cNvPr>
          <p:cNvSpPr/>
          <p:nvPr/>
        </p:nvSpPr>
        <p:spPr>
          <a:xfrm>
            <a:off x="10670269" y="6182462"/>
            <a:ext cx="1191058" cy="391018"/>
          </a:xfrm>
          <a:custGeom>
            <a:avLst/>
            <a:gdLst/>
            <a:ahLst/>
            <a:cxnLst/>
            <a:rect l="l" t="t" r="r" b="b"/>
            <a:pathLst>
              <a:path w="1786587" h="586527">
                <a:moveTo>
                  <a:pt x="0" y="0"/>
                </a:moveTo>
                <a:lnTo>
                  <a:pt x="1786587" y="0"/>
                </a:lnTo>
                <a:lnTo>
                  <a:pt x="1786587" y="586527"/>
                </a:lnTo>
                <a:lnTo>
                  <a:pt x="0" y="586527"/>
                </a:lnTo>
                <a:lnTo>
                  <a:pt x="0" y="0"/>
                </a:lnTo>
                <a:close/>
              </a:path>
            </a:pathLst>
          </a:custGeom>
          <a:blipFill>
            <a:blip r:embed="rId3"/>
            <a:stretch>
              <a:fillRect t="-214" b="-214"/>
            </a:stretch>
          </a:blipFill>
        </p:spPr>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800" y="533400"/>
            <a:ext cx="6977565" cy="3952137"/>
          </a:xfrm>
          <a:custGeom>
            <a:avLst/>
            <a:gdLst/>
            <a:ahLst/>
            <a:cxnLst/>
            <a:rect l="l" t="t" r="r" b="b"/>
            <a:pathLst>
              <a:path w="10466347" h="5928205">
                <a:moveTo>
                  <a:pt x="0" y="0"/>
                </a:moveTo>
                <a:lnTo>
                  <a:pt x="10466348" y="0"/>
                </a:lnTo>
                <a:lnTo>
                  <a:pt x="10466348" y="5928204"/>
                </a:lnTo>
                <a:lnTo>
                  <a:pt x="0" y="5928204"/>
                </a:lnTo>
                <a:lnTo>
                  <a:pt x="0" y="0"/>
                </a:lnTo>
                <a:close/>
              </a:path>
            </a:pathLst>
          </a:custGeom>
          <a:blipFill>
            <a:blip r:embed="rId2"/>
            <a:stretch>
              <a:fillRect/>
            </a:stretch>
          </a:blipFill>
        </p:spPr>
      </p:sp>
      <p:pic>
        <p:nvPicPr>
          <p:cNvPr id="3" name="Image 2">
            <a:extLst>
              <a:ext uri="{FF2B5EF4-FFF2-40B4-BE49-F238E27FC236}">
                <a16:creationId xmlns:a16="http://schemas.microsoft.com/office/drawing/2014/main" id="{72C85C45-3150-477E-A0AE-AAC1B565A9F9}"/>
              </a:ext>
            </a:extLst>
          </p:cNvPr>
          <p:cNvPicPr>
            <a:picLocks noChangeAspect="1"/>
          </p:cNvPicPr>
          <p:nvPr/>
        </p:nvPicPr>
        <p:blipFill rotWithShape="1">
          <a:blip r:embed="rId3"/>
          <a:srcRect l="9584" t="13704" r="9167" b="6296"/>
          <a:stretch/>
        </p:blipFill>
        <p:spPr>
          <a:xfrm>
            <a:off x="2541181" y="1034220"/>
            <a:ext cx="8647814" cy="4789559"/>
          </a:xfrm>
          <a:prstGeom prst="rect">
            <a:avLst/>
          </a:prstGeom>
        </p:spPr>
      </p:pic>
      <p:sp>
        <p:nvSpPr>
          <p:cNvPr id="4" name="Freeform 2">
            <a:extLst>
              <a:ext uri="{FF2B5EF4-FFF2-40B4-BE49-F238E27FC236}">
                <a16:creationId xmlns:a16="http://schemas.microsoft.com/office/drawing/2014/main" id="{8BF9BAAF-C8F2-4DDF-02A5-29F08B1DA8BD}"/>
              </a:ext>
            </a:extLst>
          </p:cNvPr>
          <p:cNvSpPr/>
          <p:nvPr/>
        </p:nvSpPr>
        <p:spPr>
          <a:xfrm>
            <a:off x="10670269" y="6182462"/>
            <a:ext cx="1191058" cy="391018"/>
          </a:xfrm>
          <a:custGeom>
            <a:avLst/>
            <a:gdLst/>
            <a:ahLst/>
            <a:cxnLst/>
            <a:rect l="l" t="t" r="r" b="b"/>
            <a:pathLst>
              <a:path w="1786587" h="586527">
                <a:moveTo>
                  <a:pt x="0" y="0"/>
                </a:moveTo>
                <a:lnTo>
                  <a:pt x="1786587" y="0"/>
                </a:lnTo>
                <a:lnTo>
                  <a:pt x="1786587" y="586527"/>
                </a:lnTo>
                <a:lnTo>
                  <a:pt x="0" y="586527"/>
                </a:lnTo>
                <a:lnTo>
                  <a:pt x="0" y="0"/>
                </a:lnTo>
                <a:close/>
              </a:path>
            </a:pathLst>
          </a:custGeom>
          <a:blipFill>
            <a:blip r:embed="rId4"/>
            <a:stretch>
              <a:fillRect t="-214" b="-214"/>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4000">
            <a:off x="1914476" y="-35602"/>
            <a:ext cx="8995433" cy="5884079"/>
          </a:xfrm>
          <a:custGeom>
            <a:avLst/>
            <a:gdLst/>
            <a:ahLst/>
            <a:cxnLst/>
            <a:rect l="l" t="t" r="r" b="b"/>
            <a:pathLst>
              <a:path w="14451858" h="10273461">
                <a:moveTo>
                  <a:pt x="71023" y="0"/>
                </a:moveTo>
                <a:lnTo>
                  <a:pt x="14451858" y="100398"/>
                </a:lnTo>
                <a:lnTo>
                  <a:pt x="14380835" y="10273460"/>
                </a:lnTo>
                <a:lnTo>
                  <a:pt x="0" y="10173062"/>
                </a:lnTo>
                <a:lnTo>
                  <a:pt x="71023" y="0"/>
                </a:lnTo>
                <a:close/>
              </a:path>
            </a:pathLst>
          </a:custGeom>
          <a:blipFill>
            <a:blip r:embed="rId2"/>
            <a:stretch>
              <a:fillRect l="-8195" t="-12955" r="-7526" b="-2202"/>
            </a:stretch>
          </a:blipFill>
        </p:spPr>
      </p:sp>
      <p:sp>
        <p:nvSpPr>
          <p:cNvPr id="3" name="Freeform 2">
            <a:extLst>
              <a:ext uri="{FF2B5EF4-FFF2-40B4-BE49-F238E27FC236}">
                <a16:creationId xmlns:a16="http://schemas.microsoft.com/office/drawing/2014/main" id="{312AC1DF-23AA-34E4-34AC-0C8D7B747529}"/>
              </a:ext>
            </a:extLst>
          </p:cNvPr>
          <p:cNvSpPr/>
          <p:nvPr/>
        </p:nvSpPr>
        <p:spPr>
          <a:xfrm>
            <a:off x="10670269" y="6182462"/>
            <a:ext cx="1191058" cy="391018"/>
          </a:xfrm>
          <a:custGeom>
            <a:avLst/>
            <a:gdLst/>
            <a:ahLst/>
            <a:cxnLst/>
            <a:rect l="l" t="t" r="r" b="b"/>
            <a:pathLst>
              <a:path w="1786587" h="586527">
                <a:moveTo>
                  <a:pt x="0" y="0"/>
                </a:moveTo>
                <a:lnTo>
                  <a:pt x="1786587" y="0"/>
                </a:lnTo>
                <a:lnTo>
                  <a:pt x="1786587" y="586527"/>
                </a:lnTo>
                <a:lnTo>
                  <a:pt x="0" y="586527"/>
                </a:lnTo>
                <a:lnTo>
                  <a:pt x="0" y="0"/>
                </a:lnTo>
                <a:close/>
              </a:path>
            </a:pathLst>
          </a:custGeom>
          <a:blipFill>
            <a:blip r:embed="rId3"/>
            <a:stretch>
              <a:fillRect t="-214" b="-214"/>
            </a:stretch>
          </a:blipFill>
        </p:spPr>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21398" y="2043313"/>
            <a:ext cx="10349205" cy="3372213"/>
          </a:xfrm>
          <a:custGeom>
            <a:avLst/>
            <a:gdLst/>
            <a:ahLst/>
            <a:cxnLst/>
            <a:rect l="l" t="t" r="r" b="b"/>
            <a:pathLst>
              <a:path w="15523807" h="5058319">
                <a:moveTo>
                  <a:pt x="0" y="0"/>
                </a:moveTo>
                <a:lnTo>
                  <a:pt x="15523806" y="0"/>
                </a:lnTo>
                <a:lnTo>
                  <a:pt x="15523806" y="5058319"/>
                </a:lnTo>
                <a:lnTo>
                  <a:pt x="0" y="5058319"/>
                </a:lnTo>
                <a:lnTo>
                  <a:pt x="0" y="0"/>
                </a:lnTo>
                <a:close/>
              </a:path>
            </a:pathLst>
          </a:custGeom>
          <a:blipFill>
            <a:blip r:embed="rId2"/>
            <a:stretch>
              <a:fillRect/>
            </a:stretch>
          </a:blipFill>
        </p:spPr>
      </p:sp>
      <p:sp>
        <p:nvSpPr>
          <p:cNvPr id="3" name="TextBox 3"/>
          <p:cNvSpPr txBox="1"/>
          <p:nvPr/>
        </p:nvSpPr>
        <p:spPr>
          <a:xfrm>
            <a:off x="1981253" y="1071261"/>
            <a:ext cx="8229495" cy="956993"/>
          </a:xfrm>
          <a:prstGeom prst="rect">
            <a:avLst/>
          </a:prstGeom>
        </p:spPr>
        <p:txBody>
          <a:bodyPr lIns="0" tIns="0" rIns="0" bIns="0" rtlCol="0" anchor="t">
            <a:spAutoFit/>
          </a:bodyPr>
          <a:lstStyle/>
          <a:p>
            <a:pPr algn="ctr">
              <a:lnSpc>
                <a:spcPts val="3920"/>
              </a:lnSpc>
            </a:pPr>
            <a:r>
              <a:rPr lang="en-US" sz="2800">
                <a:solidFill>
                  <a:srgbClr val="000000"/>
                </a:solidFill>
                <a:latin typeface="Lato Bold"/>
              </a:rPr>
              <a:t>PPWR - Packaging and Packaging Waste Regulation</a:t>
            </a:r>
          </a:p>
        </p:txBody>
      </p:sp>
      <p:sp>
        <p:nvSpPr>
          <p:cNvPr id="4" name="Freeform 2">
            <a:extLst>
              <a:ext uri="{FF2B5EF4-FFF2-40B4-BE49-F238E27FC236}">
                <a16:creationId xmlns:a16="http://schemas.microsoft.com/office/drawing/2014/main" id="{47DD096A-5224-6EA0-D5DB-B89CBCF1EED4}"/>
              </a:ext>
            </a:extLst>
          </p:cNvPr>
          <p:cNvSpPr/>
          <p:nvPr/>
        </p:nvSpPr>
        <p:spPr>
          <a:xfrm>
            <a:off x="10670269" y="6182462"/>
            <a:ext cx="1191058" cy="391018"/>
          </a:xfrm>
          <a:custGeom>
            <a:avLst/>
            <a:gdLst/>
            <a:ahLst/>
            <a:cxnLst/>
            <a:rect l="l" t="t" r="r" b="b"/>
            <a:pathLst>
              <a:path w="1786587" h="586527">
                <a:moveTo>
                  <a:pt x="0" y="0"/>
                </a:moveTo>
                <a:lnTo>
                  <a:pt x="1786587" y="0"/>
                </a:lnTo>
                <a:lnTo>
                  <a:pt x="1786587" y="586527"/>
                </a:lnTo>
                <a:lnTo>
                  <a:pt x="0" y="586527"/>
                </a:lnTo>
                <a:lnTo>
                  <a:pt x="0" y="0"/>
                </a:lnTo>
                <a:close/>
              </a:path>
            </a:pathLst>
          </a:custGeom>
          <a:blipFill>
            <a:blip r:embed="rId3"/>
            <a:stretch>
              <a:fillRect t="-214" b="-214"/>
            </a:stretch>
          </a:blipFill>
        </p:spPr>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1033631" y="834246"/>
            <a:ext cx="10463810" cy="384721"/>
          </a:xfrm>
          <a:prstGeom prst="rect">
            <a:avLst/>
          </a:prstGeom>
        </p:spPr>
        <p:txBody>
          <a:bodyPr lIns="0" tIns="0" rIns="0" bIns="0" rtlCol="0" anchor="t">
            <a:spAutoFit/>
          </a:bodyPr>
          <a:lstStyle/>
          <a:p>
            <a:pPr>
              <a:lnSpc>
                <a:spcPts val="3024"/>
              </a:lnSpc>
            </a:pPr>
            <a:r>
              <a:rPr lang="en-US" sz="2800" spc="-111">
                <a:solidFill>
                  <a:srgbClr val="000000"/>
                </a:solidFill>
                <a:latin typeface="Open Sans Bold"/>
              </a:rPr>
              <a:t>Empowering Consumers for the Green Transition</a:t>
            </a:r>
          </a:p>
        </p:txBody>
      </p:sp>
      <p:sp>
        <p:nvSpPr>
          <p:cNvPr id="4" name="TextBox 4"/>
          <p:cNvSpPr txBox="1"/>
          <p:nvPr/>
        </p:nvSpPr>
        <p:spPr>
          <a:xfrm>
            <a:off x="899343" y="1613518"/>
            <a:ext cx="10463809" cy="3231654"/>
          </a:xfrm>
          <a:prstGeom prst="rect">
            <a:avLst/>
          </a:prstGeom>
        </p:spPr>
        <p:txBody>
          <a:bodyPr lIns="0" tIns="0" rIns="0" bIns="0" rtlCol="0" anchor="t">
            <a:spAutoFit/>
          </a:bodyPr>
          <a:lstStyle/>
          <a:p>
            <a:pPr>
              <a:lnSpc>
                <a:spcPts val="2159"/>
              </a:lnSpc>
            </a:pPr>
            <a:r>
              <a:rPr lang="en-US" sz="1999" spc="-77" dirty="0">
                <a:solidFill>
                  <a:srgbClr val="000000"/>
                </a:solidFill>
                <a:latin typeface="Open Sans"/>
              </a:rPr>
              <a:t>KEY PROVISIONS: </a:t>
            </a:r>
          </a:p>
          <a:p>
            <a:pPr>
              <a:lnSpc>
                <a:spcPts val="2159"/>
              </a:lnSpc>
            </a:pPr>
            <a:endParaRPr lang="en-US" sz="1999" spc="-77" dirty="0">
              <a:solidFill>
                <a:srgbClr val="000000"/>
              </a:solidFill>
              <a:latin typeface="Open Sans"/>
            </a:endParaRPr>
          </a:p>
          <a:p>
            <a:pPr marL="294654" lvl="1" indent="-147327">
              <a:lnSpc>
                <a:spcPts val="2159"/>
              </a:lnSpc>
              <a:buFont typeface="Arial"/>
              <a:buChar char="•"/>
            </a:pPr>
            <a:r>
              <a:rPr lang="en-US" sz="1999" spc="-77" dirty="0">
                <a:solidFill>
                  <a:srgbClr val="000000"/>
                </a:solidFill>
                <a:latin typeface="Open Sans"/>
              </a:rPr>
              <a:t>Provides a definition for environmental claims (important for Green Claims and potentially other upcoming legislation)</a:t>
            </a:r>
          </a:p>
          <a:p>
            <a:pPr>
              <a:lnSpc>
                <a:spcPts val="2159"/>
              </a:lnSpc>
            </a:pPr>
            <a:endParaRPr lang="en-US" sz="1999" spc="-77" dirty="0">
              <a:solidFill>
                <a:srgbClr val="000000"/>
              </a:solidFill>
              <a:latin typeface="Open Sans"/>
            </a:endParaRPr>
          </a:p>
          <a:p>
            <a:pPr marL="294731" lvl="1" indent="-147366">
              <a:lnSpc>
                <a:spcPts val="2159"/>
              </a:lnSpc>
              <a:buFont typeface="Arial"/>
              <a:buChar char="•"/>
            </a:pPr>
            <a:r>
              <a:rPr lang="en-US" sz="1999" spc="-79" dirty="0">
                <a:solidFill>
                  <a:srgbClr val="000000"/>
                </a:solidFill>
                <a:latin typeface="Open Sans"/>
              </a:rPr>
              <a:t>Introduced bans on certain practices:</a:t>
            </a:r>
          </a:p>
          <a:p>
            <a:pPr marL="630701" lvl="2" indent="-210234">
              <a:lnSpc>
                <a:spcPts val="2015"/>
              </a:lnSpc>
              <a:buFont typeface="Arial"/>
              <a:buChar char="⚬"/>
            </a:pPr>
            <a:r>
              <a:rPr lang="en-US" sz="1866" spc="-74" dirty="0">
                <a:solidFill>
                  <a:srgbClr val="000000"/>
                </a:solidFill>
                <a:latin typeface="Open Sans"/>
              </a:rPr>
              <a:t>Making environmental claims without evidence</a:t>
            </a:r>
          </a:p>
          <a:p>
            <a:pPr marL="630701" lvl="2" indent="-210234">
              <a:lnSpc>
                <a:spcPts val="2015"/>
              </a:lnSpc>
              <a:buFont typeface="Arial"/>
              <a:buChar char="⚬"/>
            </a:pPr>
            <a:r>
              <a:rPr lang="en-US" sz="1866" spc="-74" dirty="0">
                <a:solidFill>
                  <a:srgbClr val="000000"/>
                </a:solidFill>
                <a:latin typeface="Open Sans Bold"/>
              </a:rPr>
              <a:t>Making environmental claims about the entire product or business, when it applies to a part</a:t>
            </a:r>
          </a:p>
          <a:p>
            <a:pPr marL="630701" lvl="2" indent="-210234">
              <a:lnSpc>
                <a:spcPts val="2015"/>
              </a:lnSpc>
              <a:buFont typeface="Arial"/>
              <a:buChar char="⚬"/>
            </a:pPr>
            <a:r>
              <a:rPr lang="en-US" sz="1866" spc="-74" dirty="0">
                <a:solidFill>
                  <a:srgbClr val="000000"/>
                </a:solidFill>
                <a:latin typeface="Open Sans Bold"/>
              </a:rPr>
              <a:t>Using carbon offsets to claim that a product has a smaller impact</a:t>
            </a:r>
          </a:p>
          <a:p>
            <a:pPr marL="630701" lvl="2" indent="-210234">
              <a:lnSpc>
                <a:spcPts val="2015"/>
              </a:lnSpc>
              <a:buFont typeface="Arial"/>
              <a:buChar char="⚬"/>
            </a:pPr>
            <a:r>
              <a:rPr lang="en-US" sz="1866" spc="-74" dirty="0">
                <a:solidFill>
                  <a:srgbClr val="000000"/>
                </a:solidFill>
                <a:latin typeface="Open Sans"/>
              </a:rPr>
              <a:t>Certain marketing, online and durability-related issues (e.g. intentionally limiting a good’s durability, or omitting to inform a consumer of no spare parts)</a:t>
            </a:r>
          </a:p>
          <a:p>
            <a:pPr marL="630701" lvl="2" indent="-210234">
              <a:lnSpc>
                <a:spcPts val="2015"/>
              </a:lnSpc>
            </a:pPr>
            <a:endParaRPr lang="en-US" sz="1866" spc="-74" dirty="0">
              <a:solidFill>
                <a:srgbClr val="000000"/>
              </a:solidFill>
              <a:latin typeface="Open Sans"/>
            </a:endParaRPr>
          </a:p>
        </p:txBody>
      </p:sp>
      <p:grpSp>
        <p:nvGrpSpPr>
          <p:cNvPr id="5" name="Group 5"/>
          <p:cNvGrpSpPr/>
          <p:nvPr/>
        </p:nvGrpSpPr>
        <p:grpSpPr>
          <a:xfrm>
            <a:off x="962141" y="5138070"/>
            <a:ext cx="9666304" cy="715204"/>
            <a:chOff x="0" y="0"/>
            <a:chExt cx="19332609" cy="1430408"/>
          </a:xfrm>
        </p:grpSpPr>
        <p:sp>
          <p:nvSpPr>
            <p:cNvPr id="6" name="Freeform 6"/>
            <p:cNvSpPr/>
            <p:nvPr/>
          </p:nvSpPr>
          <p:spPr>
            <a:xfrm>
              <a:off x="0" y="0"/>
              <a:ext cx="19332702" cy="1430528"/>
            </a:xfrm>
            <a:custGeom>
              <a:avLst/>
              <a:gdLst/>
              <a:ahLst/>
              <a:cxnLst/>
              <a:rect l="l" t="t" r="r" b="b"/>
              <a:pathLst>
                <a:path w="19332702" h="1430528">
                  <a:moveTo>
                    <a:pt x="0" y="357632"/>
                  </a:moveTo>
                  <a:lnTo>
                    <a:pt x="18617437" y="357632"/>
                  </a:lnTo>
                  <a:lnTo>
                    <a:pt x="18617437" y="0"/>
                  </a:lnTo>
                  <a:lnTo>
                    <a:pt x="19332702" y="715264"/>
                  </a:lnTo>
                  <a:lnTo>
                    <a:pt x="18617437" y="1430528"/>
                  </a:lnTo>
                  <a:lnTo>
                    <a:pt x="18617437" y="1072769"/>
                  </a:lnTo>
                  <a:lnTo>
                    <a:pt x="0" y="1072769"/>
                  </a:lnTo>
                  <a:lnTo>
                    <a:pt x="357632" y="715264"/>
                  </a:lnTo>
                  <a:close/>
                </a:path>
              </a:pathLst>
            </a:custGeom>
            <a:solidFill>
              <a:srgbClr val="CDDCE7"/>
            </a:solidFill>
          </p:spPr>
        </p:sp>
      </p:grpSp>
      <p:sp>
        <p:nvSpPr>
          <p:cNvPr id="7" name="TextBox 7"/>
          <p:cNvSpPr txBox="1"/>
          <p:nvPr/>
        </p:nvSpPr>
        <p:spPr>
          <a:xfrm>
            <a:off x="1033631" y="4938609"/>
            <a:ext cx="3080598" cy="192360"/>
          </a:xfrm>
          <a:prstGeom prst="rect">
            <a:avLst/>
          </a:prstGeom>
        </p:spPr>
        <p:txBody>
          <a:bodyPr lIns="0" tIns="0" rIns="0" bIns="0" rtlCol="0" anchor="t">
            <a:spAutoFit/>
          </a:bodyPr>
          <a:lstStyle/>
          <a:p>
            <a:pPr algn="ctr">
              <a:lnSpc>
                <a:spcPts val="1535"/>
              </a:lnSpc>
            </a:pPr>
            <a:r>
              <a:rPr lang="en-US" sz="1421" spc="-56">
                <a:solidFill>
                  <a:srgbClr val="000000"/>
                </a:solidFill>
                <a:latin typeface="Open Sans"/>
              </a:rPr>
              <a:t>3 May 2023: </a:t>
            </a:r>
            <a:r>
              <a:rPr lang="en-US" sz="1421" spc="-56">
                <a:solidFill>
                  <a:srgbClr val="000000"/>
                </a:solidFill>
                <a:latin typeface="Open Sans Bold"/>
              </a:rPr>
              <a:t>Council position </a:t>
            </a:r>
            <a:r>
              <a:rPr lang="en-US" sz="1421" spc="-56">
                <a:solidFill>
                  <a:srgbClr val="000000"/>
                </a:solidFill>
                <a:latin typeface="Open Sans"/>
              </a:rPr>
              <a:t>adopted</a:t>
            </a:r>
          </a:p>
        </p:txBody>
      </p:sp>
      <p:grpSp>
        <p:nvGrpSpPr>
          <p:cNvPr id="8" name="Group 8"/>
          <p:cNvGrpSpPr/>
          <p:nvPr/>
        </p:nvGrpSpPr>
        <p:grpSpPr>
          <a:xfrm>
            <a:off x="2274396" y="5401877"/>
            <a:ext cx="187591" cy="187591"/>
            <a:chOff x="0" y="0"/>
            <a:chExt cx="375182" cy="375182"/>
          </a:xfrm>
        </p:grpSpPr>
        <p:sp>
          <p:nvSpPr>
            <p:cNvPr id="9" name="Freeform 9"/>
            <p:cNvSpPr/>
            <p:nvPr/>
          </p:nvSpPr>
          <p:spPr>
            <a:xfrm>
              <a:off x="8763" y="8763"/>
              <a:ext cx="357632" cy="357632"/>
            </a:xfrm>
            <a:custGeom>
              <a:avLst/>
              <a:gdLst/>
              <a:ahLst/>
              <a:cxnLst/>
              <a:rect l="l" t="t" r="r" b="b"/>
              <a:pathLst>
                <a:path w="357632" h="357632">
                  <a:moveTo>
                    <a:pt x="0" y="178816"/>
                  </a:moveTo>
                  <a:cubicBezTo>
                    <a:pt x="0" y="80137"/>
                    <a:pt x="80137" y="0"/>
                    <a:pt x="178816" y="0"/>
                  </a:cubicBezTo>
                  <a:cubicBezTo>
                    <a:pt x="277495" y="0"/>
                    <a:pt x="357632" y="80137"/>
                    <a:pt x="357632" y="178816"/>
                  </a:cubicBezTo>
                  <a:cubicBezTo>
                    <a:pt x="357632" y="277495"/>
                    <a:pt x="277622" y="357632"/>
                    <a:pt x="178816" y="357632"/>
                  </a:cubicBezTo>
                  <a:cubicBezTo>
                    <a:pt x="80010" y="357632"/>
                    <a:pt x="0" y="277622"/>
                    <a:pt x="0" y="178816"/>
                  </a:cubicBezTo>
                  <a:close/>
                </a:path>
              </a:pathLst>
            </a:custGeom>
            <a:solidFill>
              <a:srgbClr val="3494BA"/>
            </a:solidFill>
          </p:spPr>
        </p:sp>
        <p:sp>
          <p:nvSpPr>
            <p:cNvPr id="10" name="Freeform 10"/>
            <p:cNvSpPr/>
            <p:nvPr/>
          </p:nvSpPr>
          <p:spPr>
            <a:xfrm>
              <a:off x="0" y="0"/>
              <a:ext cx="375158" cy="375158"/>
            </a:xfrm>
            <a:custGeom>
              <a:avLst/>
              <a:gdLst/>
              <a:ahLst/>
              <a:cxnLst/>
              <a:rect l="l" t="t" r="r" b="b"/>
              <a:pathLst>
                <a:path w="375158" h="375158">
                  <a:moveTo>
                    <a:pt x="0" y="187579"/>
                  </a:moveTo>
                  <a:cubicBezTo>
                    <a:pt x="0" y="83947"/>
                    <a:pt x="83947" y="0"/>
                    <a:pt x="187579" y="0"/>
                  </a:cubicBezTo>
                  <a:lnTo>
                    <a:pt x="187579" y="8763"/>
                  </a:lnTo>
                  <a:lnTo>
                    <a:pt x="187579" y="0"/>
                  </a:lnTo>
                  <a:cubicBezTo>
                    <a:pt x="291211" y="0"/>
                    <a:pt x="375158" y="83947"/>
                    <a:pt x="375158" y="187579"/>
                  </a:cubicBezTo>
                  <a:lnTo>
                    <a:pt x="366395" y="187579"/>
                  </a:lnTo>
                  <a:lnTo>
                    <a:pt x="375158" y="187579"/>
                  </a:lnTo>
                  <a:cubicBezTo>
                    <a:pt x="375158" y="291211"/>
                    <a:pt x="291211" y="375158"/>
                    <a:pt x="187579" y="375158"/>
                  </a:cubicBezTo>
                  <a:lnTo>
                    <a:pt x="187579" y="366395"/>
                  </a:lnTo>
                  <a:lnTo>
                    <a:pt x="187579" y="375158"/>
                  </a:lnTo>
                  <a:cubicBezTo>
                    <a:pt x="83947" y="375158"/>
                    <a:pt x="0" y="291211"/>
                    <a:pt x="0" y="187579"/>
                  </a:cubicBezTo>
                  <a:lnTo>
                    <a:pt x="8763" y="187579"/>
                  </a:lnTo>
                  <a:lnTo>
                    <a:pt x="17526" y="187579"/>
                  </a:lnTo>
                  <a:lnTo>
                    <a:pt x="8763" y="187579"/>
                  </a:lnTo>
                  <a:lnTo>
                    <a:pt x="0" y="187579"/>
                  </a:lnTo>
                  <a:moveTo>
                    <a:pt x="17526" y="187579"/>
                  </a:moveTo>
                  <a:cubicBezTo>
                    <a:pt x="17526" y="192405"/>
                    <a:pt x="13589" y="196342"/>
                    <a:pt x="8763" y="196342"/>
                  </a:cubicBezTo>
                  <a:cubicBezTo>
                    <a:pt x="3937" y="196342"/>
                    <a:pt x="0" y="192405"/>
                    <a:pt x="0" y="187579"/>
                  </a:cubicBezTo>
                  <a:cubicBezTo>
                    <a:pt x="0" y="182753"/>
                    <a:pt x="3937" y="178816"/>
                    <a:pt x="8763" y="178816"/>
                  </a:cubicBezTo>
                  <a:cubicBezTo>
                    <a:pt x="13589" y="178816"/>
                    <a:pt x="17526" y="182753"/>
                    <a:pt x="17526" y="187579"/>
                  </a:cubicBezTo>
                  <a:cubicBezTo>
                    <a:pt x="17526" y="281432"/>
                    <a:pt x="93599" y="357632"/>
                    <a:pt x="187579" y="357632"/>
                  </a:cubicBezTo>
                  <a:cubicBezTo>
                    <a:pt x="281559" y="357632"/>
                    <a:pt x="357632" y="281559"/>
                    <a:pt x="357632" y="187579"/>
                  </a:cubicBezTo>
                  <a:cubicBezTo>
                    <a:pt x="357632" y="93599"/>
                    <a:pt x="281432" y="17526"/>
                    <a:pt x="187579" y="17526"/>
                  </a:cubicBezTo>
                  <a:lnTo>
                    <a:pt x="187579" y="8763"/>
                  </a:lnTo>
                  <a:lnTo>
                    <a:pt x="187579" y="17526"/>
                  </a:lnTo>
                  <a:cubicBezTo>
                    <a:pt x="93726" y="17526"/>
                    <a:pt x="17526" y="93726"/>
                    <a:pt x="17526" y="187579"/>
                  </a:cubicBezTo>
                  <a:close/>
                </a:path>
              </a:pathLst>
            </a:custGeom>
            <a:solidFill>
              <a:srgbClr val="FFFFFF"/>
            </a:solidFill>
          </p:spPr>
        </p:sp>
      </p:grpSp>
      <p:sp>
        <p:nvSpPr>
          <p:cNvPr id="11" name="TextBox 11"/>
          <p:cNvSpPr txBox="1"/>
          <p:nvPr/>
        </p:nvSpPr>
        <p:spPr>
          <a:xfrm>
            <a:off x="3977417" y="5754416"/>
            <a:ext cx="2669121" cy="192360"/>
          </a:xfrm>
          <a:prstGeom prst="rect">
            <a:avLst/>
          </a:prstGeom>
        </p:spPr>
        <p:txBody>
          <a:bodyPr lIns="0" tIns="0" rIns="0" bIns="0" rtlCol="0" anchor="t">
            <a:spAutoFit/>
          </a:bodyPr>
          <a:lstStyle/>
          <a:p>
            <a:pPr algn="ctr">
              <a:lnSpc>
                <a:spcPts val="1535"/>
              </a:lnSpc>
            </a:pPr>
            <a:r>
              <a:rPr lang="en-US" sz="1421" spc="-56" dirty="0">
                <a:solidFill>
                  <a:srgbClr val="000000"/>
                </a:solidFill>
                <a:latin typeface="Open Sans"/>
              </a:rPr>
              <a:t>11 May 2023: </a:t>
            </a:r>
            <a:r>
              <a:rPr lang="en-US" sz="1421" spc="-56" dirty="0">
                <a:solidFill>
                  <a:srgbClr val="000000"/>
                </a:solidFill>
                <a:latin typeface="Open Sans Bold"/>
              </a:rPr>
              <a:t>EP </a:t>
            </a:r>
            <a:r>
              <a:rPr lang="en-US" sz="1421" spc="-56" dirty="0">
                <a:solidFill>
                  <a:srgbClr val="000000"/>
                </a:solidFill>
                <a:latin typeface="Open Sans"/>
              </a:rPr>
              <a:t>report adopted</a:t>
            </a:r>
          </a:p>
        </p:txBody>
      </p:sp>
      <p:grpSp>
        <p:nvGrpSpPr>
          <p:cNvPr id="12" name="Group 12"/>
          <p:cNvGrpSpPr/>
          <p:nvPr/>
        </p:nvGrpSpPr>
        <p:grpSpPr>
          <a:xfrm>
            <a:off x="5218182" y="5401877"/>
            <a:ext cx="187591" cy="187591"/>
            <a:chOff x="0" y="0"/>
            <a:chExt cx="375182" cy="375182"/>
          </a:xfrm>
        </p:grpSpPr>
        <p:sp>
          <p:nvSpPr>
            <p:cNvPr id="13" name="Freeform 13"/>
            <p:cNvSpPr/>
            <p:nvPr/>
          </p:nvSpPr>
          <p:spPr>
            <a:xfrm>
              <a:off x="8763" y="8763"/>
              <a:ext cx="357632" cy="357632"/>
            </a:xfrm>
            <a:custGeom>
              <a:avLst/>
              <a:gdLst/>
              <a:ahLst/>
              <a:cxnLst/>
              <a:rect l="l" t="t" r="r" b="b"/>
              <a:pathLst>
                <a:path w="357632" h="357632">
                  <a:moveTo>
                    <a:pt x="0" y="178816"/>
                  </a:moveTo>
                  <a:cubicBezTo>
                    <a:pt x="0" y="80137"/>
                    <a:pt x="80137" y="0"/>
                    <a:pt x="178816" y="0"/>
                  </a:cubicBezTo>
                  <a:cubicBezTo>
                    <a:pt x="277495" y="0"/>
                    <a:pt x="357632" y="80137"/>
                    <a:pt x="357632" y="178816"/>
                  </a:cubicBezTo>
                  <a:cubicBezTo>
                    <a:pt x="357632" y="277495"/>
                    <a:pt x="277622" y="357632"/>
                    <a:pt x="178816" y="357632"/>
                  </a:cubicBezTo>
                  <a:cubicBezTo>
                    <a:pt x="80010" y="357632"/>
                    <a:pt x="0" y="277622"/>
                    <a:pt x="0" y="178816"/>
                  </a:cubicBezTo>
                  <a:close/>
                </a:path>
              </a:pathLst>
            </a:custGeom>
            <a:solidFill>
              <a:srgbClr val="3494BA"/>
            </a:solidFill>
          </p:spPr>
        </p:sp>
        <p:sp>
          <p:nvSpPr>
            <p:cNvPr id="14" name="Freeform 14"/>
            <p:cNvSpPr/>
            <p:nvPr/>
          </p:nvSpPr>
          <p:spPr>
            <a:xfrm>
              <a:off x="0" y="0"/>
              <a:ext cx="375158" cy="375158"/>
            </a:xfrm>
            <a:custGeom>
              <a:avLst/>
              <a:gdLst/>
              <a:ahLst/>
              <a:cxnLst/>
              <a:rect l="l" t="t" r="r" b="b"/>
              <a:pathLst>
                <a:path w="375158" h="375158">
                  <a:moveTo>
                    <a:pt x="0" y="187579"/>
                  </a:moveTo>
                  <a:cubicBezTo>
                    <a:pt x="0" y="83947"/>
                    <a:pt x="83947" y="0"/>
                    <a:pt x="187579" y="0"/>
                  </a:cubicBezTo>
                  <a:lnTo>
                    <a:pt x="187579" y="8763"/>
                  </a:lnTo>
                  <a:lnTo>
                    <a:pt x="187579" y="0"/>
                  </a:lnTo>
                  <a:cubicBezTo>
                    <a:pt x="291211" y="0"/>
                    <a:pt x="375158" y="83947"/>
                    <a:pt x="375158" y="187579"/>
                  </a:cubicBezTo>
                  <a:lnTo>
                    <a:pt x="366395" y="187579"/>
                  </a:lnTo>
                  <a:lnTo>
                    <a:pt x="375158" y="187579"/>
                  </a:lnTo>
                  <a:cubicBezTo>
                    <a:pt x="375158" y="291211"/>
                    <a:pt x="291211" y="375158"/>
                    <a:pt x="187579" y="375158"/>
                  </a:cubicBezTo>
                  <a:lnTo>
                    <a:pt x="187579" y="366395"/>
                  </a:lnTo>
                  <a:lnTo>
                    <a:pt x="187579" y="375158"/>
                  </a:lnTo>
                  <a:cubicBezTo>
                    <a:pt x="83947" y="375158"/>
                    <a:pt x="0" y="291211"/>
                    <a:pt x="0" y="187579"/>
                  </a:cubicBezTo>
                  <a:lnTo>
                    <a:pt x="8763" y="187579"/>
                  </a:lnTo>
                  <a:lnTo>
                    <a:pt x="17526" y="187579"/>
                  </a:lnTo>
                  <a:lnTo>
                    <a:pt x="8763" y="187579"/>
                  </a:lnTo>
                  <a:lnTo>
                    <a:pt x="0" y="187579"/>
                  </a:lnTo>
                  <a:moveTo>
                    <a:pt x="17526" y="187579"/>
                  </a:moveTo>
                  <a:cubicBezTo>
                    <a:pt x="17526" y="192405"/>
                    <a:pt x="13589" y="196342"/>
                    <a:pt x="8763" y="196342"/>
                  </a:cubicBezTo>
                  <a:cubicBezTo>
                    <a:pt x="3937" y="196342"/>
                    <a:pt x="0" y="192405"/>
                    <a:pt x="0" y="187579"/>
                  </a:cubicBezTo>
                  <a:cubicBezTo>
                    <a:pt x="0" y="182753"/>
                    <a:pt x="3937" y="178816"/>
                    <a:pt x="8763" y="178816"/>
                  </a:cubicBezTo>
                  <a:cubicBezTo>
                    <a:pt x="13589" y="178816"/>
                    <a:pt x="17526" y="182753"/>
                    <a:pt x="17526" y="187579"/>
                  </a:cubicBezTo>
                  <a:cubicBezTo>
                    <a:pt x="17526" y="281432"/>
                    <a:pt x="93599" y="357632"/>
                    <a:pt x="187579" y="357632"/>
                  </a:cubicBezTo>
                  <a:cubicBezTo>
                    <a:pt x="281559" y="357632"/>
                    <a:pt x="357632" y="281559"/>
                    <a:pt x="357632" y="187579"/>
                  </a:cubicBezTo>
                  <a:cubicBezTo>
                    <a:pt x="357632" y="93599"/>
                    <a:pt x="281432" y="17526"/>
                    <a:pt x="187579" y="17526"/>
                  </a:cubicBezTo>
                  <a:lnTo>
                    <a:pt x="187579" y="8763"/>
                  </a:lnTo>
                  <a:lnTo>
                    <a:pt x="187579" y="17526"/>
                  </a:lnTo>
                  <a:cubicBezTo>
                    <a:pt x="93726" y="17526"/>
                    <a:pt x="17526" y="93726"/>
                    <a:pt x="17526" y="187579"/>
                  </a:cubicBezTo>
                  <a:close/>
                </a:path>
              </a:pathLst>
            </a:custGeom>
            <a:solidFill>
              <a:srgbClr val="FFFFFF"/>
            </a:solidFill>
          </p:spPr>
        </p:sp>
      </p:grpSp>
      <p:sp>
        <p:nvSpPr>
          <p:cNvPr id="15" name="TextBox 15"/>
          <p:cNvSpPr txBox="1"/>
          <p:nvPr/>
        </p:nvSpPr>
        <p:spPr>
          <a:xfrm>
            <a:off x="6921204" y="4938609"/>
            <a:ext cx="2669121" cy="192360"/>
          </a:xfrm>
          <a:prstGeom prst="rect">
            <a:avLst/>
          </a:prstGeom>
        </p:spPr>
        <p:txBody>
          <a:bodyPr lIns="0" tIns="0" rIns="0" bIns="0" rtlCol="0" anchor="t">
            <a:spAutoFit/>
          </a:bodyPr>
          <a:lstStyle/>
          <a:p>
            <a:pPr algn="ctr">
              <a:lnSpc>
                <a:spcPts val="1535"/>
              </a:lnSpc>
            </a:pPr>
            <a:r>
              <a:rPr lang="en-US" sz="1421" spc="-56">
                <a:solidFill>
                  <a:srgbClr val="000000"/>
                </a:solidFill>
                <a:latin typeface="Open Sans Bold"/>
              </a:rPr>
              <a:t>Trilogue ongoing </a:t>
            </a:r>
          </a:p>
        </p:txBody>
      </p:sp>
      <p:grpSp>
        <p:nvGrpSpPr>
          <p:cNvPr id="16" name="Group 16"/>
          <p:cNvGrpSpPr/>
          <p:nvPr/>
        </p:nvGrpSpPr>
        <p:grpSpPr>
          <a:xfrm>
            <a:off x="8161969" y="5401877"/>
            <a:ext cx="187591" cy="187591"/>
            <a:chOff x="0" y="0"/>
            <a:chExt cx="375182" cy="375182"/>
          </a:xfrm>
        </p:grpSpPr>
        <p:sp>
          <p:nvSpPr>
            <p:cNvPr id="17" name="Freeform 17"/>
            <p:cNvSpPr/>
            <p:nvPr/>
          </p:nvSpPr>
          <p:spPr>
            <a:xfrm>
              <a:off x="8763" y="8763"/>
              <a:ext cx="357632" cy="357632"/>
            </a:xfrm>
            <a:custGeom>
              <a:avLst/>
              <a:gdLst/>
              <a:ahLst/>
              <a:cxnLst/>
              <a:rect l="l" t="t" r="r" b="b"/>
              <a:pathLst>
                <a:path w="357632" h="357632">
                  <a:moveTo>
                    <a:pt x="0" y="178816"/>
                  </a:moveTo>
                  <a:cubicBezTo>
                    <a:pt x="0" y="80137"/>
                    <a:pt x="80137" y="0"/>
                    <a:pt x="178816" y="0"/>
                  </a:cubicBezTo>
                  <a:cubicBezTo>
                    <a:pt x="277495" y="0"/>
                    <a:pt x="357632" y="80137"/>
                    <a:pt x="357632" y="178816"/>
                  </a:cubicBezTo>
                  <a:cubicBezTo>
                    <a:pt x="357632" y="277495"/>
                    <a:pt x="277622" y="357632"/>
                    <a:pt x="178816" y="357632"/>
                  </a:cubicBezTo>
                  <a:cubicBezTo>
                    <a:pt x="80010" y="357632"/>
                    <a:pt x="0" y="277622"/>
                    <a:pt x="0" y="178816"/>
                  </a:cubicBezTo>
                  <a:close/>
                </a:path>
              </a:pathLst>
            </a:custGeom>
            <a:solidFill>
              <a:srgbClr val="3494BA"/>
            </a:solidFill>
          </p:spPr>
        </p:sp>
        <p:sp>
          <p:nvSpPr>
            <p:cNvPr id="18" name="Freeform 18"/>
            <p:cNvSpPr/>
            <p:nvPr/>
          </p:nvSpPr>
          <p:spPr>
            <a:xfrm>
              <a:off x="0" y="0"/>
              <a:ext cx="375158" cy="375158"/>
            </a:xfrm>
            <a:custGeom>
              <a:avLst/>
              <a:gdLst/>
              <a:ahLst/>
              <a:cxnLst/>
              <a:rect l="l" t="t" r="r" b="b"/>
              <a:pathLst>
                <a:path w="375158" h="375158">
                  <a:moveTo>
                    <a:pt x="0" y="187579"/>
                  </a:moveTo>
                  <a:cubicBezTo>
                    <a:pt x="0" y="83947"/>
                    <a:pt x="83947" y="0"/>
                    <a:pt x="187579" y="0"/>
                  </a:cubicBezTo>
                  <a:lnTo>
                    <a:pt x="187579" y="8763"/>
                  </a:lnTo>
                  <a:lnTo>
                    <a:pt x="187579" y="0"/>
                  </a:lnTo>
                  <a:cubicBezTo>
                    <a:pt x="291211" y="0"/>
                    <a:pt x="375158" y="83947"/>
                    <a:pt x="375158" y="187579"/>
                  </a:cubicBezTo>
                  <a:lnTo>
                    <a:pt x="366395" y="187579"/>
                  </a:lnTo>
                  <a:lnTo>
                    <a:pt x="375158" y="187579"/>
                  </a:lnTo>
                  <a:cubicBezTo>
                    <a:pt x="375158" y="291211"/>
                    <a:pt x="291211" y="375158"/>
                    <a:pt x="187579" y="375158"/>
                  </a:cubicBezTo>
                  <a:lnTo>
                    <a:pt x="187579" y="366395"/>
                  </a:lnTo>
                  <a:lnTo>
                    <a:pt x="187579" y="375158"/>
                  </a:lnTo>
                  <a:cubicBezTo>
                    <a:pt x="83947" y="375158"/>
                    <a:pt x="0" y="291211"/>
                    <a:pt x="0" y="187579"/>
                  </a:cubicBezTo>
                  <a:lnTo>
                    <a:pt x="8763" y="187579"/>
                  </a:lnTo>
                  <a:lnTo>
                    <a:pt x="17526" y="187579"/>
                  </a:lnTo>
                  <a:lnTo>
                    <a:pt x="8763" y="187579"/>
                  </a:lnTo>
                  <a:lnTo>
                    <a:pt x="0" y="187579"/>
                  </a:lnTo>
                  <a:moveTo>
                    <a:pt x="17526" y="187579"/>
                  </a:moveTo>
                  <a:cubicBezTo>
                    <a:pt x="17526" y="192405"/>
                    <a:pt x="13589" y="196342"/>
                    <a:pt x="8763" y="196342"/>
                  </a:cubicBezTo>
                  <a:cubicBezTo>
                    <a:pt x="3937" y="196342"/>
                    <a:pt x="0" y="192405"/>
                    <a:pt x="0" y="187579"/>
                  </a:cubicBezTo>
                  <a:cubicBezTo>
                    <a:pt x="0" y="182753"/>
                    <a:pt x="3937" y="178816"/>
                    <a:pt x="8763" y="178816"/>
                  </a:cubicBezTo>
                  <a:cubicBezTo>
                    <a:pt x="13589" y="178816"/>
                    <a:pt x="17526" y="182753"/>
                    <a:pt x="17526" y="187579"/>
                  </a:cubicBezTo>
                  <a:cubicBezTo>
                    <a:pt x="17526" y="281432"/>
                    <a:pt x="93599" y="357632"/>
                    <a:pt x="187579" y="357632"/>
                  </a:cubicBezTo>
                  <a:cubicBezTo>
                    <a:pt x="281559" y="357632"/>
                    <a:pt x="357632" y="281559"/>
                    <a:pt x="357632" y="187579"/>
                  </a:cubicBezTo>
                  <a:cubicBezTo>
                    <a:pt x="357632" y="93599"/>
                    <a:pt x="281432" y="17526"/>
                    <a:pt x="187579" y="17526"/>
                  </a:cubicBezTo>
                  <a:lnTo>
                    <a:pt x="187579" y="8763"/>
                  </a:lnTo>
                  <a:lnTo>
                    <a:pt x="187579" y="17526"/>
                  </a:lnTo>
                  <a:cubicBezTo>
                    <a:pt x="93726" y="17526"/>
                    <a:pt x="17526" y="93726"/>
                    <a:pt x="17526" y="187579"/>
                  </a:cubicBezTo>
                  <a:close/>
                </a:path>
              </a:pathLst>
            </a:custGeom>
            <a:solidFill>
              <a:srgbClr val="FFFFFF"/>
            </a:solidFill>
          </p:spPr>
        </p:sp>
      </p:grpSp>
      <p:sp>
        <p:nvSpPr>
          <p:cNvPr id="2" name="Freeform 2">
            <a:extLst>
              <a:ext uri="{FF2B5EF4-FFF2-40B4-BE49-F238E27FC236}">
                <a16:creationId xmlns:a16="http://schemas.microsoft.com/office/drawing/2014/main" id="{9DC8A0D6-2A3F-1EAB-BC37-99F1D78FA5C5}"/>
              </a:ext>
            </a:extLst>
          </p:cNvPr>
          <p:cNvSpPr/>
          <p:nvPr/>
        </p:nvSpPr>
        <p:spPr>
          <a:xfrm>
            <a:off x="10670269" y="6182462"/>
            <a:ext cx="1191058" cy="391018"/>
          </a:xfrm>
          <a:custGeom>
            <a:avLst/>
            <a:gdLst/>
            <a:ahLst/>
            <a:cxnLst/>
            <a:rect l="l" t="t" r="r" b="b"/>
            <a:pathLst>
              <a:path w="1786587" h="586527">
                <a:moveTo>
                  <a:pt x="0" y="0"/>
                </a:moveTo>
                <a:lnTo>
                  <a:pt x="1786587" y="0"/>
                </a:lnTo>
                <a:lnTo>
                  <a:pt x="1786587" y="586527"/>
                </a:lnTo>
                <a:lnTo>
                  <a:pt x="0" y="586527"/>
                </a:lnTo>
                <a:lnTo>
                  <a:pt x="0" y="0"/>
                </a:lnTo>
                <a:close/>
              </a:path>
            </a:pathLst>
          </a:custGeom>
          <a:blipFill>
            <a:blip r:embed="rId3"/>
            <a:stretch>
              <a:fillRect t="-214" b="-214"/>
            </a:stretch>
          </a:blipFill>
        </p:spPr>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1092251" y="717550"/>
            <a:ext cx="10173959" cy="384721"/>
          </a:xfrm>
          <a:prstGeom prst="rect">
            <a:avLst/>
          </a:prstGeom>
        </p:spPr>
        <p:txBody>
          <a:bodyPr lIns="0" tIns="0" rIns="0" bIns="0" rtlCol="0" anchor="t">
            <a:spAutoFit/>
          </a:bodyPr>
          <a:lstStyle/>
          <a:p>
            <a:pPr>
              <a:lnSpc>
                <a:spcPts val="3024"/>
              </a:lnSpc>
            </a:pPr>
            <a:r>
              <a:rPr lang="en-US" sz="2800" spc="-111">
                <a:solidFill>
                  <a:srgbClr val="000000"/>
                </a:solidFill>
                <a:latin typeface="Open Sans Bold"/>
              </a:rPr>
              <a:t>Green Claims Substantiation</a:t>
            </a:r>
          </a:p>
        </p:txBody>
      </p:sp>
      <p:sp>
        <p:nvSpPr>
          <p:cNvPr id="4" name="TextBox 4"/>
          <p:cNvSpPr txBox="1"/>
          <p:nvPr/>
        </p:nvSpPr>
        <p:spPr>
          <a:xfrm>
            <a:off x="1092251" y="1387095"/>
            <a:ext cx="7241586" cy="4578176"/>
          </a:xfrm>
          <a:prstGeom prst="rect">
            <a:avLst/>
          </a:prstGeom>
        </p:spPr>
        <p:txBody>
          <a:bodyPr lIns="0" tIns="0" rIns="0" bIns="0" rtlCol="0" anchor="t">
            <a:spAutoFit/>
          </a:bodyPr>
          <a:lstStyle/>
          <a:p>
            <a:pPr algn="just">
              <a:lnSpc>
                <a:spcPts val="2110"/>
              </a:lnSpc>
            </a:pPr>
            <a:r>
              <a:rPr lang="en-US" sz="1954" spc="-76">
                <a:solidFill>
                  <a:srgbClr val="000000"/>
                </a:solidFill>
                <a:latin typeface="Open Sans"/>
              </a:rPr>
              <a:t>KEY PROVISIONS</a:t>
            </a:r>
          </a:p>
          <a:p>
            <a:pPr algn="just">
              <a:lnSpc>
                <a:spcPts val="2110"/>
              </a:lnSpc>
            </a:pPr>
            <a:endParaRPr lang="en-US" sz="1954" spc="-76">
              <a:solidFill>
                <a:srgbClr val="000000"/>
              </a:solidFill>
              <a:latin typeface="Open Sans"/>
            </a:endParaRPr>
          </a:p>
          <a:p>
            <a:pPr marL="287982" lvl="1" indent="-143991" algn="just">
              <a:lnSpc>
                <a:spcPts val="2110"/>
              </a:lnSpc>
              <a:buFont typeface="Arial"/>
              <a:buChar char="•"/>
            </a:pPr>
            <a:r>
              <a:rPr lang="en-US" sz="1954" spc="-77">
                <a:solidFill>
                  <a:srgbClr val="000000"/>
                </a:solidFill>
                <a:latin typeface="Open Sans"/>
              </a:rPr>
              <a:t>New public labels only permitted under EU law</a:t>
            </a:r>
          </a:p>
          <a:p>
            <a:pPr marL="287982" lvl="1" indent="-143991" algn="just">
              <a:lnSpc>
                <a:spcPts val="2110"/>
              </a:lnSpc>
              <a:buFont typeface="Arial"/>
              <a:buChar char="•"/>
            </a:pPr>
            <a:r>
              <a:rPr lang="en-US" sz="1954" spc="-77">
                <a:solidFill>
                  <a:srgbClr val="000000"/>
                </a:solidFill>
                <a:latin typeface="Open Sans"/>
              </a:rPr>
              <a:t>New private labels need approval from Member States</a:t>
            </a:r>
          </a:p>
          <a:p>
            <a:pPr marL="287982" lvl="1" indent="-143991" algn="just">
              <a:lnSpc>
                <a:spcPts val="2110"/>
              </a:lnSpc>
              <a:buFont typeface="Arial"/>
              <a:buChar char="•"/>
            </a:pPr>
            <a:r>
              <a:rPr lang="en-US" sz="1954" spc="-77">
                <a:solidFill>
                  <a:srgbClr val="000000"/>
                </a:solidFill>
                <a:latin typeface="Open Sans"/>
              </a:rPr>
              <a:t>Member States set up independent and third-party verifiers for claims, issuing certificates of conformity on a pre-approval basis</a:t>
            </a:r>
          </a:p>
          <a:p>
            <a:pPr marL="287982" lvl="1" indent="-143991" algn="just">
              <a:lnSpc>
                <a:spcPts val="2110"/>
              </a:lnSpc>
              <a:buFont typeface="Arial"/>
              <a:buChar char="•"/>
            </a:pPr>
            <a:r>
              <a:rPr lang="en-US" sz="1954" spc="-77">
                <a:solidFill>
                  <a:srgbClr val="000000"/>
                </a:solidFill>
                <a:latin typeface="Open Sans Bold"/>
              </a:rPr>
              <a:t>Besides products, corporate communications in business-to-consumer commercial practices are also covered</a:t>
            </a:r>
          </a:p>
          <a:p>
            <a:pPr marL="287982" lvl="1" indent="-143991" algn="just">
              <a:lnSpc>
                <a:spcPts val="2110"/>
              </a:lnSpc>
            </a:pPr>
            <a:endParaRPr lang="en-US" sz="1954" spc="-77">
              <a:solidFill>
                <a:srgbClr val="000000"/>
              </a:solidFill>
              <a:latin typeface="Open Sans Bold"/>
            </a:endParaRPr>
          </a:p>
          <a:p>
            <a:pPr algn="just">
              <a:lnSpc>
                <a:spcPts val="2110"/>
              </a:lnSpc>
            </a:pPr>
            <a:r>
              <a:rPr lang="en-US" sz="1954" spc="-76">
                <a:solidFill>
                  <a:srgbClr val="000000"/>
                </a:solidFill>
                <a:latin typeface="Open Sans"/>
              </a:rPr>
              <a:t>TIMELINE</a:t>
            </a:r>
          </a:p>
          <a:p>
            <a:pPr marL="287982" lvl="1" indent="-143991" algn="just">
              <a:lnSpc>
                <a:spcPts val="2110"/>
              </a:lnSpc>
            </a:pPr>
            <a:endParaRPr lang="en-US" sz="1954" spc="-76">
              <a:solidFill>
                <a:srgbClr val="000000"/>
              </a:solidFill>
              <a:latin typeface="Open Sans"/>
            </a:endParaRPr>
          </a:p>
          <a:p>
            <a:pPr marL="287982" lvl="1" indent="-143991">
              <a:lnSpc>
                <a:spcPts val="2110"/>
              </a:lnSpc>
              <a:buFont typeface="Arial"/>
              <a:buChar char="•"/>
            </a:pPr>
            <a:r>
              <a:rPr lang="en-US" sz="1954" spc="-77">
                <a:solidFill>
                  <a:srgbClr val="000000"/>
                </a:solidFill>
                <a:latin typeface="Open Sans"/>
              </a:rPr>
              <a:t>Council and EP working on their individual positions</a:t>
            </a:r>
          </a:p>
          <a:p>
            <a:pPr marL="660276" lvl="2" indent="-220092">
              <a:lnSpc>
                <a:spcPts val="2110"/>
              </a:lnSpc>
              <a:buFont typeface="Arial"/>
              <a:buChar char="⚬"/>
            </a:pPr>
            <a:r>
              <a:rPr lang="en-US" sz="1954" spc="-77">
                <a:solidFill>
                  <a:srgbClr val="000000"/>
                </a:solidFill>
                <a:latin typeface="Open Sans"/>
              </a:rPr>
              <a:t>Council: Discussed on 3 April at the Working Party on the Environment, and WP on Consumer Protection and information</a:t>
            </a:r>
          </a:p>
          <a:p>
            <a:pPr marL="660276" lvl="2" indent="-220092">
              <a:lnSpc>
                <a:spcPts val="2110"/>
              </a:lnSpc>
              <a:buFont typeface="Arial"/>
              <a:buChar char="⚬"/>
            </a:pPr>
            <a:r>
              <a:rPr lang="en-US" sz="1954" spc="-77">
                <a:solidFill>
                  <a:srgbClr val="000000"/>
                </a:solidFill>
                <a:latin typeface="Open Sans"/>
              </a:rPr>
              <a:t>EP – Andrus Ansip was appointed rapporteur in IMCO and the proposal was discussed 23 May </a:t>
            </a:r>
          </a:p>
        </p:txBody>
      </p:sp>
      <p:sp>
        <p:nvSpPr>
          <p:cNvPr id="5" name="Freeform 5"/>
          <p:cNvSpPr/>
          <p:nvPr/>
        </p:nvSpPr>
        <p:spPr>
          <a:xfrm>
            <a:off x="8949582" y="1831596"/>
            <a:ext cx="2940999" cy="2687153"/>
          </a:xfrm>
          <a:custGeom>
            <a:avLst/>
            <a:gdLst/>
            <a:ahLst/>
            <a:cxnLst/>
            <a:rect l="l" t="t" r="r" b="b"/>
            <a:pathLst>
              <a:path w="4411498" h="4030729">
                <a:moveTo>
                  <a:pt x="0" y="0"/>
                </a:moveTo>
                <a:lnTo>
                  <a:pt x="4411499" y="0"/>
                </a:lnTo>
                <a:lnTo>
                  <a:pt x="4411499" y="4030730"/>
                </a:lnTo>
                <a:lnTo>
                  <a:pt x="0" y="4030730"/>
                </a:lnTo>
                <a:lnTo>
                  <a:pt x="0" y="0"/>
                </a:lnTo>
                <a:close/>
              </a:path>
            </a:pathLst>
          </a:custGeom>
          <a:blipFill>
            <a:blip r:embed="rId3"/>
            <a:stretch>
              <a:fillRect l="-113684" t="-27274" r="-134613" b="-87150"/>
            </a:stretch>
          </a:blipFill>
        </p:spPr>
      </p:sp>
      <p:sp>
        <p:nvSpPr>
          <p:cNvPr id="6" name="TextBox 6"/>
          <p:cNvSpPr txBox="1"/>
          <p:nvPr/>
        </p:nvSpPr>
        <p:spPr>
          <a:xfrm>
            <a:off x="9333964" y="4537799"/>
            <a:ext cx="2172237" cy="269304"/>
          </a:xfrm>
          <a:prstGeom prst="rect">
            <a:avLst/>
          </a:prstGeom>
        </p:spPr>
        <p:txBody>
          <a:bodyPr lIns="0" tIns="0" rIns="0" bIns="0" rtlCol="0" anchor="t">
            <a:spAutoFit/>
          </a:bodyPr>
          <a:lstStyle/>
          <a:p>
            <a:pPr algn="ctr">
              <a:lnSpc>
                <a:spcPts val="2142"/>
              </a:lnSpc>
              <a:spcBef>
                <a:spcPct val="0"/>
              </a:spcBef>
            </a:pPr>
            <a:r>
              <a:rPr lang="en-US" sz="1983" spc="-79">
                <a:solidFill>
                  <a:srgbClr val="000000"/>
                </a:solidFill>
                <a:latin typeface="Open Sans Italics"/>
              </a:rPr>
              <a:t>(aspiration)</a:t>
            </a:r>
          </a:p>
        </p:txBody>
      </p:sp>
      <p:sp>
        <p:nvSpPr>
          <p:cNvPr id="2" name="Freeform 2">
            <a:extLst>
              <a:ext uri="{FF2B5EF4-FFF2-40B4-BE49-F238E27FC236}">
                <a16:creationId xmlns:a16="http://schemas.microsoft.com/office/drawing/2014/main" id="{741E2906-0D6A-6447-CA08-0670674CD559}"/>
              </a:ext>
            </a:extLst>
          </p:cNvPr>
          <p:cNvSpPr/>
          <p:nvPr/>
        </p:nvSpPr>
        <p:spPr>
          <a:xfrm>
            <a:off x="10670269" y="6182462"/>
            <a:ext cx="1191058" cy="391018"/>
          </a:xfrm>
          <a:custGeom>
            <a:avLst/>
            <a:gdLst/>
            <a:ahLst/>
            <a:cxnLst/>
            <a:rect l="l" t="t" r="r" b="b"/>
            <a:pathLst>
              <a:path w="1786587" h="586527">
                <a:moveTo>
                  <a:pt x="0" y="0"/>
                </a:moveTo>
                <a:lnTo>
                  <a:pt x="1786587" y="0"/>
                </a:lnTo>
                <a:lnTo>
                  <a:pt x="1786587" y="586527"/>
                </a:lnTo>
                <a:lnTo>
                  <a:pt x="0" y="586527"/>
                </a:lnTo>
                <a:lnTo>
                  <a:pt x="0" y="0"/>
                </a:lnTo>
                <a:close/>
              </a:path>
            </a:pathLst>
          </a:custGeom>
          <a:blipFill>
            <a:blip r:embed="rId4"/>
            <a:stretch>
              <a:fillRect t="-214" b="-214"/>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4D040-E2EA-4563-BF35-EF06CFFD4FC2}"/>
              </a:ext>
            </a:extLst>
          </p:cNvPr>
          <p:cNvSpPr>
            <a:spLocks noGrp="1"/>
          </p:cNvSpPr>
          <p:nvPr>
            <p:ph type="title"/>
          </p:nvPr>
        </p:nvSpPr>
        <p:spPr/>
        <p:txBody>
          <a:bodyPr/>
          <a:lstStyle/>
          <a:p>
            <a:r>
              <a:rPr lang="en-US" dirty="0"/>
              <a:t>John Sanders &amp; Katrina Eash</a:t>
            </a:r>
          </a:p>
        </p:txBody>
      </p:sp>
      <p:sp>
        <p:nvSpPr>
          <p:cNvPr id="3" name="Text Placeholder 2">
            <a:extLst>
              <a:ext uri="{FF2B5EF4-FFF2-40B4-BE49-F238E27FC236}">
                <a16:creationId xmlns:a16="http://schemas.microsoft.com/office/drawing/2014/main" id="{43C8110F-BBCE-46AF-B21B-ED7B0D87FB56}"/>
              </a:ext>
            </a:extLst>
          </p:cNvPr>
          <p:cNvSpPr>
            <a:spLocks noGrp="1"/>
          </p:cNvSpPr>
          <p:nvPr>
            <p:ph idx="1"/>
          </p:nvPr>
        </p:nvSpPr>
        <p:spPr>
          <a:xfrm>
            <a:off x="2019300" y="1514098"/>
            <a:ext cx="7289800" cy="3938681"/>
          </a:xfrm>
        </p:spPr>
        <p:txBody>
          <a:bodyPr/>
          <a:lstStyle/>
          <a:p>
            <a:pPr marL="0" indent="0" algn="just">
              <a:buNone/>
            </a:pPr>
            <a:r>
              <a:rPr lang="en-US" sz="2100" dirty="0"/>
              <a:t>Recognized “Trailblazers” for their work defending direct selling companies, Winston Partners John Sanders and Katrina </a:t>
            </a:r>
            <a:r>
              <a:rPr lang="en-US" sz="2100" dirty="0" err="1"/>
              <a:t>Eash’s</a:t>
            </a:r>
            <a:r>
              <a:rPr lang="en-US" sz="2100" dirty="0"/>
              <a:t> specialty practice focuses on representing direct sales organizations in a wide range of disputes and consulting matters. They have successfully defeated class endless-chain and pyramid-scheme claims, enforced class-action waivers and arbitration agreements, enforced non-compete and non-solicitation agreements, prosecuted individuals violating their clients’ intellectual property rights, and counseled their clients on regulatory compliance issues and publicity crises. They also regularly advise clients undergoing government investigations, including those brought by the FTC.</a:t>
            </a:r>
          </a:p>
          <a:p>
            <a:pPr marL="0" indent="0" algn="just">
              <a:buNone/>
            </a:pPr>
            <a:endParaRPr lang="en-US" sz="2100" dirty="0"/>
          </a:p>
        </p:txBody>
      </p:sp>
      <p:sp>
        <p:nvSpPr>
          <p:cNvPr id="4" name="Slide Number Placeholder 3">
            <a:extLst>
              <a:ext uri="{FF2B5EF4-FFF2-40B4-BE49-F238E27FC236}">
                <a16:creationId xmlns:a16="http://schemas.microsoft.com/office/drawing/2014/main" id="{AEDD1284-1389-4237-AEAF-BE4C806CB550}"/>
              </a:ext>
            </a:extLst>
          </p:cNvPr>
          <p:cNvSpPr>
            <a:spLocks noGrp="1"/>
          </p:cNvSpPr>
          <p:nvPr>
            <p:ph type="sldNum" sz="quarter" idx="4294967295"/>
          </p:nvPr>
        </p:nvSpPr>
        <p:spPr>
          <a:xfrm>
            <a:off x="11815763" y="6477000"/>
            <a:ext cx="376237" cy="219075"/>
          </a:xfrm>
          <a:prstGeom prst="rect">
            <a:avLst/>
          </a:prstGeom>
        </p:spPr>
        <p:txBody>
          <a:bodyPr/>
          <a:lstStyle/>
          <a:p>
            <a:pPr lvl="0"/>
            <a:fld id="{3720727D-C7E8-4CB1-8287-3D45C23A612F}" type="slidenum">
              <a:rPr lang="en-US" noProof="0" smtClean="0"/>
              <a:pPr lvl="0"/>
              <a:t>4</a:t>
            </a:fld>
            <a:endParaRPr lang="en-US" noProof="0" dirty="0"/>
          </a:p>
        </p:txBody>
      </p:sp>
      <p:pic>
        <p:nvPicPr>
          <p:cNvPr id="5" name="Picture 2">
            <a:extLst>
              <a:ext uri="{FF2B5EF4-FFF2-40B4-BE49-F238E27FC236}">
                <a16:creationId xmlns:a16="http://schemas.microsoft.com/office/drawing/2014/main" id="{E35EDE4D-F8F8-4BCA-931F-DC7714F575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7" t="852" r="-317" b="33715"/>
          <a:stretch/>
        </p:blipFill>
        <p:spPr bwMode="auto">
          <a:xfrm>
            <a:off x="9867933" y="3799539"/>
            <a:ext cx="1397469" cy="1371600"/>
          </a:xfrm>
          <a:prstGeom prst="rect">
            <a:avLst/>
          </a:prstGeom>
          <a:solidFill>
            <a:schemeClr val="bg1"/>
          </a:solidFill>
          <a:ln>
            <a:solidFill>
              <a:schemeClr val="tx1"/>
            </a:solidFill>
          </a:ln>
        </p:spPr>
      </p:pic>
      <p:pic>
        <p:nvPicPr>
          <p:cNvPr id="6" name="Picture 4">
            <a:extLst>
              <a:ext uri="{FF2B5EF4-FFF2-40B4-BE49-F238E27FC236}">
                <a16:creationId xmlns:a16="http://schemas.microsoft.com/office/drawing/2014/main" id="{3A80AC7E-43E8-49B5-9AA4-0D411592F4F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4384"/>
          <a:stretch/>
        </p:blipFill>
        <p:spPr bwMode="auto">
          <a:xfrm>
            <a:off x="9892341" y="1544449"/>
            <a:ext cx="1397470" cy="1371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51C7C9A-257B-4AD1-B2FC-1D81771AE67C}"/>
              </a:ext>
            </a:extLst>
          </p:cNvPr>
          <p:cNvSpPr txBox="1"/>
          <p:nvPr/>
        </p:nvSpPr>
        <p:spPr>
          <a:xfrm>
            <a:off x="9867932" y="5217188"/>
            <a:ext cx="1954575" cy="1015663"/>
          </a:xfrm>
          <a:prstGeom prst="rect">
            <a:avLst/>
          </a:prstGeom>
          <a:noFill/>
        </p:spPr>
        <p:txBody>
          <a:bodyPr wrap="square" lIns="0" tIns="0" rIns="0" bIns="0" rtlCol="0">
            <a:noAutofit/>
          </a:bodyPr>
          <a:lstStyle/>
          <a:p>
            <a:pPr marL="0" marR="0" lvl="0" indent="0" algn="l" defTabSz="913076"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2C2C32"/>
                </a:solidFill>
                <a:effectLst/>
                <a:uLnTx/>
                <a:uFillTx/>
                <a:latin typeface="Gotham" panose="02000504050000020004" pitchFamily="50" charset="0"/>
              </a:rPr>
              <a:t>Katrina Eash</a:t>
            </a:r>
          </a:p>
          <a:p>
            <a:pPr marL="0" marR="0" lvl="0" indent="0" algn="l" defTabSz="913076"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2C2C32"/>
                </a:solidFill>
                <a:effectLst/>
                <a:uLnTx/>
                <a:uFillTx/>
                <a:latin typeface="Gotham" panose="02000504050000020004" pitchFamily="50" charset="0"/>
              </a:rPr>
              <a:t>keash@winston.com</a:t>
            </a:r>
          </a:p>
          <a:p>
            <a:pPr marL="0" marR="0" lvl="0" indent="0" algn="l" defTabSz="913076"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2C2C32"/>
                </a:solidFill>
                <a:effectLst/>
                <a:uLnTx/>
                <a:uFillTx/>
                <a:latin typeface="Gotham" panose="02000504050000020004" pitchFamily="50" charset="0"/>
              </a:rPr>
              <a:t>+</a:t>
            </a:r>
            <a:r>
              <a:rPr kumimoji="0" lang="en-US" sz="1400" b="0" i="0" u="none" strike="noStrike" kern="1200" cap="none" spc="0" normalizeH="0" baseline="0" noProof="0">
                <a:ln>
                  <a:noFill/>
                </a:ln>
                <a:solidFill>
                  <a:srgbClr val="2C2C32"/>
                </a:solidFill>
                <a:effectLst/>
                <a:uLnTx/>
                <a:uFillTx/>
                <a:latin typeface="Gotham" panose="02000504050000020004" pitchFamily="50" charset="0"/>
              </a:rPr>
              <a:t>1 (214) 453-6477</a:t>
            </a:r>
            <a:endParaRPr kumimoji="0" lang="en-US" sz="1400" b="0" i="0" u="none" strike="noStrike" kern="1200" cap="none" spc="0" normalizeH="0" baseline="0" noProof="0" dirty="0">
              <a:ln>
                <a:noFill/>
              </a:ln>
              <a:solidFill>
                <a:srgbClr val="2C2C32"/>
              </a:solidFill>
              <a:effectLst/>
              <a:uLnTx/>
              <a:uFillTx/>
              <a:latin typeface="Gotham" panose="02000504050000020004" pitchFamily="50" charset="0"/>
            </a:endParaRPr>
          </a:p>
        </p:txBody>
      </p:sp>
      <p:sp>
        <p:nvSpPr>
          <p:cNvPr id="8" name="TextBox 7">
            <a:extLst>
              <a:ext uri="{FF2B5EF4-FFF2-40B4-BE49-F238E27FC236}">
                <a16:creationId xmlns:a16="http://schemas.microsoft.com/office/drawing/2014/main" id="{D7782419-5D0B-45B9-87EB-9EC17DBD8914}"/>
              </a:ext>
            </a:extLst>
          </p:cNvPr>
          <p:cNvSpPr txBox="1"/>
          <p:nvPr/>
        </p:nvSpPr>
        <p:spPr>
          <a:xfrm>
            <a:off x="9892342" y="2957863"/>
            <a:ext cx="2110606" cy="795376"/>
          </a:xfrm>
          <a:prstGeom prst="rect">
            <a:avLst/>
          </a:prstGeom>
          <a:noFill/>
        </p:spPr>
        <p:txBody>
          <a:bodyPr wrap="square" lIns="0" tIns="0" rIns="0" bIns="0" rtlCol="0">
            <a:noAutofit/>
          </a:bodyPr>
          <a:lstStyle/>
          <a:p>
            <a:pPr marL="0" marR="0" lvl="0" indent="0" algn="l" defTabSz="913076"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2C2C32"/>
                </a:solidFill>
                <a:effectLst/>
                <a:uLnTx/>
                <a:uFillTx/>
                <a:latin typeface="Gotham" panose="02000504050000020004" pitchFamily="50" charset="0"/>
              </a:rPr>
              <a:t>John Sanders</a:t>
            </a:r>
          </a:p>
          <a:p>
            <a:pPr marL="0" marR="0" lvl="0" indent="0" algn="l" defTabSz="913076"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2C2C32"/>
                </a:solidFill>
                <a:effectLst/>
                <a:uLnTx/>
                <a:uFillTx/>
                <a:latin typeface="Gotham" panose="02000504050000020004" pitchFamily="50" charset="0"/>
              </a:rPr>
              <a:t>jsanders@winston.com</a:t>
            </a:r>
          </a:p>
          <a:p>
            <a:pPr marL="0" marR="0" lvl="0" indent="0" algn="l" defTabSz="913076"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2C2C32"/>
                </a:solidFill>
                <a:effectLst/>
                <a:uLnTx/>
                <a:uFillTx/>
                <a:latin typeface="Gotham" panose="02000504050000020004" pitchFamily="50" charset="0"/>
              </a:rPr>
              <a:t>+</a:t>
            </a:r>
            <a:r>
              <a:rPr kumimoji="0" lang="en-US" sz="1400" b="0" i="0" u="none" strike="noStrike" kern="1200" cap="none" spc="0" normalizeH="0" baseline="0" noProof="0">
                <a:ln>
                  <a:noFill/>
                </a:ln>
                <a:solidFill>
                  <a:srgbClr val="2C2C32"/>
                </a:solidFill>
                <a:effectLst/>
                <a:uLnTx/>
                <a:uFillTx/>
                <a:latin typeface="Gotham" panose="02000504050000020004" pitchFamily="50" charset="0"/>
              </a:rPr>
              <a:t>1 (214) 453-6462</a:t>
            </a:r>
            <a:endParaRPr kumimoji="0" lang="en-US" sz="1400" b="0" i="0" u="none" strike="noStrike" kern="1200" cap="none" spc="0" normalizeH="0" baseline="0" noProof="0" dirty="0">
              <a:ln>
                <a:noFill/>
              </a:ln>
              <a:solidFill>
                <a:srgbClr val="2C2C32"/>
              </a:solidFill>
              <a:effectLst/>
              <a:uLnTx/>
              <a:uFillTx/>
              <a:latin typeface="Gotham" panose="02000504050000020004" pitchFamily="50" charset="0"/>
            </a:endParaRPr>
          </a:p>
          <a:p>
            <a:pPr marL="0" marR="0" lvl="0" indent="0" algn="l" defTabSz="913076"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2C2C32"/>
              </a:solidFill>
              <a:effectLst/>
              <a:uLnTx/>
              <a:uFillTx/>
              <a:latin typeface="Gotham" panose="02000504050000020004" pitchFamily="50" charset="0"/>
            </a:endParaRPr>
          </a:p>
        </p:txBody>
      </p:sp>
    </p:spTree>
    <p:extLst>
      <p:ext uri="{BB962C8B-B14F-4D97-AF65-F5344CB8AC3E}">
        <p14:creationId xmlns:p14="http://schemas.microsoft.com/office/powerpoint/2010/main" val="23725751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1083827" y="1085378"/>
            <a:ext cx="6967869" cy="897682"/>
          </a:xfrm>
          <a:prstGeom prst="rect">
            <a:avLst/>
          </a:prstGeom>
        </p:spPr>
        <p:txBody>
          <a:bodyPr lIns="0" tIns="0" rIns="0" bIns="0" rtlCol="0" anchor="t">
            <a:spAutoFit/>
          </a:bodyPr>
          <a:lstStyle/>
          <a:p>
            <a:pPr>
              <a:lnSpc>
                <a:spcPts val="3518"/>
              </a:lnSpc>
            </a:pPr>
            <a:r>
              <a:rPr lang="en-US" sz="3257" spc="-129">
                <a:solidFill>
                  <a:srgbClr val="000000"/>
                </a:solidFill>
                <a:latin typeface="Open Sans Bold"/>
              </a:rPr>
              <a:t>Corporate Sustainability Due Diligence Directive</a:t>
            </a:r>
          </a:p>
        </p:txBody>
      </p:sp>
      <p:sp>
        <p:nvSpPr>
          <p:cNvPr id="4" name="TextBox 4"/>
          <p:cNvSpPr txBox="1"/>
          <p:nvPr/>
        </p:nvSpPr>
        <p:spPr>
          <a:xfrm>
            <a:off x="1083827" y="2204826"/>
            <a:ext cx="9925772" cy="3013646"/>
          </a:xfrm>
          <a:prstGeom prst="rect">
            <a:avLst/>
          </a:prstGeom>
        </p:spPr>
        <p:txBody>
          <a:bodyPr lIns="0" tIns="0" rIns="0" bIns="0" rtlCol="0" anchor="t">
            <a:spAutoFit/>
          </a:bodyPr>
          <a:lstStyle/>
          <a:p>
            <a:pPr algn="just">
              <a:lnSpc>
                <a:spcPts val="2462"/>
              </a:lnSpc>
            </a:pPr>
            <a:r>
              <a:rPr lang="en-US" sz="2279" spc="-91">
                <a:solidFill>
                  <a:srgbClr val="000000"/>
                </a:solidFill>
                <a:latin typeface="Open Sans Bold"/>
              </a:rPr>
              <a:t>Companies obligations</a:t>
            </a:r>
            <a:r>
              <a:rPr lang="en-US" sz="2279" spc="-91">
                <a:solidFill>
                  <a:srgbClr val="000000"/>
                </a:solidFill>
                <a:latin typeface="Open Sans"/>
              </a:rPr>
              <a:t>:</a:t>
            </a:r>
          </a:p>
          <a:p>
            <a:pPr marL="660201" lvl="2" indent="-220067" algn="just">
              <a:lnSpc>
                <a:spcPts val="2110"/>
              </a:lnSpc>
              <a:buFont typeface="Arial"/>
              <a:buChar char="⚬"/>
            </a:pPr>
            <a:r>
              <a:rPr lang="en-US" sz="1954" spc="-76">
                <a:solidFill>
                  <a:srgbClr val="000000"/>
                </a:solidFill>
                <a:latin typeface="Open Sans"/>
              </a:rPr>
              <a:t>covers the whole value chain &gt; own operations, operations of subsidiaries, and the value chain operations carried out by entities with which the company has a business relationship. </a:t>
            </a:r>
          </a:p>
          <a:p>
            <a:pPr marL="660276" lvl="2" indent="-220092" algn="just">
              <a:lnSpc>
                <a:spcPts val="2110"/>
              </a:lnSpc>
              <a:buFont typeface="Arial"/>
              <a:buChar char="⚬"/>
            </a:pPr>
            <a:r>
              <a:rPr lang="en-US" sz="1954" spc="-77">
                <a:solidFill>
                  <a:srgbClr val="000000"/>
                </a:solidFill>
                <a:latin typeface="Open Sans"/>
              </a:rPr>
              <a:t>Incorporate due diligence into their policies</a:t>
            </a:r>
          </a:p>
          <a:p>
            <a:pPr marL="660276" lvl="2" indent="-220092" algn="just">
              <a:lnSpc>
                <a:spcPts val="2110"/>
              </a:lnSpc>
              <a:buFont typeface="Arial"/>
              <a:buChar char="⚬"/>
            </a:pPr>
            <a:r>
              <a:rPr lang="en-US" sz="1954" spc="-77">
                <a:solidFill>
                  <a:srgbClr val="000000"/>
                </a:solidFill>
                <a:latin typeface="Open Sans"/>
              </a:rPr>
              <a:t>Identify potential adverse human rights and environmental impacts and mitigate those</a:t>
            </a:r>
          </a:p>
          <a:p>
            <a:pPr marL="660276" lvl="2" indent="-220092" algn="just">
              <a:lnSpc>
                <a:spcPts val="2110"/>
              </a:lnSpc>
              <a:buFont typeface="Arial"/>
              <a:buChar char="⚬"/>
            </a:pPr>
            <a:r>
              <a:rPr lang="en-US" sz="1954" spc="-77">
                <a:solidFill>
                  <a:srgbClr val="000000"/>
                </a:solidFill>
                <a:latin typeface="Open Sans"/>
              </a:rPr>
              <a:t>Establish a complaints procedure</a:t>
            </a:r>
          </a:p>
          <a:p>
            <a:pPr marL="660201" lvl="2" indent="-220067" algn="just">
              <a:lnSpc>
                <a:spcPts val="2110"/>
              </a:lnSpc>
              <a:buFont typeface="Arial"/>
              <a:buChar char="⚬"/>
            </a:pPr>
            <a:r>
              <a:rPr lang="en-US" sz="1954" spc="-76">
                <a:solidFill>
                  <a:srgbClr val="000000"/>
                </a:solidFill>
                <a:latin typeface="Open Sans"/>
              </a:rPr>
              <a:t>Publicly communicate on due diligence</a:t>
            </a:r>
          </a:p>
          <a:p>
            <a:pPr marL="660276" lvl="2" indent="-220092" algn="just">
              <a:lnSpc>
                <a:spcPts val="2110"/>
              </a:lnSpc>
              <a:buFont typeface="Arial"/>
              <a:buChar char="⚬"/>
            </a:pPr>
            <a:r>
              <a:rPr lang="en-US" sz="1954" spc="-77">
                <a:solidFill>
                  <a:srgbClr val="000000"/>
                </a:solidFill>
                <a:latin typeface="Open Sans"/>
              </a:rPr>
              <a:t>The proposal also includes penalties and civic liability for violations of the obligations.</a:t>
            </a:r>
          </a:p>
          <a:p>
            <a:pPr marL="660276" lvl="2" indent="-220092">
              <a:lnSpc>
                <a:spcPts val="2110"/>
              </a:lnSpc>
            </a:pPr>
            <a:endParaRPr lang="en-US" sz="1954" spc="-77">
              <a:solidFill>
                <a:srgbClr val="000000"/>
              </a:solidFill>
              <a:latin typeface="Open Sans"/>
            </a:endParaRPr>
          </a:p>
          <a:p>
            <a:pPr marL="660276" lvl="2" indent="-220092">
              <a:lnSpc>
                <a:spcPts val="2110"/>
              </a:lnSpc>
            </a:pPr>
            <a:endParaRPr lang="en-US" sz="1954" spc="-77">
              <a:solidFill>
                <a:srgbClr val="000000"/>
              </a:solidFill>
              <a:latin typeface="Open Sans"/>
            </a:endParaRPr>
          </a:p>
        </p:txBody>
      </p:sp>
      <p:grpSp>
        <p:nvGrpSpPr>
          <p:cNvPr id="5" name="Group 5"/>
          <p:cNvGrpSpPr/>
          <p:nvPr/>
        </p:nvGrpSpPr>
        <p:grpSpPr>
          <a:xfrm>
            <a:off x="532351" y="5225182"/>
            <a:ext cx="10781599" cy="629196"/>
            <a:chOff x="0" y="0"/>
            <a:chExt cx="21563198" cy="1258392"/>
          </a:xfrm>
        </p:grpSpPr>
        <p:sp>
          <p:nvSpPr>
            <p:cNvPr id="6" name="Freeform 6"/>
            <p:cNvSpPr/>
            <p:nvPr/>
          </p:nvSpPr>
          <p:spPr>
            <a:xfrm>
              <a:off x="0" y="0"/>
              <a:ext cx="21563203" cy="1258357"/>
            </a:xfrm>
            <a:custGeom>
              <a:avLst/>
              <a:gdLst/>
              <a:ahLst/>
              <a:cxnLst/>
              <a:rect l="l" t="t" r="r" b="b"/>
              <a:pathLst>
                <a:path w="21563203" h="1258357">
                  <a:moveTo>
                    <a:pt x="0" y="314619"/>
                  </a:moveTo>
                  <a:lnTo>
                    <a:pt x="20215606" y="314619"/>
                  </a:lnTo>
                  <a:lnTo>
                    <a:pt x="20215606" y="0"/>
                  </a:lnTo>
                  <a:lnTo>
                    <a:pt x="21563203" y="629179"/>
                  </a:lnTo>
                  <a:lnTo>
                    <a:pt x="20215606" y="1258357"/>
                  </a:lnTo>
                  <a:lnTo>
                    <a:pt x="20215606" y="943797"/>
                  </a:lnTo>
                  <a:lnTo>
                    <a:pt x="0" y="943797"/>
                  </a:lnTo>
                  <a:lnTo>
                    <a:pt x="673862" y="629179"/>
                  </a:lnTo>
                  <a:close/>
                </a:path>
              </a:pathLst>
            </a:custGeom>
            <a:solidFill>
              <a:srgbClr val="CDDCE7"/>
            </a:solidFill>
          </p:spPr>
        </p:sp>
      </p:grpSp>
      <p:sp>
        <p:nvSpPr>
          <p:cNvPr id="7" name="TextBox 7"/>
          <p:cNvSpPr txBox="1"/>
          <p:nvPr/>
        </p:nvSpPr>
        <p:spPr>
          <a:xfrm>
            <a:off x="1271874" y="4860091"/>
            <a:ext cx="2916739" cy="256480"/>
          </a:xfrm>
          <a:prstGeom prst="rect">
            <a:avLst/>
          </a:prstGeom>
        </p:spPr>
        <p:txBody>
          <a:bodyPr lIns="0" tIns="0" rIns="0" bIns="0" rtlCol="0" anchor="t">
            <a:spAutoFit/>
          </a:bodyPr>
          <a:lstStyle/>
          <a:p>
            <a:pPr algn="ctr">
              <a:lnSpc>
                <a:spcPts val="2022"/>
              </a:lnSpc>
            </a:pPr>
            <a:r>
              <a:rPr lang="en-US" sz="1873" spc="-74">
                <a:solidFill>
                  <a:srgbClr val="000000"/>
                </a:solidFill>
                <a:latin typeface="Open Sans"/>
              </a:rPr>
              <a:t>22 Dec: Council position</a:t>
            </a:r>
          </a:p>
        </p:txBody>
      </p:sp>
      <p:grpSp>
        <p:nvGrpSpPr>
          <p:cNvPr id="8" name="Group 8"/>
          <p:cNvGrpSpPr/>
          <p:nvPr/>
        </p:nvGrpSpPr>
        <p:grpSpPr>
          <a:xfrm>
            <a:off x="2557393" y="5335659"/>
            <a:ext cx="345699" cy="345699"/>
            <a:chOff x="0" y="0"/>
            <a:chExt cx="691397" cy="691397"/>
          </a:xfrm>
        </p:grpSpPr>
        <p:sp>
          <p:nvSpPr>
            <p:cNvPr id="9" name="Freeform 9"/>
            <p:cNvSpPr/>
            <p:nvPr/>
          </p:nvSpPr>
          <p:spPr>
            <a:xfrm>
              <a:off x="8763" y="8763"/>
              <a:ext cx="673862" cy="673862"/>
            </a:xfrm>
            <a:custGeom>
              <a:avLst/>
              <a:gdLst/>
              <a:ahLst/>
              <a:cxnLst/>
              <a:rect l="l" t="t" r="r" b="b"/>
              <a:pathLst>
                <a:path w="673862" h="673862">
                  <a:moveTo>
                    <a:pt x="0" y="336931"/>
                  </a:moveTo>
                  <a:cubicBezTo>
                    <a:pt x="0" y="150876"/>
                    <a:pt x="150876" y="0"/>
                    <a:pt x="336931" y="0"/>
                  </a:cubicBezTo>
                  <a:cubicBezTo>
                    <a:pt x="522986" y="0"/>
                    <a:pt x="673862" y="150876"/>
                    <a:pt x="673862" y="336931"/>
                  </a:cubicBezTo>
                  <a:cubicBezTo>
                    <a:pt x="673862" y="522986"/>
                    <a:pt x="522986" y="673862"/>
                    <a:pt x="336931" y="673862"/>
                  </a:cubicBezTo>
                  <a:cubicBezTo>
                    <a:pt x="150876" y="673862"/>
                    <a:pt x="0" y="522986"/>
                    <a:pt x="0" y="336931"/>
                  </a:cubicBezTo>
                  <a:close/>
                </a:path>
              </a:pathLst>
            </a:custGeom>
            <a:solidFill>
              <a:srgbClr val="3494BA"/>
            </a:solidFill>
          </p:spPr>
        </p:sp>
        <p:sp>
          <p:nvSpPr>
            <p:cNvPr id="10" name="Freeform 10"/>
            <p:cNvSpPr/>
            <p:nvPr/>
          </p:nvSpPr>
          <p:spPr>
            <a:xfrm>
              <a:off x="0" y="0"/>
              <a:ext cx="691388" cy="691388"/>
            </a:xfrm>
            <a:custGeom>
              <a:avLst/>
              <a:gdLst/>
              <a:ahLst/>
              <a:cxnLst/>
              <a:rect l="l" t="t" r="r" b="b"/>
              <a:pathLst>
                <a:path w="691388" h="691388">
                  <a:moveTo>
                    <a:pt x="0" y="345694"/>
                  </a:moveTo>
                  <a:cubicBezTo>
                    <a:pt x="0" y="154813"/>
                    <a:pt x="154813" y="0"/>
                    <a:pt x="345694" y="0"/>
                  </a:cubicBezTo>
                  <a:lnTo>
                    <a:pt x="345694" y="8763"/>
                  </a:lnTo>
                  <a:lnTo>
                    <a:pt x="345694" y="0"/>
                  </a:lnTo>
                  <a:cubicBezTo>
                    <a:pt x="536575" y="0"/>
                    <a:pt x="691388" y="154813"/>
                    <a:pt x="691388" y="345694"/>
                  </a:cubicBezTo>
                  <a:lnTo>
                    <a:pt x="682625" y="345694"/>
                  </a:lnTo>
                  <a:lnTo>
                    <a:pt x="691388" y="345694"/>
                  </a:lnTo>
                  <a:cubicBezTo>
                    <a:pt x="691388" y="536575"/>
                    <a:pt x="536575" y="691388"/>
                    <a:pt x="345694" y="691388"/>
                  </a:cubicBezTo>
                  <a:lnTo>
                    <a:pt x="345694" y="682625"/>
                  </a:lnTo>
                  <a:lnTo>
                    <a:pt x="345694" y="691388"/>
                  </a:lnTo>
                  <a:cubicBezTo>
                    <a:pt x="154813" y="691388"/>
                    <a:pt x="0" y="536575"/>
                    <a:pt x="0" y="345694"/>
                  </a:cubicBezTo>
                  <a:lnTo>
                    <a:pt x="8763" y="345694"/>
                  </a:lnTo>
                  <a:lnTo>
                    <a:pt x="17526" y="345694"/>
                  </a:lnTo>
                  <a:lnTo>
                    <a:pt x="8763" y="345694"/>
                  </a:lnTo>
                  <a:lnTo>
                    <a:pt x="0" y="345694"/>
                  </a:lnTo>
                  <a:moveTo>
                    <a:pt x="17526" y="345694"/>
                  </a:moveTo>
                  <a:cubicBezTo>
                    <a:pt x="17526" y="350520"/>
                    <a:pt x="13589" y="354457"/>
                    <a:pt x="8763" y="354457"/>
                  </a:cubicBezTo>
                  <a:cubicBezTo>
                    <a:pt x="3937" y="354457"/>
                    <a:pt x="0" y="350520"/>
                    <a:pt x="0" y="345694"/>
                  </a:cubicBezTo>
                  <a:cubicBezTo>
                    <a:pt x="0" y="340868"/>
                    <a:pt x="3937" y="336931"/>
                    <a:pt x="8763" y="336931"/>
                  </a:cubicBezTo>
                  <a:cubicBezTo>
                    <a:pt x="13589" y="336931"/>
                    <a:pt x="17526" y="340868"/>
                    <a:pt x="17526" y="345694"/>
                  </a:cubicBezTo>
                  <a:cubicBezTo>
                    <a:pt x="17526" y="526923"/>
                    <a:pt x="164465" y="673862"/>
                    <a:pt x="345694" y="673862"/>
                  </a:cubicBezTo>
                  <a:cubicBezTo>
                    <a:pt x="526923" y="673862"/>
                    <a:pt x="673862" y="526923"/>
                    <a:pt x="673862" y="345694"/>
                  </a:cubicBezTo>
                  <a:cubicBezTo>
                    <a:pt x="673862" y="164465"/>
                    <a:pt x="526923" y="17526"/>
                    <a:pt x="345694" y="17526"/>
                  </a:cubicBezTo>
                  <a:lnTo>
                    <a:pt x="345694" y="8763"/>
                  </a:lnTo>
                  <a:lnTo>
                    <a:pt x="345694" y="17526"/>
                  </a:lnTo>
                  <a:cubicBezTo>
                    <a:pt x="164465" y="17526"/>
                    <a:pt x="17526" y="164465"/>
                    <a:pt x="17526" y="345694"/>
                  </a:cubicBezTo>
                  <a:close/>
                </a:path>
              </a:pathLst>
            </a:custGeom>
            <a:solidFill>
              <a:srgbClr val="FFFFFF"/>
            </a:solidFill>
          </p:spPr>
        </p:sp>
      </p:grpSp>
      <p:sp>
        <p:nvSpPr>
          <p:cNvPr id="11" name="TextBox 11"/>
          <p:cNvSpPr txBox="1"/>
          <p:nvPr/>
        </p:nvSpPr>
        <p:spPr>
          <a:xfrm>
            <a:off x="4382463" y="4862623"/>
            <a:ext cx="2916739" cy="512961"/>
          </a:xfrm>
          <a:prstGeom prst="rect">
            <a:avLst/>
          </a:prstGeom>
        </p:spPr>
        <p:txBody>
          <a:bodyPr lIns="0" tIns="0" rIns="0" bIns="0" rtlCol="0" anchor="t">
            <a:spAutoFit/>
          </a:bodyPr>
          <a:lstStyle/>
          <a:p>
            <a:pPr algn="ctr">
              <a:lnSpc>
                <a:spcPts val="2022"/>
              </a:lnSpc>
            </a:pPr>
            <a:r>
              <a:rPr lang="en-US" sz="1873" spc="-74" dirty="0">
                <a:solidFill>
                  <a:srgbClr val="000000"/>
                </a:solidFill>
                <a:latin typeface="Open Sans"/>
              </a:rPr>
              <a:t>1 June: EP report adopted in 1st reading</a:t>
            </a:r>
          </a:p>
        </p:txBody>
      </p:sp>
      <p:grpSp>
        <p:nvGrpSpPr>
          <p:cNvPr id="12" name="Group 12"/>
          <p:cNvGrpSpPr/>
          <p:nvPr/>
        </p:nvGrpSpPr>
        <p:grpSpPr>
          <a:xfrm>
            <a:off x="5750301" y="5405868"/>
            <a:ext cx="345699" cy="345699"/>
            <a:chOff x="0" y="0"/>
            <a:chExt cx="691397" cy="691397"/>
          </a:xfrm>
        </p:grpSpPr>
        <p:sp>
          <p:nvSpPr>
            <p:cNvPr id="13" name="Freeform 13"/>
            <p:cNvSpPr/>
            <p:nvPr/>
          </p:nvSpPr>
          <p:spPr>
            <a:xfrm>
              <a:off x="8763" y="8763"/>
              <a:ext cx="673862" cy="673862"/>
            </a:xfrm>
            <a:custGeom>
              <a:avLst/>
              <a:gdLst/>
              <a:ahLst/>
              <a:cxnLst/>
              <a:rect l="l" t="t" r="r" b="b"/>
              <a:pathLst>
                <a:path w="673862" h="673862">
                  <a:moveTo>
                    <a:pt x="0" y="336931"/>
                  </a:moveTo>
                  <a:cubicBezTo>
                    <a:pt x="0" y="150876"/>
                    <a:pt x="150876" y="0"/>
                    <a:pt x="336931" y="0"/>
                  </a:cubicBezTo>
                  <a:cubicBezTo>
                    <a:pt x="522986" y="0"/>
                    <a:pt x="673862" y="150876"/>
                    <a:pt x="673862" y="336931"/>
                  </a:cubicBezTo>
                  <a:cubicBezTo>
                    <a:pt x="673862" y="522986"/>
                    <a:pt x="522986" y="673862"/>
                    <a:pt x="336931" y="673862"/>
                  </a:cubicBezTo>
                  <a:cubicBezTo>
                    <a:pt x="150876" y="673862"/>
                    <a:pt x="0" y="522986"/>
                    <a:pt x="0" y="336931"/>
                  </a:cubicBezTo>
                  <a:close/>
                </a:path>
              </a:pathLst>
            </a:custGeom>
            <a:solidFill>
              <a:srgbClr val="3494BA"/>
            </a:solidFill>
          </p:spPr>
        </p:sp>
        <p:sp>
          <p:nvSpPr>
            <p:cNvPr id="14" name="Freeform 14"/>
            <p:cNvSpPr/>
            <p:nvPr/>
          </p:nvSpPr>
          <p:spPr>
            <a:xfrm>
              <a:off x="0" y="0"/>
              <a:ext cx="691388" cy="691388"/>
            </a:xfrm>
            <a:custGeom>
              <a:avLst/>
              <a:gdLst/>
              <a:ahLst/>
              <a:cxnLst/>
              <a:rect l="l" t="t" r="r" b="b"/>
              <a:pathLst>
                <a:path w="691388" h="691388">
                  <a:moveTo>
                    <a:pt x="0" y="345694"/>
                  </a:moveTo>
                  <a:cubicBezTo>
                    <a:pt x="0" y="154813"/>
                    <a:pt x="154813" y="0"/>
                    <a:pt x="345694" y="0"/>
                  </a:cubicBezTo>
                  <a:lnTo>
                    <a:pt x="345694" y="8763"/>
                  </a:lnTo>
                  <a:lnTo>
                    <a:pt x="345694" y="0"/>
                  </a:lnTo>
                  <a:cubicBezTo>
                    <a:pt x="536575" y="0"/>
                    <a:pt x="691388" y="154813"/>
                    <a:pt x="691388" y="345694"/>
                  </a:cubicBezTo>
                  <a:lnTo>
                    <a:pt x="682625" y="345694"/>
                  </a:lnTo>
                  <a:lnTo>
                    <a:pt x="691388" y="345694"/>
                  </a:lnTo>
                  <a:cubicBezTo>
                    <a:pt x="691388" y="536575"/>
                    <a:pt x="536575" y="691388"/>
                    <a:pt x="345694" y="691388"/>
                  </a:cubicBezTo>
                  <a:lnTo>
                    <a:pt x="345694" y="682625"/>
                  </a:lnTo>
                  <a:lnTo>
                    <a:pt x="345694" y="691388"/>
                  </a:lnTo>
                  <a:cubicBezTo>
                    <a:pt x="154813" y="691388"/>
                    <a:pt x="0" y="536575"/>
                    <a:pt x="0" y="345694"/>
                  </a:cubicBezTo>
                  <a:lnTo>
                    <a:pt x="8763" y="345694"/>
                  </a:lnTo>
                  <a:lnTo>
                    <a:pt x="17526" y="345694"/>
                  </a:lnTo>
                  <a:lnTo>
                    <a:pt x="8763" y="345694"/>
                  </a:lnTo>
                  <a:lnTo>
                    <a:pt x="0" y="345694"/>
                  </a:lnTo>
                  <a:moveTo>
                    <a:pt x="17526" y="345694"/>
                  </a:moveTo>
                  <a:cubicBezTo>
                    <a:pt x="17526" y="350520"/>
                    <a:pt x="13589" y="354457"/>
                    <a:pt x="8763" y="354457"/>
                  </a:cubicBezTo>
                  <a:cubicBezTo>
                    <a:pt x="3937" y="354457"/>
                    <a:pt x="0" y="350520"/>
                    <a:pt x="0" y="345694"/>
                  </a:cubicBezTo>
                  <a:cubicBezTo>
                    <a:pt x="0" y="340868"/>
                    <a:pt x="3937" y="336931"/>
                    <a:pt x="8763" y="336931"/>
                  </a:cubicBezTo>
                  <a:cubicBezTo>
                    <a:pt x="13589" y="336931"/>
                    <a:pt x="17526" y="340868"/>
                    <a:pt x="17526" y="345694"/>
                  </a:cubicBezTo>
                  <a:cubicBezTo>
                    <a:pt x="17526" y="526923"/>
                    <a:pt x="164465" y="673862"/>
                    <a:pt x="345694" y="673862"/>
                  </a:cubicBezTo>
                  <a:cubicBezTo>
                    <a:pt x="526923" y="673862"/>
                    <a:pt x="673862" y="526923"/>
                    <a:pt x="673862" y="345694"/>
                  </a:cubicBezTo>
                  <a:cubicBezTo>
                    <a:pt x="673862" y="164465"/>
                    <a:pt x="526923" y="17526"/>
                    <a:pt x="345694" y="17526"/>
                  </a:cubicBezTo>
                  <a:lnTo>
                    <a:pt x="345694" y="8763"/>
                  </a:lnTo>
                  <a:lnTo>
                    <a:pt x="345694" y="17526"/>
                  </a:lnTo>
                  <a:cubicBezTo>
                    <a:pt x="164465" y="17526"/>
                    <a:pt x="17526" y="164465"/>
                    <a:pt x="17526" y="345694"/>
                  </a:cubicBezTo>
                  <a:close/>
                </a:path>
              </a:pathLst>
            </a:custGeom>
            <a:solidFill>
              <a:srgbClr val="FFFFFF"/>
            </a:solidFill>
          </p:spPr>
        </p:sp>
      </p:grpSp>
      <p:sp>
        <p:nvSpPr>
          <p:cNvPr id="15" name="TextBox 15"/>
          <p:cNvSpPr txBox="1"/>
          <p:nvPr/>
        </p:nvSpPr>
        <p:spPr>
          <a:xfrm>
            <a:off x="7837351" y="4786994"/>
            <a:ext cx="2916739" cy="410369"/>
          </a:xfrm>
          <a:prstGeom prst="rect">
            <a:avLst/>
          </a:prstGeom>
        </p:spPr>
        <p:txBody>
          <a:bodyPr lIns="0" tIns="0" rIns="0" bIns="0" rtlCol="0" anchor="t">
            <a:spAutoFit/>
          </a:bodyPr>
          <a:lstStyle/>
          <a:p>
            <a:pPr marL="215987" lvl="2" indent="-71996">
              <a:lnSpc>
                <a:spcPts val="1583"/>
              </a:lnSpc>
              <a:buFont typeface="Arial"/>
              <a:buChar char="⚬"/>
            </a:pPr>
            <a:r>
              <a:rPr lang="en-US" sz="1465" spc="-58">
                <a:solidFill>
                  <a:srgbClr val="000000"/>
                </a:solidFill>
                <a:latin typeface="Open Sans"/>
              </a:rPr>
              <a:t>Trilogue started in June. Next meeting end Nov.</a:t>
            </a:r>
          </a:p>
        </p:txBody>
      </p:sp>
      <p:grpSp>
        <p:nvGrpSpPr>
          <p:cNvPr id="16" name="Group 16"/>
          <p:cNvGrpSpPr/>
          <p:nvPr/>
        </p:nvGrpSpPr>
        <p:grpSpPr>
          <a:xfrm>
            <a:off x="9122871" y="5335659"/>
            <a:ext cx="345699" cy="345699"/>
            <a:chOff x="0" y="0"/>
            <a:chExt cx="691397" cy="691397"/>
          </a:xfrm>
        </p:grpSpPr>
        <p:sp>
          <p:nvSpPr>
            <p:cNvPr id="17" name="Freeform 17"/>
            <p:cNvSpPr/>
            <p:nvPr/>
          </p:nvSpPr>
          <p:spPr>
            <a:xfrm>
              <a:off x="8763" y="8763"/>
              <a:ext cx="673862" cy="673862"/>
            </a:xfrm>
            <a:custGeom>
              <a:avLst/>
              <a:gdLst/>
              <a:ahLst/>
              <a:cxnLst/>
              <a:rect l="l" t="t" r="r" b="b"/>
              <a:pathLst>
                <a:path w="673862" h="673862">
                  <a:moveTo>
                    <a:pt x="0" y="336931"/>
                  </a:moveTo>
                  <a:cubicBezTo>
                    <a:pt x="0" y="150876"/>
                    <a:pt x="150876" y="0"/>
                    <a:pt x="336931" y="0"/>
                  </a:cubicBezTo>
                  <a:cubicBezTo>
                    <a:pt x="522986" y="0"/>
                    <a:pt x="673862" y="150876"/>
                    <a:pt x="673862" y="336931"/>
                  </a:cubicBezTo>
                  <a:cubicBezTo>
                    <a:pt x="673862" y="522986"/>
                    <a:pt x="522986" y="673862"/>
                    <a:pt x="336931" y="673862"/>
                  </a:cubicBezTo>
                  <a:cubicBezTo>
                    <a:pt x="150876" y="673862"/>
                    <a:pt x="0" y="522986"/>
                    <a:pt x="0" y="336931"/>
                  </a:cubicBezTo>
                  <a:close/>
                </a:path>
              </a:pathLst>
            </a:custGeom>
            <a:solidFill>
              <a:srgbClr val="3494BA"/>
            </a:solidFill>
          </p:spPr>
        </p:sp>
        <p:sp>
          <p:nvSpPr>
            <p:cNvPr id="18" name="Freeform 18"/>
            <p:cNvSpPr/>
            <p:nvPr/>
          </p:nvSpPr>
          <p:spPr>
            <a:xfrm>
              <a:off x="0" y="0"/>
              <a:ext cx="691388" cy="691388"/>
            </a:xfrm>
            <a:custGeom>
              <a:avLst/>
              <a:gdLst/>
              <a:ahLst/>
              <a:cxnLst/>
              <a:rect l="l" t="t" r="r" b="b"/>
              <a:pathLst>
                <a:path w="691388" h="691388">
                  <a:moveTo>
                    <a:pt x="0" y="345694"/>
                  </a:moveTo>
                  <a:cubicBezTo>
                    <a:pt x="0" y="154813"/>
                    <a:pt x="154813" y="0"/>
                    <a:pt x="345694" y="0"/>
                  </a:cubicBezTo>
                  <a:lnTo>
                    <a:pt x="345694" y="8763"/>
                  </a:lnTo>
                  <a:lnTo>
                    <a:pt x="345694" y="0"/>
                  </a:lnTo>
                  <a:cubicBezTo>
                    <a:pt x="536575" y="0"/>
                    <a:pt x="691388" y="154813"/>
                    <a:pt x="691388" y="345694"/>
                  </a:cubicBezTo>
                  <a:lnTo>
                    <a:pt x="682625" y="345694"/>
                  </a:lnTo>
                  <a:lnTo>
                    <a:pt x="691388" y="345694"/>
                  </a:lnTo>
                  <a:cubicBezTo>
                    <a:pt x="691388" y="536575"/>
                    <a:pt x="536575" y="691388"/>
                    <a:pt x="345694" y="691388"/>
                  </a:cubicBezTo>
                  <a:lnTo>
                    <a:pt x="345694" y="682625"/>
                  </a:lnTo>
                  <a:lnTo>
                    <a:pt x="345694" y="691388"/>
                  </a:lnTo>
                  <a:cubicBezTo>
                    <a:pt x="154813" y="691388"/>
                    <a:pt x="0" y="536575"/>
                    <a:pt x="0" y="345694"/>
                  </a:cubicBezTo>
                  <a:lnTo>
                    <a:pt x="8763" y="345694"/>
                  </a:lnTo>
                  <a:lnTo>
                    <a:pt x="17526" y="345694"/>
                  </a:lnTo>
                  <a:lnTo>
                    <a:pt x="8763" y="345694"/>
                  </a:lnTo>
                  <a:lnTo>
                    <a:pt x="0" y="345694"/>
                  </a:lnTo>
                  <a:moveTo>
                    <a:pt x="17526" y="345694"/>
                  </a:moveTo>
                  <a:cubicBezTo>
                    <a:pt x="17526" y="350520"/>
                    <a:pt x="13589" y="354457"/>
                    <a:pt x="8763" y="354457"/>
                  </a:cubicBezTo>
                  <a:cubicBezTo>
                    <a:pt x="3937" y="354457"/>
                    <a:pt x="0" y="350520"/>
                    <a:pt x="0" y="345694"/>
                  </a:cubicBezTo>
                  <a:cubicBezTo>
                    <a:pt x="0" y="340868"/>
                    <a:pt x="3937" y="336931"/>
                    <a:pt x="8763" y="336931"/>
                  </a:cubicBezTo>
                  <a:cubicBezTo>
                    <a:pt x="13589" y="336931"/>
                    <a:pt x="17526" y="340868"/>
                    <a:pt x="17526" y="345694"/>
                  </a:cubicBezTo>
                  <a:cubicBezTo>
                    <a:pt x="17526" y="526923"/>
                    <a:pt x="164465" y="673862"/>
                    <a:pt x="345694" y="673862"/>
                  </a:cubicBezTo>
                  <a:cubicBezTo>
                    <a:pt x="526923" y="673862"/>
                    <a:pt x="673862" y="526923"/>
                    <a:pt x="673862" y="345694"/>
                  </a:cubicBezTo>
                  <a:cubicBezTo>
                    <a:pt x="673862" y="164465"/>
                    <a:pt x="526923" y="17526"/>
                    <a:pt x="345694" y="17526"/>
                  </a:cubicBezTo>
                  <a:lnTo>
                    <a:pt x="345694" y="8763"/>
                  </a:lnTo>
                  <a:lnTo>
                    <a:pt x="345694" y="17526"/>
                  </a:lnTo>
                  <a:cubicBezTo>
                    <a:pt x="164465" y="17526"/>
                    <a:pt x="17526" y="164465"/>
                    <a:pt x="17526" y="345694"/>
                  </a:cubicBezTo>
                  <a:close/>
                </a:path>
              </a:pathLst>
            </a:custGeom>
            <a:solidFill>
              <a:srgbClr val="FFFFFF"/>
            </a:solidFill>
          </p:spPr>
        </p:sp>
      </p:grpSp>
      <p:sp>
        <p:nvSpPr>
          <p:cNvPr id="19" name="TextBox 19"/>
          <p:cNvSpPr txBox="1"/>
          <p:nvPr/>
        </p:nvSpPr>
        <p:spPr>
          <a:xfrm>
            <a:off x="2854912" y="5766012"/>
            <a:ext cx="9332950" cy="269304"/>
          </a:xfrm>
          <a:prstGeom prst="rect">
            <a:avLst/>
          </a:prstGeom>
        </p:spPr>
        <p:txBody>
          <a:bodyPr lIns="0" tIns="0" rIns="0" bIns="0" rtlCol="0" anchor="t">
            <a:spAutoFit/>
          </a:bodyPr>
          <a:lstStyle/>
          <a:p>
            <a:pPr>
              <a:lnSpc>
                <a:spcPts val="2110"/>
              </a:lnSpc>
            </a:pPr>
            <a:r>
              <a:rPr lang="en-US" sz="1954" spc="-77" dirty="0">
                <a:solidFill>
                  <a:srgbClr val="000000"/>
                </a:solidFill>
                <a:latin typeface="Open Sans"/>
              </a:rPr>
              <a:t>Spain wants to </a:t>
            </a:r>
            <a:r>
              <a:rPr lang="en-US" sz="1954" spc="-77" dirty="0" err="1">
                <a:solidFill>
                  <a:srgbClr val="000000"/>
                </a:solidFill>
                <a:latin typeface="Open Sans"/>
              </a:rPr>
              <a:t>finalise</a:t>
            </a:r>
            <a:r>
              <a:rPr lang="en-US" sz="1954" spc="-77" dirty="0">
                <a:solidFill>
                  <a:srgbClr val="000000"/>
                </a:solidFill>
                <a:latin typeface="Open Sans"/>
              </a:rPr>
              <a:t> this file under their Presidency</a:t>
            </a:r>
          </a:p>
        </p:txBody>
      </p:sp>
      <p:sp>
        <p:nvSpPr>
          <p:cNvPr id="20" name="Freeform 20"/>
          <p:cNvSpPr/>
          <p:nvPr/>
        </p:nvSpPr>
        <p:spPr>
          <a:xfrm>
            <a:off x="8296120" y="-40113"/>
            <a:ext cx="3891741" cy="2162079"/>
          </a:xfrm>
          <a:custGeom>
            <a:avLst/>
            <a:gdLst/>
            <a:ahLst/>
            <a:cxnLst/>
            <a:rect l="l" t="t" r="r" b="b"/>
            <a:pathLst>
              <a:path w="5837612" h="3243118">
                <a:moveTo>
                  <a:pt x="0" y="0"/>
                </a:moveTo>
                <a:lnTo>
                  <a:pt x="5837612" y="0"/>
                </a:lnTo>
                <a:lnTo>
                  <a:pt x="5837612" y="3243119"/>
                </a:lnTo>
                <a:lnTo>
                  <a:pt x="0" y="3243119"/>
                </a:lnTo>
                <a:lnTo>
                  <a:pt x="0" y="0"/>
                </a:lnTo>
                <a:close/>
              </a:path>
            </a:pathLst>
          </a:custGeom>
          <a:blipFill>
            <a:blip r:embed="rId3"/>
            <a:stretch>
              <a:fillRect/>
            </a:stretch>
          </a:blipFill>
        </p:spPr>
      </p:sp>
      <p:sp>
        <p:nvSpPr>
          <p:cNvPr id="2" name="Freeform 2">
            <a:extLst>
              <a:ext uri="{FF2B5EF4-FFF2-40B4-BE49-F238E27FC236}">
                <a16:creationId xmlns:a16="http://schemas.microsoft.com/office/drawing/2014/main" id="{C4F33433-A6EA-476A-735B-605E275FC4D5}"/>
              </a:ext>
            </a:extLst>
          </p:cNvPr>
          <p:cNvSpPr/>
          <p:nvPr/>
        </p:nvSpPr>
        <p:spPr>
          <a:xfrm>
            <a:off x="10670269" y="6182462"/>
            <a:ext cx="1191058" cy="391018"/>
          </a:xfrm>
          <a:custGeom>
            <a:avLst/>
            <a:gdLst/>
            <a:ahLst/>
            <a:cxnLst/>
            <a:rect l="l" t="t" r="r" b="b"/>
            <a:pathLst>
              <a:path w="1786587" h="586527">
                <a:moveTo>
                  <a:pt x="0" y="0"/>
                </a:moveTo>
                <a:lnTo>
                  <a:pt x="1786587" y="0"/>
                </a:lnTo>
                <a:lnTo>
                  <a:pt x="1786587" y="586527"/>
                </a:lnTo>
                <a:lnTo>
                  <a:pt x="0" y="586527"/>
                </a:lnTo>
                <a:lnTo>
                  <a:pt x="0" y="0"/>
                </a:lnTo>
                <a:close/>
              </a:path>
            </a:pathLst>
          </a:custGeom>
          <a:blipFill>
            <a:blip r:embed="rId4"/>
            <a:stretch>
              <a:fillRect t="-214" b="-214"/>
            </a:stretch>
          </a:blipFill>
        </p:spPr>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71600" y="243753"/>
            <a:ext cx="9502271" cy="5529726"/>
          </a:xfrm>
          <a:custGeom>
            <a:avLst/>
            <a:gdLst/>
            <a:ahLst/>
            <a:cxnLst/>
            <a:rect l="l" t="t" r="r" b="b"/>
            <a:pathLst>
              <a:path w="14333612" h="9555741">
                <a:moveTo>
                  <a:pt x="0" y="0"/>
                </a:moveTo>
                <a:lnTo>
                  <a:pt x="14333612" y="0"/>
                </a:lnTo>
                <a:lnTo>
                  <a:pt x="14333612" y="9555742"/>
                </a:lnTo>
                <a:lnTo>
                  <a:pt x="0" y="9555742"/>
                </a:lnTo>
                <a:lnTo>
                  <a:pt x="0" y="0"/>
                </a:lnTo>
                <a:close/>
              </a:path>
            </a:pathLst>
          </a:custGeom>
          <a:blipFill>
            <a:blip r:embed="rId2"/>
            <a:stretch>
              <a:fillRect/>
            </a:stretch>
          </a:blipFill>
        </p:spPr>
      </p:sp>
      <p:sp>
        <p:nvSpPr>
          <p:cNvPr id="3" name="Freeform 2">
            <a:extLst>
              <a:ext uri="{FF2B5EF4-FFF2-40B4-BE49-F238E27FC236}">
                <a16:creationId xmlns:a16="http://schemas.microsoft.com/office/drawing/2014/main" id="{2C1D9B3A-E070-01CF-CBFF-7C107C4E09D6}"/>
              </a:ext>
            </a:extLst>
          </p:cNvPr>
          <p:cNvSpPr/>
          <p:nvPr/>
        </p:nvSpPr>
        <p:spPr>
          <a:xfrm>
            <a:off x="10670269" y="6182462"/>
            <a:ext cx="1191058" cy="391018"/>
          </a:xfrm>
          <a:custGeom>
            <a:avLst/>
            <a:gdLst/>
            <a:ahLst/>
            <a:cxnLst/>
            <a:rect l="l" t="t" r="r" b="b"/>
            <a:pathLst>
              <a:path w="1786587" h="586527">
                <a:moveTo>
                  <a:pt x="0" y="0"/>
                </a:moveTo>
                <a:lnTo>
                  <a:pt x="1786587" y="0"/>
                </a:lnTo>
                <a:lnTo>
                  <a:pt x="1786587" y="586527"/>
                </a:lnTo>
                <a:lnTo>
                  <a:pt x="0" y="586527"/>
                </a:lnTo>
                <a:lnTo>
                  <a:pt x="0" y="0"/>
                </a:lnTo>
                <a:close/>
              </a:path>
            </a:pathLst>
          </a:custGeom>
          <a:blipFill>
            <a:blip r:embed="rId3"/>
            <a:stretch>
              <a:fillRect t="-214" b="-214"/>
            </a:stretch>
          </a:blipFill>
        </p:spPr>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46945" y="685800"/>
            <a:ext cx="11722692" cy="4981353"/>
          </a:xfrm>
          <a:custGeom>
            <a:avLst/>
            <a:gdLst/>
            <a:ahLst/>
            <a:cxnLst/>
            <a:rect l="l" t="t" r="r" b="b"/>
            <a:pathLst>
              <a:path w="17620909" h="8269228">
                <a:moveTo>
                  <a:pt x="0" y="0"/>
                </a:moveTo>
                <a:lnTo>
                  <a:pt x="17620908" y="0"/>
                </a:lnTo>
                <a:lnTo>
                  <a:pt x="17620908" y="8269228"/>
                </a:lnTo>
                <a:lnTo>
                  <a:pt x="0" y="8269228"/>
                </a:lnTo>
                <a:lnTo>
                  <a:pt x="0" y="0"/>
                </a:lnTo>
                <a:close/>
              </a:path>
            </a:pathLst>
          </a:custGeom>
          <a:blipFill>
            <a:blip r:embed="rId2"/>
            <a:stretch>
              <a:fillRect/>
            </a:stretch>
          </a:blipFill>
        </p:spPr>
      </p:sp>
      <p:pic>
        <p:nvPicPr>
          <p:cNvPr id="3" name="Image 2">
            <a:extLst>
              <a:ext uri="{FF2B5EF4-FFF2-40B4-BE49-F238E27FC236}">
                <a16:creationId xmlns:a16="http://schemas.microsoft.com/office/drawing/2014/main" id="{453482B7-B518-4E90-B272-068D901E1605}"/>
              </a:ext>
            </a:extLst>
          </p:cNvPr>
          <p:cNvPicPr>
            <a:picLocks noChangeAspect="1"/>
          </p:cNvPicPr>
          <p:nvPr/>
        </p:nvPicPr>
        <p:blipFill rotWithShape="1">
          <a:blip r:embed="rId3"/>
          <a:srcRect l="9167" t="12963" r="9583" b="6651"/>
          <a:stretch/>
        </p:blipFill>
        <p:spPr>
          <a:xfrm>
            <a:off x="2785729" y="1022598"/>
            <a:ext cx="8893511" cy="4949356"/>
          </a:xfrm>
          <a:prstGeom prst="rect">
            <a:avLst/>
          </a:prstGeom>
        </p:spPr>
      </p:pic>
      <p:sp>
        <p:nvSpPr>
          <p:cNvPr id="4" name="Freeform 2">
            <a:extLst>
              <a:ext uri="{FF2B5EF4-FFF2-40B4-BE49-F238E27FC236}">
                <a16:creationId xmlns:a16="http://schemas.microsoft.com/office/drawing/2014/main" id="{E0385659-5D94-30D1-234E-ACFDD9AA3D8B}"/>
              </a:ext>
            </a:extLst>
          </p:cNvPr>
          <p:cNvSpPr/>
          <p:nvPr/>
        </p:nvSpPr>
        <p:spPr>
          <a:xfrm>
            <a:off x="10670269" y="6182462"/>
            <a:ext cx="1191058" cy="391018"/>
          </a:xfrm>
          <a:custGeom>
            <a:avLst/>
            <a:gdLst/>
            <a:ahLst/>
            <a:cxnLst/>
            <a:rect l="l" t="t" r="r" b="b"/>
            <a:pathLst>
              <a:path w="1786587" h="586527">
                <a:moveTo>
                  <a:pt x="0" y="0"/>
                </a:moveTo>
                <a:lnTo>
                  <a:pt x="1786587" y="0"/>
                </a:lnTo>
                <a:lnTo>
                  <a:pt x="1786587" y="586527"/>
                </a:lnTo>
                <a:lnTo>
                  <a:pt x="0" y="586527"/>
                </a:lnTo>
                <a:lnTo>
                  <a:pt x="0" y="0"/>
                </a:lnTo>
                <a:close/>
              </a:path>
            </a:pathLst>
          </a:custGeom>
          <a:blipFill>
            <a:blip r:embed="rId4"/>
            <a:stretch>
              <a:fillRect t="-214" b="-214"/>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670269" y="6182462"/>
            <a:ext cx="1191058" cy="391018"/>
          </a:xfrm>
          <a:custGeom>
            <a:avLst/>
            <a:gdLst/>
            <a:ahLst/>
            <a:cxnLst/>
            <a:rect l="l" t="t" r="r" b="b"/>
            <a:pathLst>
              <a:path w="1786587" h="586527">
                <a:moveTo>
                  <a:pt x="0" y="0"/>
                </a:moveTo>
                <a:lnTo>
                  <a:pt x="1786587" y="0"/>
                </a:lnTo>
                <a:lnTo>
                  <a:pt x="1786587" y="586527"/>
                </a:lnTo>
                <a:lnTo>
                  <a:pt x="0" y="586527"/>
                </a:lnTo>
                <a:lnTo>
                  <a:pt x="0" y="0"/>
                </a:lnTo>
                <a:close/>
              </a:path>
            </a:pathLst>
          </a:custGeom>
          <a:blipFill>
            <a:blip r:embed="rId3"/>
            <a:stretch>
              <a:fillRect t="-214" b="-214"/>
            </a:stretch>
          </a:blipFill>
        </p:spPr>
      </p:sp>
      <p:grpSp>
        <p:nvGrpSpPr>
          <p:cNvPr id="3" name="Group 3"/>
          <p:cNvGrpSpPr/>
          <p:nvPr/>
        </p:nvGrpSpPr>
        <p:grpSpPr>
          <a:xfrm>
            <a:off x="4303793" y="2106186"/>
            <a:ext cx="7318502" cy="1909370"/>
            <a:chOff x="0" y="0"/>
            <a:chExt cx="14637004" cy="3818740"/>
          </a:xfrm>
        </p:grpSpPr>
        <p:sp>
          <p:nvSpPr>
            <p:cNvPr id="4" name="Freeform 4"/>
            <p:cNvSpPr/>
            <p:nvPr/>
          </p:nvSpPr>
          <p:spPr>
            <a:xfrm>
              <a:off x="8763" y="8763"/>
              <a:ext cx="14619477" cy="3801237"/>
            </a:xfrm>
            <a:custGeom>
              <a:avLst/>
              <a:gdLst/>
              <a:ahLst/>
              <a:cxnLst/>
              <a:rect l="l" t="t" r="r" b="b"/>
              <a:pathLst>
                <a:path w="14619477" h="3801237">
                  <a:moveTo>
                    <a:pt x="0" y="0"/>
                  </a:moveTo>
                  <a:lnTo>
                    <a:pt x="14619477" y="0"/>
                  </a:lnTo>
                  <a:lnTo>
                    <a:pt x="14619477" y="3801237"/>
                  </a:lnTo>
                  <a:lnTo>
                    <a:pt x="0" y="3801237"/>
                  </a:lnTo>
                  <a:close/>
                </a:path>
              </a:pathLst>
            </a:custGeom>
            <a:solidFill>
              <a:srgbClr val="FFFFFF">
                <a:alpha val="89804"/>
              </a:srgbClr>
            </a:solidFill>
          </p:spPr>
        </p:sp>
        <p:sp>
          <p:nvSpPr>
            <p:cNvPr id="5" name="Freeform 5"/>
            <p:cNvSpPr/>
            <p:nvPr/>
          </p:nvSpPr>
          <p:spPr>
            <a:xfrm>
              <a:off x="0" y="0"/>
              <a:ext cx="14637004" cy="3818763"/>
            </a:xfrm>
            <a:custGeom>
              <a:avLst/>
              <a:gdLst/>
              <a:ahLst/>
              <a:cxnLst/>
              <a:rect l="l" t="t" r="r" b="b"/>
              <a:pathLst>
                <a:path w="14637004" h="3818763">
                  <a:moveTo>
                    <a:pt x="8763" y="0"/>
                  </a:moveTo>
                  <a:lnTo>
                    <a:pt x="14628240" y="0"/>
                  </a:lnTo>
                  <a:cubicBezTo>
                    <a:pt x="14633067" y="0"/>
                    <a:pt x="14637004" y="3937"/>
                    <a:pt x="14637004" y="8763"/>
                  </a:cubicBezTo>
                  <a:lnTo>
                    <a:pt x="14637004" y="3810000"/>
                  </a:lnTo>
                  <a:cubicBezTo>
                    <a:pt x="14637004" y="3814826"/>
                    <a:pt x="14633067" y="3818763"/>
                    <a:pt x="14628240" y="3818763"/>
                  </a:cubicBezTo>
                  <a:lnTo>
                    <a:pt x="8763" y="3818763"/>
                  </a:lnTo>
                  <a:cubicBezTo>
                    <a:pt x="3937" y="3818763"/>
                    <a:pt x="0" y="3814826"/>
                    <a:pt x="0" y="3810000"/>
                  </a:cubicBezTo>
                  <a:lnTo>
                    <a:pt x="0" y="8763"/>
                  </a:lnTo>
                  <a:cubicBezTo>
                    <a:pt x="0" y="3937"/>
                    <a:pt x="3937" y="0"/>
                    <a:pt x="8763" y="0"/>
                  </a:cubicBezTo>
                  <a:moveTo>
                    <a:pt x="8763" y="17526"/>
                  </a:moveTo>
                  <a:lnTo>
                    <a:pt x="8763" y="8763"/>
                  </a:lnTo>
                  <a:lnTo>
                    <a:pt x="17526" y="8763"/>
                  </a:lnTo>
                  <a:lnTo>
                    <a:pt x="17526" y="3810000"/>
                  </a:lnTo>
                  <a:lnTo>
                    <a:pt x="8763" y="3810000"/>
                  </a:lnTo>
                  <a:lnTo>
                    <a:pt x="8763" y="3801237"/>
                  </a:lnTo>
                  <a:lnTo>
                    <a:pt x="14628240" y="3801237"/>
                  </a:lnTo>
                  <a:lnTo>
                    <a:pt x="14628240" y="3810000"/>
                  </a:lnTo>
                  <a:lnTo>
                    <a:pt x="14619478" y="3810000"/>
                  </a:lnTo>
                  <a:lnTo>
                    <a:pt x="14619478" y="8763"/>
                  </a:lnTo>
                  <a:lnTo>
                    <a:pt x="14628240" y="8763"/>
                  </a:lnTo>
                  <a:lnTo>
                    <a:pt x="14628240" y="17526"/>
                  </a:lnTo>
                  <a:lnTo>
                    <a:pt x="8763" y="17526"/>
                  </a:lnTo>
                  <a:close/>
                </a:path>
              </a:pathLst>
            </a:custGeom>
            <a:solidFill>
              <a:srgbClr val="3494BA"/>
            </a:solidFill>
          </p:spPr>
        </p:sp>
      </p:grpSp>
      <p:grpSp>
        <p:nvGrpSpPr>
          <p:cNvPr id="6" name="Group 6"/>
          <p:cNvGrpSpPr/>
          <p:nvPr/>
        </p:nvGrpSpPr>
        <p:grpSpPr>
          <a:xfrm>
            <a:off x="4669279" y="1793709"/>
            <a:ext cx="5125588" cy="633743"/>
            <a:chOff x="0" y="0"/>
            <a:chExt cx="10251176" cy="1267485"/>
          </a:xfrm>
        </p:grpSpPr>
        <p:sp>
          <p:nvSpPr>
            <p:cNvPr id="7" name="Freeform 7"/>
            <p:cNvSpPr/>
            <p:nvPr/>
          </p:nvSpPr>
          <p:spPr>
            <a:xfrm>
              <a:off x="8763" y="8763"/>
              <a:ext cx="10233660" cy="1249934"/>
            </a:xfrm>
            <a:custGeom>
              <a:avLst/>
              <a:gdLst/>
              <a:ahLst/>
              <a:cxnLst/>
              <a:rect l="l" t="t" r="r" b="b"/>
              <a:pathLst>
                <a:path w="10233660" h="1249934">
                  <a:moveTo>
                    <a:pt x="0" y="208407"/>
                  </a:moveTo>
                  <a:cubicBezTo>
                    <a:pt x="0" y="93345"/>
                    <a:pt x="94488" y="0"/>
                    <a:pt x="210947" y="0"/>
                  </a:cubicBezTo>
                  <a:lnTo>
                    <a:pt x="10022713" y="0"/>
                  </a:lnTo>
                  <a:cubicBezTo>
                    <a:pt x="10139172" y="0"/>
                    <a:pt x="10233660" y="93218"/>
                    <a:pt x="10233660" y="208280"/>
                  </a:cubicBezTo>
                  <a:lnTo>
                    <a:pt x="10233660" y="1041654"/>
                  </a:lnTo>
                  <a:cubicBezTo>
                    <a:pt x="10233660" y="1156716"/>
                    <a:pt x="10139299" y="1249934"/>
                    <a:pt x="10022713" y="1249934"/>
                  </a:cubicBezTo>
                  <a:lnTo>
                    <a:pt x="210947" y="1249934"/>
                  </a:lnTo>
                  <a:cubicBezTo>
                    <a:pt x="94488" y="1249934"/>
                    <a:pt x="0" y="1156716"/>
                    <a:pt x="0" y="1041654"/>
                  </a:cubicBezTo>
                  <a:close/>
                </a:path>
              </a:pathLst>
            </a:custGeom>
            <a:solidFill>
              <a:srgbClr val="3494BA"/>
            </a:solidFill>
          </p:spPr>
        </p:sp>
        <p:sp>
          <p:nvSpPr>
            <p:cNvPr id="8" name="Freeform 8"/>
            <p:cNvSpPr/>
            <p:nvPr/>
          </p:nvSpPr>
          <p:spPr>
            <a:xfrm>
              <a:off x="0" y="0"/>
              <a:ext cx="10251186" cy="1267587"/>
            </a:xfrm>
            <a:custGeom>
              <a:avLst/>
              <a:gdLst/>
              <a:ahLst/>
              <a:cxnLst/>
              <a:rect l="l" t="t" r="r" b="b"/>
              <a:pathLst>
                <a:path w="10251186" h="1267587">
                  <a:moveTo>
                    <a:pt x="0" y="217170"/>
                  </a:moveTo>
                  <a:cubicBezTo>
                    <a:pt x="0" y="97155"/>
                    <a:pt x="98425" y="0"/>
                    <a:pt x="219710" y="0"/>
                  </a:cubicBezTo>
                  <a:lnTo>
                    <a:pt x="10031476" y="0"/>
                  </a:lnTo>
                  <a:lnTo>
                    <a:pt x="10031476" y="8763"/>
                  </a:lnTo>
                  <a:lnTo>
                    <a:pt x="10031476" y="0"/>
                  </a:lnTo>
                  <a:cubicBezTo>
                    <a:pt x="10152761" y="0"/>
                    <a:pt x="10251186" y="97155"/>
                    <a:pt x="10251186" y="217170"/>
                  </a:cubicBezTo>
                  <a:lnTo>
                    <a:pt x="10242423" y="217170"/>
                  </a:lnTo>
                  <a:lnTo>
                    <a:pt x="10251186" y="217170"/>
                  </a:lnTo>
                  <a:lnTo>
                    <a:pt x="10251186" y="1050417"/>
                  </a:lnTo>
                  <a:lnTo>
                    <a:pt x="10242423" y="1050417"/>
                  </a:lnTo>
                  <a:lnTo>
                    <a:pt x="10251186" y="1050417"/>
                  </a:lnTo>
                  <a:cubicBezTo>
                    <a:pt x="10251186" y="1170432"/>
                    <a:pt x="10152761" y="1267587"/>
                    <a:pt x="10031476" y="1267587"/>
                  </a:cubicBezTo>
                  <a:lnTo>
                    <a:pt x="10031476" y="1258824"/>
                  </a:lnTo>
                  <a:lnTo>
                    <a:pt x="10031476" y="1267587"/>
                  </a:lnTo>
                  <a:lnTo>
                    <a:pt x="219710" y="1267587"/>
                  </a:lnTo>
                  <a:lnTo>
                    <a:pt x="219710" y="1258824"/>
                  </a:lnTo>
                  <a:lnTo>
                    <a:pt x="219710" y="1267587"/>
                  </a:lnTo>
                  <a:cubicBezTo>
                    <a:pt x="98425" y="1267460"/>
                    <a:pt x="0" y="1170432"/>
                    <a:pt x="0" y="1050417"/>
                  </a:cubicBezTo>
                  <a:lnTo>
                    <a:pt x="0" y="217170"/>
                  </a:lnTo>
                  <a:lnTo>
                    <a:pt x="8763" y="217170"/>
                  </a:lnTo>
                  <a:lnTo>
                    <a:pt x="0" y="217170"/>
                  </a:lnTo>
                  <a:moveTo>
                    <a:pt x="17526" y="217170"/>
                  </a:moveTo>
                  <a:lnTo>
                    <a:pt x="17526" y="1050417"/>
                  </a:lnTo>
                  <a:lnTo>
                    <a:pt x="8763" y="1050417"/>
                  </a:lnTo>
                  <a:lnTo>
                    <a:pt x="17526" y="1050417"/>
                  </a:lnTo>
                  <a:cubicBezTo>
                    <a:pt x="17526" y="1160526"/>
                    <a:pt x="107950" y="1249934"/>
                    <a:pt x="219583" y="1249934"/>
                  </a:cubicBezTo>
                  <a:lnTo>
                    <a:pt x="10031476" y="1249934"/>
                  </a:lnTo>
                  <a:cubicBezTo>
                    <a:pt x="10143236" y="1249934"/>
                    <a:pt x="10233533" y="1160526"/>
                    <a:pt x="10233533" y="1050417"/>
                  </a:cubicBezTo>
                  <a:lnTo>
                    <a:pt x="10233533" y="217170"/>
                  </a:lnTo>
                  <a:cubicBezTo>
                    <a:pt x="10233533" y="107061"/>
                    <a:pt x="10143109" y="17653"/>
                    <a:pt x="10031476" y="17653"/>
                  </a:cubicBezTo>
                  <a:lnTo>
                    <a:pt x="219710" y="17653"/>
                  </a:lnTo>
                  <a:lnTo>
                    <a:pt x="219710" y="8763"/>
                  </a:lnTo>
                  <a:lnTo>
                    <a:pt x="219710" y="17526"/>
                  </a:lnTo>
                  <a:cubicBezTo>
                    <a:pt x="107950" y="17526"/>
                    <a:pt x="17526" y="107061"/>
                    <a:pt x="17526" y="217170"/>
                  </a:cubicBezTo>
                  <a:close/>
                </a:path>
              </a:pathLst>
            </a:custGeom>
            <a:solidFill>
              <a:srgbClr val="FFFFFF"/>
            </a:solidFill>
          </p:spPr>
        </p:sp>
      </p:grpSp>
      <p:grpSp>
        <p:nvGrpSpPr>
          <p:cNvPr id="9" name="Group 9"/>
          <p:cNvGrpSpPr/>
          <p:nvPr/>
        </p:nvGrpSpPr>
        <p:grpSpPr>
          <a:xfrm>
            <a:off x="4303793" y="4433563"/>
            <a:ext cx="7318502" cy="1242500"/>
            <a:chOff x="0" y="0"/>
            <a:chExt cx="14637004" cy="2484999"/>
          </a:xfrm>
        </p:grpSpPr>
        <p:sp>
          <p:nvSpPr>
            <p:cNvPr id="10" name="Freeform 10"/>
            <p:cNvSpPr/>
            <p:nvPr/>
          </p:nvSpPr>
          <p:spPr>
            <a:xfrm>
              <a:off x="8763" y="8763"/>
              <a:ext cx="14619477" cy="2467483"/>
            </a:xfrm>
            <a:custGeom>
              <a:avLst/>
              <a:gdLst/>
              <a:ahLst/>
              <a:cxnLst/>
              <a:rect l="l" t="t" r="r" b="b"/>
              <a:pathLst>
                <a:path w="14619477" h="2467483">
                  <a:moveTo>
                    <a:pt x="0" y="0"/>
                  </a:moveTo>
                  <a:lnTo>
                    <a:pt x="14619477" y="0"/>
                  </a:lnTo>
                  <a:lnTo>
                    <a:pt x="14619477" y="2467483"/>
                  </a:lnTo>
                  <a:lnTo>
                    <a:pt x="0" y="2467483"/>
                  </a:lnTo>
                  <a:close/>
                </a:path>
              </a:pathLst>
            </a:custGeom>
            <a:solidFill>
              <a:srgbClr val="FFFFFF">
                <a:alpha val="89804"/>
              </a:srgbClr>
            </a:solidFill>
          </p:spPr>
        </p:sp>
        <p:sp>
          <p:nvSpPr>
            <p:cNvPr id="11" name="Freeform 11"/>
            <p:cNvSpPr/>
            <p:nvPr/>
          </p:nvSpPr>
          <p:spPr>
            <a:xfrm>
              <a:off x="0" y="0"/>
              <a:ext cx="14637004" cy="2485009"/>
            </a:xfrm>
            <a:custGeom>
              <a:avLst/>
              <a:gdLst/>
              <a:ahLst/>
              <a:cxnLst/>
              <a:rect l="l" t="t" r="r" b="b"/>
              <a:pathLst>
                <a:path w="14637004" h="2485009">
                  <a:moveTo>
                    <a:pt x="8763" y="0"/>
                  </a:moveTo>
                  <a:lnTo>
                    <a:pt x="14628240" y="0"/>
                  </a:lnTo>
                  <a:cubicBezTo>
                    <a:pt x="14633067" y="0"/>
                    <a:pt x="14637004" y="3937"/>
                    <a:pt x="14637004" y="8763"/>
                  </a:cubicBezTo>
                  <a:lnTo>
                    <a:pt x="14637004" y="2476246"/>
                  </a:lnTo>
                  <a:cubicBezTo>
                    <a:pt x="14637004" y="2481072"/>
                    <a:pt x="14633067" y="2485009"/>
                    <a:pt x="14628240" y="2485009"/>
                  </a:cubicBezTo>
                  <a:lnTo>
                    <a:pt x="8763" y="2485009"/>
                  </a:lnTo>
                  <a:cubicBezTo>
                    <a:pt x="3937" y="2485009"/>
                    <a:pt x="0" y="2481072"/>
                    <a:pt x="0" y="2476246"/>
                  </a:cubicBezTo>
                  <a:lnTo>
                    <a:pt x="0" y="8763"/>
                  </a:lnTo>
                  <a:cubicBezTo>
                    <a:pt x="0" y="3937"/>
                    <a:pt x="3937" y="0"/>
                    <a:pt x="8763" y="0"/>
                  </a:cubicBezTo>
                  <a:moveTo>
                    <a:pt x="8763" y="17526"/>
                  </a:moveTo>
                  <a:lnTo>
                    <a:pt x="8763" y="8763"/>
                  </a:lnTo>
                  <a:lnTo>
                    <a:pt x="17526" y="8763"/>
                  </a:lnTo>
                  <a:lnTo>
                    <a:pt x="17526" y="2476246"/>
                  </a:lnTo>
                  <a:lnTo>
                    <a:pt x="8763" y="2476246"/>
                  </a:lnTo>
                  <a:lnTo>
                    <a:pt x="8763" y="2467483"/>
                  </a:lnTo>
                  <a:lnTo>
                    <a:pt x="14628240" y="2467483"/>
                  </a:lnTo>
                  <a:lnTo>
                    <a:pt x="14628240" y="2476246"/>
                  </a:lnTo>
                  <a:lnTo>
                    <a:pt x="14619478" y="2476246"/>
                  </a:lnTo>
                  <a:lnTo>
                    <a:pt x="14619478" y="8763"/>
                  </a:lnTo>
                  <a:lnTo>
                    <a:pt x="14628240" y="8763"/>
                  </a:lnTo>
                  <a:lnTo>
                    <a:pt x="14628240" y="17526"/>
                  </a:lnTo>
                  <a:lnTo>
                    <a:pt x="8763" y="17526"/>
                  </a:lnTo>
                  <a:close/>
                </a:path>
              </a:pathLst>
            </a:custGeom>
            <a:solidFill>
              <a:srgbClr val="3494BA"/>
            </a:solidFill>
          </p:spPr>
        </p:sp>
      </p:grpSp>
      <p:grpSp>
        <p:nvGrpSpPr>
          <p:cNvPr id="12" name="Group 12"/>
          <p:cNvGrpSpPr/>
          <p:nvPr/>
        </p:nvGrpSpPr>
        <p:grpSpPr>
          <a:xfrm>
            <a:off x="4669279" y="4121087"/>
            <a:ext cx="5125588" cy="633743"/>
            <a:chOff x="0" y="0"/>
            <a:chExt cx="10251176" cy="1267485"/>
          </a:xfrm>
        </p:grpSpPr>
        <p:sp>
          <p:nvSpPr>
            <p:cNvPr id="13" name="Freeform 13"/>
            <p:cNvSpPr/>
            <p:nvPr/>
          </p:nvSpPr>
          <p:spPr>
            <a:xfrm>
              <a:off x="8763" y="8763"/>
              <a:ext cx="10233660" cy="1249934"/>
            </a:xfrm>
            <a:custGeom>
              <a:avLst/>
              <a:gdLst/>
              <a:ahLst/>
              <a:cxnLst/>
              <a:rect l="l" t="t" r="r" b="b"/>
              <a:pathLst>
                <a:path w="10233660" h="1249934">
                  <a:moveTo>
                    <a:pt x="0" y="208407"/>
                  </a:moveTo>
                  <a:cubicBezTo>
                    <a:pt x="0" y="93345"/>
                    <a:pt x="94488" y="0"/>
                    <a:pt x="210947" y="0"/>
                  </a:cubicBezTo>
                  <a:lnTo>
                    <a:pt x="10022713" y="0"/>
                  </a:lnTo>
                  <a:cubicBezTo>
                    <a:pt x="10139172" y="0"/>
                    <a:pt x="10233660" y="93218"/>
                    <a:pt x="10233660" y="208280"/>
                  </a:cubicBezTo>
                  <a:lnTo>
                    <a:pt x="10233660" y="1041654"/>
                  </a:lnTo>
                  <a:cubicBezTo>
                    <a:pt x="10233660" y="1156716"/>
                    <a:pt x="10139299" y="1249934"/>
                    <a:pt x="10022713" y="1249934"/>
                  </a:cubicBezTo>
                  <a:lnTo>
                    <a:pt x="210947" y="1249934"/>
                  </a:lnTo>
                  <a:cubicBezTo>
                    <a:pt x="94488" y="1249934"/>
                    <a:pt x="0" y="1156716"/>
                    <a:pt x="0" y="1041654"/>
                  </a:cubicBezTo>
                  <a:close/>
                </a:path>
              </a:pathLst>
            </a:custGeom>
            <a:solidFill>
              <a:srgbClr val="3494BA"/>
            </a:solidFill>
          </p:spPr>
        </p:sp>
        <p:sp>
          <p:nvSpPr>
            <p:cNvPr id="14" name="Freeform 14"/>
            <p:cNvSpPr/>
            <p:nvPr/>
          </p:nvSpPr>
          <p:spPr>
            <a:xfrm>
              <a:off x="0" y="0"/>
              <a:ext cx="10251186" cy="1267587"/>
            </a:xfrm>
            <a:custGeom>
              <a:avLst/>
              <a:gdLst/>
              <a:ahLst/>
              <a:cxnLst/>
              <a:rect l="l" t="t" r="r" b="b"/>
              <a:pathLst>
                <a:path w="10251186" h="1267587">
                  <a:moveTo>
                    <a:pt x="0" y="217170"/>
                  </a:moveTo>
                  <a:cubicBezTo>
                    <a:pt x="0" y="97155"/>
                    <a:pt x="98425" y="0"/>
                    <a:pt x="219710" y="0"/>
                  </a:cubicBezTo>
                  <a:lnTo>
                    <a:pt x="10031476" y="0"/>
                  </a:lnTo>
                  <a:lnTo>
                    <a:pt x="10031476" y="8763"/>
                  </a:lnTo>
                  <a:lnTo>
                    <a:pt x="10031476" y="0"/>
                  </a:lnTo>
                  <a:cubicBezTo>
                    <a:pt x="10152761" y="0"/>
                    <a:pt x="10251186" y="97155"/>
                    <a:pt x="10251186" y="217170"/>
                  </a:cubicBezTo>
                  <a:lnTo>
                    <a:pt x="10242423" y="217170"/>
                  </a:lnTo>
                  <a:lnTo>
                    <a:pt x="10251186" y="217170"/>
                  </a:lnTo>
                  <a:lnTo>
                    <a:pt x="10251186" y="1050417"/>
                  </a:lnTo>
                  <a:lnTo>
                    <a:pt x="10242423" y="1050417"/>
                  </a:lnTo>
                  <a:lnTo>
                    <a:pt x="10251186" y="1050417"/>
                  </a:lnTo>
                  <a:cubicBezTo>
                    <a:pt x="10251186" y="1170432"/>
                    <a:pt x="10152761" y="1267587"/>
                    <a:pt x="10031476" y="1267587"/>
                  </a:cubicBezTo>
                  <a:lnTo>
                    <a:pt x="10031476" y="1258824"/>
                  </a:lnTo>
                  <a:lnTo>
                    <a:pt x="10031476" y="1267587"/>
                  </a:lnTo>
                  <a:lnTo>
                    <a:pt x="219710" y="1267587"/>
                  </a:lnTo>
                  <a:lnTo>
                    <a:pt x="219710" y="1258824"/>
                  </a:lnTo>
                  <a:lnTo>
                    <a:pt x="219710" y="1267587"/>
                  </a:lnTo>
                  <a:cubicBezTo>
                    <a:pt x="98425" y="1267460"/>
                    <a:pt x="0" y="1170432"/>
                    <a:pt x="0" y="1050417"/>
                  </a:cubicBezTo>
                  <a:lnTo>
                    <a:pt x="0" y="217170"/>
                  </a:lnTo>
                  <a:lnTo>
                    <a:pt x="8763" y="217170"/>
                  </a:lnTo>
                  <a:lnTo>
                    <a:pt x="0" y="217170"/>
                  </a:lnTo>
                  <a:moveTo>
                    <a:pt x="17526" y="217170"/>
                  </a:moveTo>
                  <a:lnTo>
                    <a:pt x="17526" y="1050417"/>
                  </a:lnTo>
                  <a:lnTo>
                    <a:pt x="8763" y="1050417"/>
                  </a:lnTo>
                  <a:lnTo>
                    <a:pt x="17526" y="1050417"/>
                  </a:lnTo>
                  <a:cubicBezTo>
                    <a:pt x="17526" y="1160526"/>
                    <a:pt x="107950" y="1249934"/>
                    <a:pt x="219583" y="1249934"/>
                  </a:cubicBezTo>
                  <a:lnTo>
                    <a:pt x="10031476" y="1249934"/>
                  </a:lnTo>
                  <a:cubicBezTo>
                    <a:pt x="10143236" y="1249934"/>
                    <a:pt x="10233533" y="1160526"/>
                    <a:pt x="10233533" y="1050417"/>
                  </a:cubicBezTo>
                  <a:lnTo>
                    <a:pt x="10233533" y="217170"/>
                  </a:lnTo>
                  <a:cubicBezTo>
                    <a:pt x="10233533" y="107061"/>
                    <a:pt x="10143109" y="17653"/>
                    <a:pt x="10031476" y="17653"/>
                  </a:cubicBezTo>
                  <a:lnTo>
                    <a:pt x="219710" y="17653"/>
                  </a:lnTo>
                  <a:lnTo>
                    <a:pt x="219710" y="8763"/>
                  </a:lnTo>
                  <a:lnTo>
                    <a:pt x="219710" y="17526"/>
                  </a:lnTo>
                  <a:cubicBezTo>
                    <a:pt x="107950" y="17526"/>
                    <a:pt x="17526" y="107061"/>
                    <a:pt x="17526" y="217170"/>
                  </a:cubicBezTo>
                  <a:close/>
                </a:path>
              </a:pathLst>
            </a:custGeom>
            <a:solidFill>
              <a:srgbClr val="FFFFFF"/>
            </a:solidFill>
          </p:spPr>
        </p:sp>
      </p:grpSp>
      <p:sp>
        <p:nvSpPr>
          <p:cNvPr id="15" name="Freeform 15"/>
          <p:cNvSpPr/>
          <p:nvPr/>
        </p:nvSpPr>
        <p:spPr>
          <a:xfrm>
            <a:off x="685801" y="2982487"/>
            <a:ext cx="3444691" cy="1451077"/>
          </a:xfrm>
          <a:custGeom>
            <a:avLst/>
            <a:gdLst/>
            <a:ahLst/>
            <a:cxnLst/>
            <a:rect l="l" t="t" r="r" b="b"/>
            <a:pathLst>
              <a:path w="5167037" h="2176615">
                <a:moveTo>
                  <a:pt x="0" y="0"/>
                </a:moveTo>
                <a:lnTo>
                  <a:pt x="5167037" y="0"/>
                </a:lnTo>
                <a:lnTo>
                  <a:pt x="5167037" y="2176614"/>
                </a:lnTo>
                <a:lnTo>
                  <a:pt x="0" y="2176614"/>
                </a:lnTo>
                <a:lnTo>
                  <a:pt x="0" y="0"/>
                </a:lnTo>
                <a:close/>
              </a:path>
            </a:pathLst>
          </a:custGeom>
          <a:blipFill>
            <a:blip r:embed="rId4"/>
            <a:stretch>
              <a:fillRect/>
            </a:stretch>
          </a:blipFill>
        </p:spPr>
      </p:sp>
      <p:sp>
        <p:nvSpPr>
          <p:cNvPr id="16" name="TextBox 16"/>
          <p:cNvSpPr txBox="1"/>
          <p:nvPr/>
        </p:nvSpPr>
        <p:spPr>
          <a:xfrm>
            <a:off x="1093130" y="872127"/>
            <a:ext cx="10463810" cy="448841"/>
          </a:xfrm>
          <a:prstGeom prst="rect">
            <a:avLst/>
          </a:prstGeom>
        </p:spPr>
        <p:txBody>
          <a:bodyPr lIns="0" tIns="0" rIns="0" bIns="0" rtlCol="0" anchor="t">
            <a:spAutoFit/>
          </a:bodyPr>
          <a:lstStyle/>
          <a:p>
            <a:pPr>
              <a:lnSpc>
                <a:spcPts val="3518"/>
              </a:lnSpc>
            </a:pPr>
            <a:r>
              <a:rPr lang="en-US" sz="3257" spc="-129">
                <a:solidFill>
                  <a:srgbClr val="000000"/>
                </a:solidFill>
                <a:latin typeface="Open Sans Bold"/>
              </a:rPr>
              <a:t>EU-U.S. Data Privacy Framework</a:t>
            </a:r>
            <a:r>
              <a:rPr lang="en-US" sz="3257" spc="-129">
                <a:solidFill>
                  <a:srgbClr val="000000"/>
                </a:solidFill>
                <a:latin typeface="Open Sans"/>
              </a:rPr>
              <a:t> I Key provisions</a:t>
            </a:r>
          </a:p>
        </p:txBody>
      </p:sp>
      <p:sp>
        <p:nvSpPr>
          <p:cNvPr id="17" name="TextBox 17"/>
          <p:cNvSpPr txBox="1"/>
          <p:nvPr/>
        </p:nvSpPr>
        <p:spPr>
          <a:xfrm>
            <a:off x="4768283" y="2486255"/>
            <a:ext cx="6389523" cy="1179810"/>
          </a:xfrm>
          <a:prstGeom prst="rect">
            <a:avLst/>
          </a:prstGeom>
        </p:spPr>
        <p:txBody>
          <a:bodyPr lIns="0" tIns="0" rIns="0" bIns="0" rtlCol="0" anchor="t">
            <a:spAutoFit/>
          </a:bodyPr>
          <a:lstStyle/>
          <a:p>
            <a:pPr marL="311981" lvl="2" indent="-103994">
              <a:lnSpc>
                <a:spcPts val="2286"/>
              </a:lnSpc>
              <a:buFont typeface="Arial"/>
              <a:buChar char="⚬"/>
            </a:pPr>
            <a:r>
              <a:rPr lang="en-US" sz="2117" spc="-84">
                <a:solidFill>
                  <a:srgbClr val="000000"/>
                </a:solidFill>
                <a:latin typeface="Open Sans"/>
              </a:rPr>
              <a:t>US intelligence agencies and authorities</a:t>
            </a:r>
          </a:p>
          <a:p>
            <a:pPr marL="311981" lvl="2" indent="-103994">
              <a:lnSpc>
                <a:spcPts val="2286"/>
              </a:lnSpc>
              <a:buFont typeface="Arial"/>
              <a:buChar char="⚬"/>
            </a:pPr>
            <a:r>
              <a:rPr lang="en-US" sz="2117" spc="-84">
                <a:solidFill>
                  <a:srgbClr val="000000"/>
                </a:solidFill>
                <a:latin typeface="Open Sans"/>
              </a:rPr>
              <a:t>Processing only for well-defined national security objectives</a:t>
            </a:r>
          </a:p>
          <a:p>
            <a:pPr marL="311981" lvl="2" indent="-103994">
              <a:lnSpc>
                <a:spcPts val="2286"/>
              </a:lnSpc>
              <a:buFont typeface="Arial"/>
              <a:buChar char="⚬"/>
            </a:pPr>
            <a:r>
              <a:rPr lang="en-US" sz="2117" spc="-84">
                <a:solidFill>
                  <a:srgbClr val="000000"/>
                </a:solidFill>
                <a:latin typeface="Open Sans"/>
              </a:rPr>
              <a:t>Proportionate</a:t>
            </a:r>
          </a:p>
        </p:txBody>
      </p:sp>
      <p:sp>
        <p:nvSpPr>
          <p:cNvPr id="18" name="TextBox 18"/>
          <p:cNvSpPr txBox="1"/>
          <p:nvPr/>
        </p:nvSpPr>
        <p:spPr>
          <a:xfrm>
            <a:off x="4858135" y="1843267"/>
            <a:ext cx="4747876" cy="294953"/>
          </a:xfrm>
          <a:prstGeom prst="rect">
            <a:avLst/>
          </a:prstGeom>
        </p:spPr>
        <p:txBody>
          <a:bodyPr lIns="0" tIns="0" rIns="0" bIns="0" rtlCol="0" anchor="t">
            <a:spAutoFit/>
          </a:bodyPr>
          <a:lstStyle/>
          <a:p>
            <a:pPr>
              <a:lnSpc>
                <a:spcPts val="2286"/>
              </a:lnSpc>
            </a:pPr>
            <a:r>
              <a:rPr lang="en-US" sz="2117" spc="-84">
                <a:solidFill>
                  <a:srgbClr val="FFFFFF"/>
                </a:solidFill>
                <a:latin typeface="Open Sans"/>
              </a:rPr>
              <a:t>Access to personal data</a:t>
            </a:r>
          </a:p>
        </p:txBody>
      </p:sp>
      <p:sp>
        <p:nvSpPr>
          <p:cNvPr id="19" name="TextBox 19"/>
          <p:cNvSpPr txBox="1"/>
          <p:nvPr/>
        </p:nvSpPr>
        <p:spPr>
          <a:xfrm>
            <a:off x="4768283" y="4813632"/>
            <a:ext cx="6389523" cy="589905"/>
          </a:xfrm>
          <a:prstGeom prst="rect">
            <a:avLst/>
          </a:prstGeom>
        </p:spPr>
        <p:txBody>
          <a:bodyPr lIns="0" tIns="0" rIns="0" bIns="0" rtlCol="0" anchor="t">
            <a:spAutoFit/>
          </a:bodyPr>
          <a:lstStyle/>
          <a:p>
            <a:pPr marL="311981" lvl="2" indent="-103994">
              <a:lnSpc>
                <a:spcPts val="2286"/>
              </a:lnSpc>
              <a:buFont typeface="Arial"/>
              <a:buChar char="⚬"/>
            </a:pPr>
            <a:r>
              <a:rPr lang="en-US" sz="2117" spc="-84">
                <a:solidFill>
                  <a:srgbClr val="000000"/>
                </a:solidFill>
                <a:latin typeface="Open Sans"/>
              </a:rPr>
              <a:t>Civil Liberties Protection Officer</a:t>
            </a:r>
          </a:p>
          <a:p>
            <a:pPr marL="311981" lvl="2" indent="-103994">
              <a:lnSpc>
                <a:spcPts val="2286"/>
              </a:lnSpc>
              <a:buFont typeface="Arial"/>
              <a:buChar char="⚬"/>
            </a:pPr>
            <a:r>
              <a:rPr lang="en-US" sz="2117" spc="-84">
                <a:solidFill>
                  <a:srgbClr val="000000"/>
                </a:solidFill>
                <a:latin typeface="Open Sans"/>
              </a:rPr>
              <a:t>Data Protection Review Court </a:t>
            </a:r>
          </a:p>
        </p:txBody>
      </p:sp>
      <p:sp>
        <p:nvSpPr>
          <p:cNvPr id="20" name="TextBox 20"/>
          <p:cNvSpPr txBox="1"/>
          <p:nvPr/>
        </p:nvSpPr>
        <p:spPr>
          <a:xfrm>
            <a:off x="4858135" y="4170645"/>
            <a:ext cx="4747876" cy="294953"/>
          </a:xfrm>
          <a:prstGeom prst="rect">
            <a:avLst/>
          </a:prstGeom>
        </p:spPr>
        <p:txBody>
          <a:bodyPr lIns="0" tIns="0" rIns="0" bIns="0" rtlCol="0" anchor="t">
            <a:spAutoFit/>
          </a:bodyPr>
          <a:lstStyle/>
          <a:p>
            <a:pPr>
              <a:lnSpc>
                <a:spcPts val="2286"/>
              </a:lnSpc>
            </a:pPr>
            <a:r>
              <a:rPr lang="en-US" sz="2117" spc="-84">
                <a:solidFill>
                  <a:srgbClr val="FFFFFF"/>
                </a:solidFill>
                <a:latin typeface="Open Sans"/>
              </a:rPr>
              <a:t>Redress of EU citizens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670269" y="6182462"/>
            <a:ext cx="1191058" cy="391018"/>
          </a:xfrm>
          <a:custGeom>
            <a:avLst/>
            <a:gdLst/>
            <a:ahLst/>
            <a:cxnLst/>
            <a:rect l="l" t="t" r="r" b="b"/>
            <a:pathLst>
              <a:path w="1786587" h="586527">
                <a:moveTo>
                  <a:pt x="0" y="0"/>
                </a:moveTo>
                <a:lnTo>
                  <a:pt x="1786587" y="0"/>
                </a:lnTo>
                <a:lnTo>
                  <a:pt x="1786587" y="586527"/>
                </a:lnTo>
                <a:lnTo>
                  <a:pt x="0" y="586527"/>
                </a:lnTo>
                <a:lnTo>
                  <a:pt x="0" y="0"/>
                </a:lnTo>
                <a:close/>
              </a:path>
            </a:pathLst>
          </a:custGeom>
          <a:blipFill>
            <a:blip r:embed="rId3"/>
            <a:stretch>
              <a:fillRect t="-214" b="-214"/>
            </a:stretch>
          </a:blipFill>
        </p:spPr>
      </p:sp>
      <p:sp>
        <p:nvSpPr>
          <p:cNvPr id="3" name="TextBox 3"/>
          <p:cNvSpPr txBox="1"/>
          <p:nvPr/>
        </p:nvSpPr>
        <p:spPr>
          <a:xfrm>
            <a:off x="1125853" y="765749"/>
            <a:ext cx="9905938" cy="448841"/>
          </a:xfrm>
          <a:prstGeom prst="rect">
            <a:avLst/>
          </a:prstGeom>
        </p:spPr>
        <p:txBody>
          <a:bodyPr lIns="0" tIns="0" rIns="0" bIns="0" rtlCol="0" anchor="t">
            <a:spAutoFit/>
          </a:bodyPr>
          <a:lstStyle/>
          <a:p>
            <a:pPr>
              <a:lnSpc>
                <a:spcPts val="3518"/>
              </a:lnSpc>
            </a:pPr>
            <a:r>
              <a:rPr lang="en-US" sz="3257" spc="-129">
                <a:solidFill>
                  <a:srgbClr val="000000"/>
                </a:solidFill>
                <a:latin typeface="Open Sans Bold"/>
              </a:rPr>
              <a:t>EU-U.S. Data Privacy Framework</a:t>
            </a:r>
            <a:r>
              <a:rPr lang="en-US" sz="3257" spc="-129">
                <a:solidFill>
                  <a:srgbClr val="000000"/>
                </a:solidFill>
                <a:latin typeface="Open Sans"/>
              </a:rPr>
              <a:t> I  Key Dates</a:t>
            </a:r>
          </a:p>
        </p:txBody>
      </p:sp>
      <p:grpSp>
        <p:nvGrpSpPr>
          <p:cNvPr id="4" name="Group 4"/>
          <p:cNvGrpSpPr/>
          <p:nvPr/>
        </p:nvGrpSpPr>
        <p:grpSpPr>
          <a:xfrm>
            <a:off x="1172466" y="3902258"/>
            <a:ext cx="10172351" cy="15511"/>
            <a:chOff x="0" y="0"/>
            <a:chExt cx="20344703" cy="31023"/>
          </a:xfrm>
        </p:grpSpPr>
        <p:sp>
          <p:nvSpPr>
            <p:cNvPr id="5" name="Freeform 5"/>
            <p:cNvSpPr/>
            <p:nvPr/>
          </p:nvSpPr>
          <p:spPr>
            <a:xfrm>
              <a:off x="15494" y="15494"/>
              <a:ext cx="20313650" cy="0"/>
            </a:xfrm>
            <a:custGeom>
              <a:avLst/>
              <a:gdLst/>
              <a:ahLst/>
              <a:cxnLst/>
              <a:rect l="l" t="t" r="r" b="b"/>
              <a:pathLst>
                <a:path w="20313650">
                  <a:moveTo>
                    <a:pt x="0" y="0"/>
                  </a:moveTo>
                  <a:lnTo>
                    <a:pt x="20313650" y="0"/>
                  </a:lnTo>
                </a:path>
              </a:pathLst>
            </a:custGeom>
            <a:solidFill>
              <a:srgbClr val="FFFFFF">
                <a:alpha val="89804"/>
              </a:srgbClr>
            </a:solidFill>
          </p:spPr>
        </p:sp>
        <p:sp>
          <p:nvSpPr>
            <p:cNvPr id="6" name="Freeform 6"/>
            <p:cNvSpPr/>
            <p:nvPr/>
          </p:nvSpPr>
          <p:spPr>
            <a:xfrm>
              <a:off x="15494" y="0"/>
              <a:ext cx="20313650" cy="30988"/>
            </a:xfrm>
            <a:custGeom>
              <a:avLst/>
              <a:gdLst/>
              <a:ahLst/>
              <a:cxnLst/>
              <a:rect l="l" t="t" r="r" b="b"/>
              <a:pathLst>
                <a:path w="20313650" h="30988">
                  <a:moveTo>
                    <a:pt x="0" y="0"/>
                  </a:moveTo>
                  <a:lnTo>
                    <a:pt x="20313650" y="0"/>
                  </a:lnTo>
                  <a:lnTo>
                    <a:pt x="20313650" y="30988"/>
                  </a:lnTo>
                  <a:lnTo>
                    <a:pt x="0" y="30988"/>
                  </a:lnTo>
                  <a:close/>
                </a:path>
              </a:pathLst>
            </a:custGeom>
            <a:solidFill>
              <a:srgbClr val="3494BA"/>
            </a:solidFill>
          </p:spPr>
        </p:sp>
      </p:grpSp>
      <p:grpSp>
        <p:nvGrpSpPr>
          <p:cNvPr id="7" name="Group 7"/>
          <p:cNvGrpSpPr/>
          <p:nvPr/>
        </p:nvGrpSpPr>
        <p:grpSpPr>
          <a:xfrm rot="8100000">
            <a:off x="1245333" y="2190026"/>
            <a:ext cx="336683" cy="336683"/>
            <a:chOff x="0" y="0"/>
            <a:chExt cx="673365" cy="673365"/>
          </a:xfrm>
        </p:grpSpPr>
        <p:sp>
          <p:nvSpPr>
            <p:cNvPr id="8" name="Freeform 8"/>
            <p:cNvSpPr/>
            <p:nvPr/>
          </p:nvSpPr>
          <p:spPr>
            <a:xfrm>
              <a:off x="8763" y="-40386"/>
              <a:ext cx="704977" cy="704977"/>
            </a:xfrm>
            <a:custGeom>
              <a:avLst/>
              <a:gdLst/>
              <a:ahLst/>
              <a:cxnLst/>
              <a:rect l="l" t="t" r="r" b="b"/>
              <a:pathLst>
                <a:path w="704977" h="704977">
                  <a:moveTo>
                    <a:pt x="0" y="377063"/>
                  </a:moveTo>
                  <a:cubicBezTo>
                    <a:pt x="0" y="195961"/>
                    <a:pt x="146812" y="49149"/>
                    <a:pt x="327914" y="49149"/>
                  </a:cubicBezTo>
                  <a:cubicBezTo>
                    <a:pt x="453644" y="49149"/>
                    <a:pt x="579247" y="32766"/>
                    <a:pt x="704977" y="0"/>
                  </a:cubicBezTo>
                  <a:cubicBezTo>
                    <a:pt x="672211" y="125730"/>
                    <a:pt x="655828" y="251333"/>
                    <a:pt x="655828" y="377063"/>
                  </a:cubicBezTo>
                  <a:cubicBezTo>
                    <a:pt x="655828" y="558165"/>
                    <a:pt x="509016" y="704977"/>
                    <a:pt x="327914" y="704977"/>
                  </a:cubicBezTo>
                  <a:cubicBezTo>
                    <a:pt x="146812" y="704977"/>
                    <a:pt x="0" y="558165"/>
                    <a:pt x="0" y="377063"/>
                  </a:cubicBezTo>
                  <a:close/>
                </a:path>
              </a:pathLst>
            </a:custGeom>
            <a:solidFill>
              <a:srgbClr val="3494BA"/>
            </a:solidFill>
          </p:spPr>
        </p:sp>
        <p:sp>
          <p:nvSpPr>
            <p:cNvPr id="9" name="Freeform 9"/>
            <p:cNvSpPr/>
            <p:nvPr/>
          </p:nvSpPr>
          <p:spPr>
            <a:xfrm>
              <a:off x="0" y="-49657"/>
              <a:ext cx="723011" cy="723011"/>
            </a:xfrm>
            <a:custGeom>
              <a:avLst/>
              <a:gdLst/>
              <a:ahLst/>
              <a:cxnLst/>
              <a:rect l="l" t="t" r="r" b="b"/>
              <a:pathLst>
                <a:path w="723011" h="723011">
                  <a:moveTo>
                    <a:pt x="0" y="386334"/>
                  </a:moveTo>
                  <a:cubicBezTo>
                    <a:pt x="0" y="200406"/>
                    <a:pt x="150749" y="49657"/>
                    <a:pt x="336677" y="49657"/>
                  </a:cubicBezTo>
                  <a:cubicBezTo>
                    <a:pt x="461645" y="49657"/>
                    <a:pt x="586486" y="33401"/>
                    <a:pt x="711581" y="762"/>
                  </a:cubicBezTo>
                  <a:cubicBezTo>
                    <a:pt x="714629" y="0"/>
                    <a:pt x="717804" y="889"/>
                    <a:pt x="719963" y="3048"/>
                  </a:cubicBezTo>
                  <a:cubicBezTo>
                    <a:pt x="722122" y="5207"/>
                    <a:pt x="723011" y="8509"/>
                    <a:pt x="722249" y="11430"/>
                  </a:cubicBezTo>
                  <a:cubicBezTo>
                    <a:pt x="689610" y="136398"/>
                    <a:pt x="673354" y="261366"/>
                    <a:pt x="673354" y="386334"/>
                  </a:cubicBezTo>
                  <a:lnTo>
                    <a:pt x="664591" y="386334"/>
                  </a:lnTo>
                  <a:lnTo>
                    <a:pt x="673354" y="386334"/>
                  </a:lnTo>
                  <a:cubicBezTo>
                    <a:pt x="673354" y="572262"/>
                    <a:pt x="522605" y="723011"/>
                    <a:pt x="336677" y="723011"/>
                  </a:cubicBezTo>
                  <a:lnTo>
                    <a:pt x="336677" y="714248"/>
                  </a:lnTo>
                  <a:lnTo>
                    <a:pt x="336677" y="723011"/>
                  </a:lnTo>
                  <a:cubicBezTo>
                    <a:pt x="150749" y="723011"/>
                    <a:pt x="0" y="572262"/>
                    <a:pt x="0" y="386334"/>
                  </a:cubicBezTo>
                  <a:lnTo>
                    <a:pt x="8763" y="386334"/>
                  </a:lnTo>
                  <a:lnTo>
                    <a:pt x="0" y="386334"/>
                  </a:lnTo>
                  <a:moveTo>
                    <a:pt x="17526" y="386334"/>
                  </a:moveTo>
                  <a:lnTo>
                    <a:pt x="8763" y="386334"/>
                  </a:lnTo>
                  <a:lnTo>
                    <a:pt x="17526" y="386334"/>
                  </a:lnTo>
                  <a:cubicBezTo>
                    <a:pt x="17526" y="562610"/>
                    <a:pt x="160401" y="705485"/>
                    <a:pt x="336677" y="705485"/>
                  </a:cubicBezTo>
                  <a:cubicBezTo>
                    <a:pt x="512953" y="705485"/>
                    <a:pt x="655828" y="562610"/>
                    <a:pt x="655828" y="386334"/>
                  </a:cubicBezTo>
                  <a:cubicBezTo>
                    <a:pt x="655828" y="259842"/>
                    <a:pt x="672338" y="133477"/>
                    <a:pt x="705358" y="6985"/>
                  </a:cubicBezTo>
                  <a:lnTo>
                    <a:pt x="713867" y="9144"/>
                  </a:lnTo>
                  <a:lnTo>
                    <a:pt x="716026" y="17653"/>
                  </a:lnTo>
                  <a:cubicBezTo>
                    <a:pt x="589661" y="50673"/>
                    <a:pt x="463169" y="67183"/>
                    <a:pt x="336677" y="67183"/>
                  </a:cubicBezTo>
                  <a:lnTo>
                    <a:pt x="336677" y="58420"/>
                  </a:lnTo>
                  <a:lnTo>
                    <a:pt x="336677" y="67183"/>
                  </a:lnTo>
                  <a:cubicBezTo>
                    <a:pt x="160401" y="67183"/>
                    <a:pt x="17526" y="210058"/>
                    <a:pt x="17526" y="386334"/>
                  </a:cubicBezTo>
                  <a:close/>
                </a:path>
              </a:pathLst>
            </a:custGeom>
            <a:solidFill>
              <a:srgbClr val="3494BA"/>
            </a:solidFill>
          </p:spPr>
        </p:sp>
      </p:grpSp>
      <p:grpSp>
        <p:nvGrpSpPr>
          <p:cNvPr id="10" name="Group 10"/>
          <p:cNvGrpSpPr/>
          <p:nvPr/>
        </p:nvGrpSpPr>
        <p:grpSpPr>
          <a:xfrm>
            <a:off x="1286154" y="2230846"/>
            <a:ext cx="255040" cy="255040"/>
            <a:chOff x="0" y="0"/>
            <a:chExt cx="510080" cy="510080"/>
          </a:xfrm>
        </p:grpSpPr>
        <p:sp>
          <p:nvSpPr>
            <p:cNvPr id="11" name="Freeform 11"/>
            <p:cNvSpPr/>
            <p:nvPr/>
          </p:nvSpPr>
          <p:spPr>
            <a:xfrm>
              <a:off x="0" y="0"/>
              <a:ext cx="510032" cy="510032"/>
            </a:xfrm>
            <a:custGeom>
              <a:avLst/>
              <a:gdLst/>
              <a:ahLst/>
              <a:cxnLst/>
              <a:rect l="l" t="t" r="r" b="b"/>
              <a:pathLst>
                <a:path w="510032" h="510032">
                  <a:moveTo>
                    <a:pt x="0" y="255016"/>
                  </a:moveTo>
                  <a:cubicBezTo>
                    <a:pt x="0" y="114173"/>
                    <a:pt x="114173" y="0"/>
                    <a:pt x="255016" y="0"/>
                  </a:cubicBezTo>
                  <a:cubicBezTo>
                    <a:pt x="395859" y="0"/>
                    <a:pt x="510032" y="114173"/>
                    <a:pt x="510032" y="255016"/>
                  </a:cubicBezTo>
                  <a:cubicBezTo>
                    <a:pt x="510032" y="395859"/>
                    <a:pt x="395859" y="510032"/>
                    <a:pt x="255016" y="510032"/>
                  </a:cubicBezTo>
                  <a:cubicBezTo>
                    <a:pt x="114173" y="510032"/>
                    <a:pt x="0" y="395859"/>
                    <a:pt x="0" y="255016"/>
                  </a:cubicBezTo>
                  <a:close/>
                </a:path>
              </a:pathLst>
            </a:custGeom>
            <a:solidFill>
              <a:srgbClr val="FFFFFF">
                <a:alpha val="89804"/>
              </a:srgbClr>
            </a:solidFill>
          </p:spPr>
        </p:sp>
      </p:grpSp>
      <p:sp>
        <p:nvSpPr>
          <p:cNvPr id="12" name="TextBox 12"/>
          <p:cNvSpPr txBox="1"/>
          <p:nvPr/>
        </p:nvSpPr>
        <p:spPr>
          <a:xfrm>
            <a:off x="1641652" y="2154384"/>
            <a:ext cx="4111658" cy="641201"/>
          </a:xfrm>
          <a:prstGeom prst="rect">
            <a:avLst/>
          </a:prstGeom>
        </p:spPr>
        <p:txBody>
          <a:bodyPr lIns="0" tIns="0" rIns="0" bIns="0" rtlCol="0" anchor="t">
            <a:spAutoFit/>
          </a:bodyPr>
          <a:lstStyle/>
          <a:p>
            <a:pPr>
              <a:lnSpc>
                <a:spcPts val="2462"/>
              </a:lnSpc>
            </a:pPr>
            <a:r>
              <a:rPr lang="en-US" sz="2279" spc="-91">
                <a:solidFill>
                  <a:srgbClr val="000000"/>
                </a:solidFill>
                <a:latin typeface="Open Sans"/>
              </a:rPr>
              <a:t>European Parliament adopts resolution 11 May</a:t>
            </a:r>
          </a:p>
        </p:txBody>
      </p:sp>
      <p:grpSp>
        <p:nvGrpSpPr>
          <p:cNvPr id="13" name="Group 13"/>
          <p:cNvGrpSpPr/>
          <p:nvPr/>
        </p:nvGrpSpPr>
        <p:grpSpPr>
          <a:xfrm>
            <a:off x="1408504" y="2585051"/>
            <a:ext cx="10341" cy="1330132"/>
            <a:chOff x="0" y="0"/>
            <a:chExt cx="20682" cy="2660263"/>
          </a:xfrm>
        </p:grpSpPr>
        <p:sp>
          <p:nvSpPr>
            <p:cNvPr id="14" name="Freeform 14"/>
            <p:cNvSpPr/>
            <p:nvPr/>
          </p:nvSpPr>
          <p:spPr>
            <a:xfrm>
              <a:off x="0" y="10287"/>
              <a:ext cx="20701" cy="2639695"/>
            </a:xfrm>
            <a:custGeom>
              <a:avLst/>
              <a:gdLst/>
              <a:ahLst/>
              <a:cxnLst/>
              <a:rect l="l" t="t" r="r" b="b"/>
              <a:pathLst>
                <a:path w="20701" h="2639695">
                  <a:moveTo>
                    <a:pt x="20701" y="144780"/>
                  </a:moveTo>
                  <a:lnTo>
                    <a:pt x="20701" y="206883"/>
                  </a:lnTo>
                  <a:lnTo>
                    <a:pt x="0" y="206883"/>
                  </a:lnTo>
                  <a:lnTo>
                    <a:pt x="0" y="144780"/>
                  </a:lnTo>
                  <a:close/>
                  <a:moveTo>
                    <a:pt x="0" y="289560"/>
                  </a:moveTo>
                  <a:lnTo>
                    <a:pt x="0" y="351663"/>
                  </a:lnTo>
                  <a:lnTo>
                    <a:pt x="0" y="289560"/>
                  </a:lnTo>
                  <a:close/>
                  <a:moveTo>
                    <a:pt x="0" y="434340"/>
                  </a:moveTo>
                  <a:lnTo>
                    <a:pt x="0" y="496443"/>
                  </a:lnTo>
                  <a:lnTo>
                    <a:pt x="0" y="434340"/>
                  </a:lnTo>
                  <a:close/>
                  <a:moveTo>
                    <a:pt x="0" y="579120"/>
                  </a:moveTo>
                  <a:lnTo>
                    <a:pt x="0" y="641223"/>
                  </a:lnTo>
                  <a:lnTo>
                    <a:pt x="0" y="579120"/>
                  </a:lnTo>
                  <a:close/>
                  <a:moveTo>
                    <a:pt x="0" y="723900"/>
                  </a:moveTo>
                  <a:lnTo>
                    <a:pt x="0" y="786003"/>
                  </a:lnTo>
                  <a:lnTo>
                    <a:pt x="0" y="723900"/>
                  </a:lnTo>
                  <a:close/>
                  <a:moveTo>
                    <a:pt x="0" y="868680"/>
                  </a:moveTo>
                  <a:lnTo>
                    <a:pt x="0" y="930783"/>
                  </a:lnTo>
                  <a:lnTo>
                    <a:pt x="0" y="868680"/>
                  </a:lnTo>
                  <a:close/>
                  <a:moveTo>
                    <a:pt x="0" y="1013460"/>
                  </a:moveTo>
                  <a:lnTo>
                    <a:pt x="0" y="1075563"/>
                  </a:lnTo>
                  <a:lnTo>
                    <a:pt x="0" y="1013460"/>
                  </a:lnTo>
                  <a:close/>
                  <a:moveTo>
                    <a:pt x="0" y="1158240"/>
                  </a:moveTo>
                  <a:lnTo>
                    <a:pt x="0" y="1220343"/>
                  </a:lnTo>
                  <a:lnTo>
                    <a:pt x="0" y="1158240"/>
                  </a:lnTo>
                  <a:close/>
                  <a:moveTo>
                    <a:pt x="0" y="1303020"/>
                  </a:moveTo>
                  <a:lnTo>
                    <a:pt x="0" y="1365123"/>
                  </a:lnTo>
                  <a:lnTo>
                    <a:pt x="0" y="1303020"/>
                  </a:lnTo>
                  <a:close/>
                  <a:moveTo>
                    <a:pt x="0" y="1447800"/>
                  </a:moveTo>
                  <a:lnTo>
                    <a:pt x="0" y="1509903"/>
                  </a:lnTo>
                  <a:lnTo>
                    <a:pt x="0" y="1447800"/>
                  </a:lnTo>
                  <a:close/>
                  <a:moveTo>
                    <a:pt x="0" y="1592580"/>
                  </a:moveTo>
                  <a:lnTo>
                    <a:pt x="0" y="1654683"/>
                  </a:lnTo>
                  <a:lnTo>
                    <a:pt x="0" y="1592580"/>
                  </a:lnTo>
                  <a:close/>
                  <a:moveTo>
                    <a:pt x="0" y="1737360"/>
                  </a:moveTo>
                  <a:lnTo>
                    <a:pt x="0" y="1799463"/>
                  </a:lnTo>
                  <a:lnTo>
                    <a:pt x="0" y="1737360"/>
                  </a:lnTo>
                  <a:close/>
                  <a:moveTo>
                    <a:pt x="0" y="1882140"/>
                  </a:moveTo>
                  <a:lnTo>
                    <a:pt x="0" y="1944243"/>
                  </a:lnTo>
                  <a:lnTo>
                    <a:pt x="0" y="1882140"/>
                  </a:lnTo>
                  <a:close/>
                  <a:moveTo>
                    <a:pt x="0" y="2026920"/>
                  </a:moveTo>
                  <a:lnTo>
                    <a:pt x="0" y="2089023"/>
                  </a:lnTo>
                  <a:lnTo>
                    <a:pt x="0" y="2026920"/>
                  </a:lnTo>
                  <a:close/>
                  <a:moveTo>
                    <a:pt x="0" y="2171700"/>
                  </a:moveTo>
                  <a:lnTo>
                    <a:pt x="0" y="2233803"/>
                  </a:lnTo>
                  <a:lnTo>
                    <a:pt x="0" y="2171700"/>
                  </a:lnTo>
                  <a:close/>
                  <a:moveTo>
                    <a:pt x="0" y="2316480"/>
                  </a:moveTo>
                  <a:lnTo>
                    <a:pt x="0" y="2378583"/>
                  </a:lnTo>
                  <a:lnTo>
                    <a:pt x="0" y="2316480"/>
                  </a:lnTo>
                  <a:close/>
                  <a:moveTo>
                    <a:pt x="0" y="2461260"/>
                  </a:moveTo>
                  <a:lnTo>
                    <a:pt x="0" y="2523363"/>
                  </a:lnTo>
                  <a:lnTo>
                    <a:pt x="0" y="2461260"/>
                  </a:lnTo>
                  <a:close/>
                  <a:moveTo>
                    <a:pt x="0" y="2606040"/>
                  </a:moveTo>
                  <a:lnTo>
                    <a:pt x="0" y="2639695"/>
                  </a:lnTo>
                  <a:lnTo>
                    <a:pt x="0" y="2606040"/>
                  </a:lnTo>
                  <a:close/>
                  <a:moveTo>
                    <a:pt x="20701" y="0"/>
                  </a:moveTo>
                  <a:lnTo>
                    <a:pt x="20701" y="62103"/>
                  </a:lnTo>
                  <a:lnTo>
                    <a:pt x="0" y="62103"/>
                  </a:lnTo>
                  <a:lnTo>
                    <a:pt x="0" y="0"/>
                  </a:lnTo>
                  <a:close/>
                </a:path>
              </a:pathLst>
            </a:custGeom>
            <a:solidFill>
              <a:srgbClr val="3494BA"/>
            </a:solidFill>
          </p:spPr>
        </p:sp>
      </p:grpSp>
      <p:grpSp>
        <p:nvGrpSpPr>
          <p:cNvPr id="15" name="Group 15"/>
          <p:cNvGrpSpPr/>
          <p:nvPr/>
        </p:nvGrpSpPr>
        <p:grpSpPr>
          <a:xfrm>
            <a:off x="1369355" y="3865694"/>
            <a:ext cx="88637" cy="88637"/>
            <a:chOff x="0" y="0"/>
            <a:chExt cx="177275" cy="177275"/>
          </a:xfrm>
        </p:grpSpPr>
        <p:sp>
          <p:nvSpPr>
            <p:cNvPr id="16" name="Freeform 16"/>
            <p:cNvSpPr/>
            <p:nvPr/>
          </p:nvSpPr>
          <p:spPr>
            <a:xfrm>
              <a:off x="5207" y="5207"/>
              <a:ext cx="166878" cy="166878"/>
            </a:xfrm>
            <a:custGeom>
              <a:avLst/>
              <a:gdLst/>
              <a:ahLst/>
              <a:cxnLst/>
              <a:rect l="l" t="t" r="r" b="b"/>
              <a:pathLst>
                <a:path w="166878" h="166878">
                  <a:moveTo>
                    <a:pt x="0" y="83439"/>
                  </a:moveTo>
                  <a:cubicBezTo>
                    <a:pt x="0" y="37338"/>
                    <a:pt x="37338" y="0"/>
                    <a:pt x="83439" y="0"/>
                  </a:cubicBezTo>
                  <a:cubicBezTo>
                    <a:pt x="129540" y="0"/>
                    <a:pt x="166878" y="37338"/>
                    <a:pt x="166878" y="83439"/>
                  </a:cubicBezTo>
                  <a:cubicBezTo>
                    <a:pt x="166878" y="129540"/>
                    <a:pt x="129540" y="166878"/>
                    <a:pt x="83439" y="166878"/>
                  </a:cubicBezTo>
                  <a:cubicBezTo>
                    <a:pt x="37338" y="166878"/>
                    <a:pt x="0" y="129540"/>
                    <a:pt x="0" y="83439"/>
                  </a:cubicBezTo>
                  <a:close/>
                </a:path>
              </a:pathLst>
            </a:custGeom>
            <a:solidFill>
              <a:srgbClr val="3494BA"/>
            </a:solidFill>
          </p:spPr>
        </p:sp>
        <p:sp>
          <p:nvSpPr>
            <p:cNvPr id="17" name="Freeform 17"/>
            <p:cNvSpPr/>
            <p:nvPr/>
          </p:nvSpPr>
          <p:spPr>
            <a:xfrm>
              <a:off x="0" y="0"/>
              <a:ext cx="177292" cy="177292"/>
            </a:xfrm>
            <a:custGeom>
              <a:avLst/>
              <a:gdLst/>
              <a:ahLst/>
              <a:cxnLst/>
              <a:rect l="l" t="t" r="r" b="b"/>
              <a:pathLst>
                <a:path w="177292" h="177292">
                  <a:moveTo>
                    <a:pt x="0" y="88646"/>
                  </a:moveTo>
                  <a:cubicBezTo>
                    <a:pt x="0" y="39624"/>
                    <a:pt x="39624" y="0"/>
                    <a:pt x="88646" y="0"/>
                  </a:cubicBezTo>
                  <a:lnTo>
                    <a:pt x="88646" y="5207"/>
                  </a:lnTo>
                  <a:lnTo>
                    <a:pt x="88646" y="0"/>
                  </a:lnTo>
                  <a:cubicBezTo>
                    <a:pt x="137541" y="0"/>
                    <a:pt x="177292" y="39624"/>
                    <a:pt x="177292" y="88646"/>
                  </a:cubicBezTo>
                  <a:lnTo>
                    <a:pt x="172085" y="88646"/>
                  </a:lnTo>
                  <a:lnTo>
                    <a:pt x="177292" y="88646"/>
                  </a:lnTo>
                  <a:cubicBezTo>
                    <a:pt x="177292" y="137541"/>
                    <a:pt x="137668" y="177292"/>
                    <a:pt x="88646" y="177292"/>
                  </a:cubicBezTo>
                  <a:lnTo>
                    <a:pt x="88646" y="172085"/>
                  </a:lnTo>
                  <a:lnTo>
                    <a:pt x="88646" y="177292"/>
                  </a:lnTo>
                  <a:cubicBezTo>
                    <a:pt x="39624" y="177292"/>
                    <a:pt x="0" y="137541"/>
                    <a:pt x="0" y="88646"/>
                  </a:cubicBezTo>
                  <a:lnTo>
                    <a:pt x="5207" y="88646"/>
                  </a:lnTo>
                  <a:lnTo>
                    <a:pt x="10287" y="88646"/>
                  </a:lnTo>
                  <a:lnTo>
                    <a:pt x="5207" y="88646"/>
                  </a:lnTo>
                  <a:lnTo>
                    <a:pt x="0" y="88646"/>
                  </a:lnTo>
                  <a:moveTo>
                    <a:pt x="10287" y="88646"/>
                  </a:moveTo>
                  <a:cubicBezTo>
                    <a:pt x="10287" y="91440"/>
                    <a:pt x="8001" y="93853"/>
                    <a:pt x="5080" y="93853"/>
                  </a:cubicBezTo>
                  <a:cubicBezTo>
                    <a:pt x="2159" y="93853"/>
                    <a:pt x="0" y="91440"/>
                    <a:pt x="0" y="88646"/>
                  </a:cubicBezTo>
                  <a:cubicBezTo>
                    <a:pt x="0" y="85852"/>
                    <a:pt x="2286" y="83439"/>
                    <a:pt x="5207" y="83439"/>
                  </a:cubicBezTo>
                  <a:cubicBezTo>
                    <a:pt x="8128" y="83439"/>
                    <a:pt x="10414" y="85725"/>
                    <a:pt x="10414" y="88646"/>
                  </a:cubicBezTo>
                  <a:cubicBezTo>
                    <a:pt x="10414" y="131826"/>
                    <a:pt x="45466" y="167005"/>
                    <a:pt x="88773" y="167005"/>
                  </a:cubicBezTo>
                  <a:cubicBezTo>
                    <a:pt x="132080" y="167005"/>
                    <a:pt x="167132" y="131953"/>
                    <a:pt x="167132" y="88646"/>
                  </a:cubicBezTo>
                  <a:cubicBezTo>
                    <a:pt x="167132" y="45339"/>
                    <a:pt x="131826" y="10287"/>
                    <a:pt x="88646" y="10287"/>
                  </a:cubicBezTo>
                  <a:lnTo>
                    <a:pt x="88646" y="5207"/>
                  </a:lnTo>
                  <a:lnTo>
                    <a:pt x="88646" y="10287"/>
                  </a:lnTo>
                  <a:cubicBezTo>
                    <a:pt x="45339" y="10287"/>
                    <a:pt x="10287" y="45339"/>
                    <a:pt x="10287" y="88646"/>
                  </a:cubicBezTo>
                  <a:close/>
                </a:path>
              </a:pathLst>
            </a:custGeom>
            <a:solidFill>
              <a:srgbClr val="FFFFFF"/>
            </a:solidFill>
          </p:spPr>
        </p:sp>
      </p:grpSp>
      <p:grpSp>
        <p:nvGrpSpPr>
          <p:cNvPr id="18" name="Group 18"/>
          <p:cNvGrpSpPr/>
          <p:nvPr/>
        </p:nvGrpSpPr>
        <p:grpSpPr>
          <a:xfrm rot="-2700000">
            <a:off x="3778518" y="5293317"/>
            <a:ext cx="336683" cy="336683"/>
            <a:chOff x="0" y="0"/>
            <a:chExt cx="673365" cy="673365"/>
          </a:xfrm>
        </p:grpSpPr>
        <p:sp>
          <p:nvSpPr>
            <p:cNvPr id="19" name="Freeform 19"/>
            <p:cNvSpPr/>
            <p:nvPr/>
          </p:nvSpPr>
          <p:spPr>
            <a:xfrm>
              <a:off x="8763" y="-40386"/>
              <a:ext cx="704977" cy="704977"/>
            </a:xfrm>
            <a:custGeom>
              <a:avLst/>
              <a:gdLst/>
              <a:ahLst/>
              <a:cxnLst/>
              <a:rect l="l" t="t" r="r" b="b"/>
              <a:pathLst>
                <a:path w="704977" h="704977">
                  <a:moveTo>
                    <a:pt x="0" y="377063"/>
                  </a:moveTo>
                  <a:cubicBezTo>
                    <a:pt x="0" y="195961"/>
                    <a:pt x="146812" y="49149"/>
                    <a:pt x="327914" y="49149"/>
                  </a:cubicBezTo>
                  <a:cubicBezTo>
                    <a:pt x="453644" y="49149"/>
                    <a:pt x="579247" y="32766"/>
                    <a:pt x="704977" y="0"/>
                  </a:cubicBezTo>
                  <a:cubicBezTo>
                    <a:pt x="672211" y="125730"/>
                    <a:pt x="655828" y="251333"/>
                    <a:pt x="655828" y="377063"/>
                  </a:cubicBezTo>
                  <a:cubicBezTo>
                    <a:pt x="655828" y="558165"/>
                    <a:pt x="509016" y="704977"/>
                    <a:pt x="327914" y="704977"/>
                  </a:cubicBezTo>
                  <a:cubicBezTo>
                    <a:pt x="146812" y="704977"/>
                    <a:pt x="0" y="558165"/>
                    <a:pt x="0" y="377063"/>
                  </a:cubicBezTo>
                  <a:close/>
                </a:path>
              </a:pathLst>
            </a:custGeom>
            <a:solidFill>
              <a:srgbClr val="3494BA"/>
            </a:solidFill>
          </p:spPr>
        </p:sp>
        <p:sp>
          <p:nvSpPr>
            <p:cNvPr id="20" name="Freeform 20"/>
            <p:cNvSpPr/>
            <p:nvPr/>
          </p:nvSpPr>
          <p:spPr>
            <a:xfrm>
              <a:off x="0" y="-49657"/>
              <a:ext cx="723011" cy="723011"/>
            </a:xfrm>
            <a:custGeom>
              <a:avLst/>
              <a:gdLst/>
              <a:ahLst/>
              <a:cxnLst/>
              <a:rect l="l" t="t" r="r" b="b"/>
              <a:pathLst>
                <a:path w="723011" h="723011">
                  <a:moveTo>
                    <a:pt x="0" y="386334"/>
                  </a:moveTo>
                  <a:cubicBezTo>
                    <a:pt x="0" y="200406"/>
                    <a:pt x="150749" y="49657"/>
                    <a:pt x="336677" y="49657"/>
                  </a:cubicBezTo>
                  <a:cubicBezTo>
                    <a:pt x="461645" y="49657"/>
                    <a:pt x="586486" y="33401"/>
                    <a:pt x="711581" y="762"/>
                  </a:cubicBezTo>
                  <a:cubicBezTo>
                    <a:pt x="714629" y="0"/>
                    <a:pt x="717804" y="889"/>
                    <a:pt x="719963" y="3048"/>
                  </a:cubicBezTo>
                  <a:cubicBezTo>
                    <a:pt x="722122" y="5207"/>
                    <a:pt x="723011" y="8509"/>
                    <a:pt x="722249" y="11430"/>
                  </a:cubicBezTo>
                  <a:cubicBezTo>
                    <a:pt x="689610" y="136398"/>
                    <a:pt x="673354" y="261366"/>
                    <a:pt x="673354" y="386334"/>
                  </a:cubicBezTo>
                  <a:lnTo>
                    <a:pt x="664591" y="386334"/>
                  </a:lnTo>
                  <a:lnTo>
                    <a:pt x="673354" y="386334"/>
                  </a:lnTo>
                  <a:cubicBezTo>
                    <a:pt x="673354" y="572262"/>
                    <a:pt x="522605" y="723011"/>
                    <a:pt x="336677" y="723011"/>
                  </a:cubicBezTo>
                  <a:lnTo>
                    <a:pt x="336677" y="714248"/>
                  </a:lnTo>
                  <a:lnTo>
                    <a:pt x="336677" y="723011"/>
                  </a:lnTo>
                  <a:cubicBezTo>
                    <a:pt x="150749" y="723011"/>
                    <a:pt x="0" y="572262"/>
                    <a:pt x="0" y="386334"/>
                  </a:cubicBezTo>
                  <a:lnTo>
                    <a:pt x="8763" y="386334"/>
                  </a:lnTo>
                  <a:lnTo>
                    <a:pt x="0" y="386334"/>
                  </a:lnTo>
                  <a:moveTo>
                    <a:pt x="17526" y="386334"/>
                  </a:moveTo>
                  <a:lnTo>
                    <a:pt x="8763" y="386334"/>
                  </a:lnTo>
                  <a:lnTo>
                    <a:pt x="17526" y="386334"/>
                  </a:lnTo>
                  <a:cubicBezTo>
                    <a:pt x="17526" y="562610"/>
                    <a:pt x="160401" y="705485"/>
                    <a:pt x="336677" y="705485"/>
                  </a:cubicBezTo>
                  <a:cubicBezTo>
                    <a:pt x="512953" y="705485"/>
                    <a:pt x="655828" y="562610"/>
                    <a:pt x="655828" y="386334"/>
                  </a:cubicBezTo>
                  <a:cubicBezTo>
                    <a:pt x="655828" y="259842"/>
                    <a:pt x="672338" y="133477"/>
                    <a:pt x="705358" y="6985"/>
                  </a:cubicBezTo>
                  <a:lnTo>
                    <a:pt x="713867" y="9144"/>
                  </a:lnTo>
                  <a:lnTo>
                    <a:pt x="716026" y="17653"/>
                  </a:lnTo>
                  <a:cubicBezTo>
                    <a:pt x="589661" y="50673"/>
                    <a:pt x="463169" y="67183"/>
                    <a:pt x="336677" y="67183"/>
                  </a:cubicBezTo>
                  <a:lnTo>
                    <a:pt x="336677" y="58420"/>
                  </a:lnTo>
                  <a:lnTo>
                    <a:pt x="336677" y="67183"/>
                  </a:lnTo>
                  <a:cubicBezTo>
                    <a:pt x="160401" y="67183"/>
                    <a:pt x="17526" y="210058"/>
                    <a:pt x="17526" y="386334"/>
                  </a:cubicBezTo>
                  <a:close/>
                </a:path>
              </a:pathLst>
            </a:custGeom>
            <a:solidFill>
              <a:srgbClr val="3494BA"/>
            </a:solidFill>
          </p:spPr>
        </p:sp>
      </p:grpSp>
      <p:grpSp>
        <p:nvGrpSpPr>
          <p:cNvPr id="21" name="Group 21"/>
          <p:cNvGrpSpPr/>
          <p:nvPr/>
        </p:nvGrpSpPr>
        <p:grpSpPr>
          <a:xfrm>
            <a:off x="3819339" y="5334139"/>
            <a:ext cx="255040" cy="255040"/>
            <a:chOff x="0" y="0"/>
            <a:chExt cx="510080" cy="510080"/>
          </a:xfrm>
        </p:grpSpPr>
        <p:sp>
          <p:nvSpPr>
            <p:cNvPr id="22" name="Freeform 22"/>
            <p:cNvSpPr/>
            <p:nvPr/>
          </p:nvSpPr>
          <p:spPr>
            <a:xfrm>
              <a:off x="0" y="0"/>
              <a:ext cx="510032" cy="510032"/>
            </a:xfrm>
            <a:custGeom>
              <a:avLst/>
              <a:gdLst/>
              <a:ahLst/>
              <a:cxnLst/>
              <a:rect l="l" t="t" r="r" b="b"/>
              <a:pathLst>
                <a:path w="510032" h="510032">
                  <a:moveTo>
                    <a:pt x="0" y="255016"/>
                  </a:moveTo>
                  <a:cubicBezTo>
                    <a:pt x="0" y="114173"/>
                    <a:pt x="114173" y="0"/>
                    <a:pt x="255016" y="0"/>
                  </a:cubicBezTo>
                  <a:cubicBezTo>
                    <a:pt x="395859" y="0"/>
                    <a:pt x="510032" y="114173"/>
                    <a:pt x="510032" y="255016"/>
                  </a:cubicBezTo>
                  <a:cubicBezTo>
                    <a:pt x="510032" y="395859"/>
                    <a:pt x="395859" y="510032"/>
                    <a:pt x="255016" y="510032"/>
                  </a:cubicBezTo>
                  <a:cubicBezTo>
                    <a:pt x="114173" y="510032"/>
                    <a:pt x="0" y="395859"/>
                    <a:pt x="0" y="255016"/>
                  </a:cubicBezTo>
                  <a:close/>
                </a:path>
              </a:pathLst>
            </a:custGeom>
            <a:solidFill>
              <a:srgbClr val="FFFFFF">
                <a:alpha val="89804"/>
              </a:srgbClr>
            </a:solidFill>
          </p:spPr>
        </p:sp>
      </p:grpSp>
      <p:sp>
        <p:nvSpPr>
          <p:cNvPr id="23" name="TextBox 23"/>
          <p:cNvSpPr txBox="1"/>
          <p:nvPr/>
        </p:nvSpPr>
        <p:spPr>
          <a:xfrm>
            <a:off x="4174837" y="5257676"/>
            <a:ext cx="4111658" cy="641201"/>
          </a:xfrm>
          <a:prstGeom prst="rect">
            <a:avLst/>
          </a:prstGeom>
        </p:spPr>
        <p:txBody>
          <a:bodyPr lIns="0" tIns="0" rIns="0" bIns="0" rtlCol="0" anchor="t">
            <a:spAutoFit/>
          </a:bodyPr>
          <a:lstStyle/>
          <a:p>
            <a:pPr>
              <a:lnSpc>
                <a:spcPts val="2462"/>
              </a:lnSpc>
            </a:pPr>
            <a:r>
              <a:rPr lang="en-US" sz="2279" spc="-91">
                <a:solidFill>
                  <a:srgbClr val="000000"/>
                </a:solidFill>
                <a:latin typeface="Open Sans"/>
              </a:rPr>
              <a:t>Commission adopts its adequacy decision 7 July </a:t>
            </a:r>
          </a:p>
        </p:txBody>
      </p:sp>
      <p:grpSp>
        <p:nvGrpSpPr>
          <p:cNvPr id="24" name="Group 24"/>
          <p:cNvGrpSpPr/>
          <p:nvPr/>
        </p:nvGrpSpPr>
        <p:grpSpPr>
          <a:xfrm>
            <a:off x="3941690" y="3904843"/>
            <a:ext cx="10341" cy="1330132"/>
            <a:chOff x="0" y="0"/>
            <a:chExt cx="20682" cy="2660263"/>
          </a:xfrm>
        </p:grpSpPr>
        <p:sp>
          <p:nvSpPr>
            <p:cNvPr id="25" name="Freeform 25"/>
            <p:cNvSpPr/>
            <p:nvPr/>
          </p:nvSpPr>
          <p:spPr>
            <a:xfrm>
              <a:off x="0" y="10287"/>
              <a:ext cx="20701" cy="2639695"/>
            </a:xfrm>
            <a:custGeom>
              <a:avLst/>
              <a:gdLst/>
              <a:ahLst/>
              <a:cxnLst/>
              <a:rect l="l" t="t" r="r" b="b"/>
              <a:pathLst>
                <a:path w="20701" h="2639695">
                  <a:moveTo>
                    <a:pt x="20701" y="144780"/>
                  </a:moveTo>
                  <a:lnTo>
                    <a:pt x="20701" y="206883"/>
                  </a:lnTo>
                  <a:lnTo>
                    <a:pt x="0" y="206883"/>
                  </a:lnTo>
                  <a:lnTo>
                    <a:pt x="0" y="144780"/>
                  </a:lnTo>
                  <a:close/>
                  <a:moveTo>
                    <a:pt x="0" y="289560"/>
                  </a:moveTo>
                  <a:lnTo>
                    <a:pt x="0" y="351663"/>
                  </a:lnTo>
                  <a:lnTo>
                    <a:pt x="0" y="289560"/>
                  </a:lnTo>
                  <a:close/>
                  <a:moveTo>
                    <a:pt x="0" y="434340"/>
                  </a:moveTo>
                  <a:lnTo>
                    <a:pt x="0" y="496443"/>
                  </a:lnTo>
                  <a:lnTo>
                    <a:pt x="0" y="434340"/>
                  </a:lnTo>
                  <a:close/>
                  <a:moveTo>
                    <a:pt x="0" y="579120"/>
                  </a:moveTo>
                  <a:lnTo>
                    <a:pt x="0" y="641223"/>
                  </a:lnTo>
                  <a:lnTo>
                    <a:pt x="0" y="579120"/>
                  </a:lnTo>
                  <a:close/>
                  <a:moveTo>
                    <a:pt x="0" y="723900"/>
                  </a:moveTo>
                  <a:lnTo>
                    <a:pt x="0" y="786003"/>
                  </a:lnTo>
                  <a:lnTo>
                    <a:pt x="0" y="723900"/>
                  </a:lnTo>
                  <a:close/>
                  <a:moveTo>
                    <a:pt x="0" y="868680"/>
                  </a:moveTo>
                  <a:lnTo>
                    <a:pt x="0" y="930783"/>
                  </a:lnTo>
                  <a:lnTo>
                    <a:pt x="0" y="868680"/>
                  </a:lnTo>
                  <a:close/>
                  <a:moveTo>
                    <a:pt x="0" y="1013460"/>
                  </a:moveTo>
                  <a:lnTo>
                    <a:pt x="0" y="1075563"/>
                  </a:lnTo>
                  <a:lnTo>
                    <a:pt x="0" y="1013460"/>
                  </a:lnTo>
                  <a:close/>
                  <a:moveTo>
                    <a:pt x="0" y="1158240"/>
                  </a:moveTo>
                  <a:lnTo>
                    <a:pt x="0" y="1220343"/>
                  </a:lnTo>
                  <a:lnTo>
                    <a:pt x="0" y="1158240"/>
                  </a:lnTo>
                  <a:close/>
                  <a:moveTo>
                    <a:pt x="0" y="1303020"/>
                  </a:moveTo>
                  <a:lnTo>
                    <a:pt x="0" y="1365123"/>
                  </a:lnTo>
                  <a:lnTo>
                    <a:pt x="0" y="1303020"/>
                  </a:lnTo>
                  <a:close/>
                  <a:moveTo>
                    <a:pt x="0" y="1447800"/>
                  </a:moveTo>
                  <a:lnTo>
                    <a:pt x="0" y="1509903"/>
                  </a:lnTo>
                  <a:lnTo>
                    <a:pt x="0" y="1447800"/>
                  </a:lnTo>
                  <a:close/>
                  <a:moveTo>
                    <a:pt x="0" y="1592580"/>
                  </a:moveTo>
                  <a:lnTo>
                    <a:pt x="0" y="1654683"/>
                  </a:lnTo>
                  <a:lnTo>
                    <a:pt x="0" y="1592580"/>
                  </a:lnTo>
                  <a:close/>
                  <a:moveTo>
                    <a:pt x="0" y="1737360"/>
                  </a:moveTo>
                  <a:lnTo>
                    <a:pt x="0" y="1799463"/>
                  </a:lnTo>
                  <a:lnTo>
                    <a:pt x="0" y="1737360"/>
                  </a:lnTo>
                  <a:close/>
                  <a:moveTo>
                    <a:pt x="0" y="1882140"/>
                  </a:moveTo>
                  <a:lnTo>
                    <a:pt x="0" y="1944243"/>
                  </a:lnTo>
                  <a:lnTo>
                    <a:pt x="0" y="1882140"/>
                  </a:lnTo>
                  <a:close/>
                  <a:moveTo>
                    <a:pt x="0" y="2026920"/>
                  </a:moveTo>
                  <a:lnTo>
                    <a:pt x="0" y="2089023"/>
                  </a:lnTo>
                  <a:lnTo>
                    <a:pt x="0" y="2026920"/>
                  </a:lnTo>
                  <a:close/>
                  <a:moveTo>
                    <a:pt x="0" y="2171700"/>
                  </a:moveTo>
                  <a:lnTo>
                    <a:pt x="0" y="2233803"/>
                  </a:lnTo>
                  <a:lnTo>
                    <a:pt x="0" y="2171700"/>
                  </a:lnTo>
                  <a:close/>
                  <a:moveTo>
                    <a:pt x="0" y="2316480"/>
                  </a:moveTo>
                  <a:lnTo>
                    <a:pt x="0" y="2378583"/>
                  </a:lnTo>
                  <a:lnTo>
                    <a:pt x="0" y="2316480"/>
                  </a:lnTo>
                  <a:close/>
                  <a:moveTo>
                    <a:pt x="0" y="2461260"/>
                  </a:moveTo>
                  <a:lnTo>
                    <a:pt x="0" y="2523363"/>
                  </a:lnTo>
                  <a:lnTo>
                    <a:pt x="0" y="2461260"/>
                  </a:lnTo>
                  <a:close/>
                  <a:moveTo>
                    <a:pt x="0" y="2606040"/>
                  </a:moveTo>
                  <a:lnTo>
                    <a:pt x="0" y="2639695"/>
                  </a:lnTo>
                  <a:lnTo>
                    <a:pt x="0" y="2606040"/>
                  </a:lnTo>
                  <a:close/>
                  <a:moveTo>
                    <a:pt x="20701" y="0"/>
                  </a:moveTo>
                  <a:lnTo>
                    <a:pt x="20701" y="62103"/>
                  </a:lnTo>
                  <a:lnTo>
                    <a:pt x="0" y="62103"/>
                  </a:lnTo>
                  <a:lnTo>
                    <a:pt x="0" y="0"/>
                  </a:lnTo>
                  <a:close/>
                </a:path>
              </a:pathLst>
            </a:custGeom>
            <a:solidFill>
              <a:srgbClr val="3494BA"/>
            </a:solidFill>
          </p:spPr>
        </p:sp>
      </p:grpSp>
      <p:grpSp>
        <p:nvGrpSpPr>
          <p:cNvPr id="26" name="Group 26"/>
          <p:cNvGrpSpPr/>
          <p:nvPr/>
        </p:nvGrpSpPr>
        <p:grpSpPr>
          <a:xfrm>
            <a:off x="3902540" y="3865694"/>
            <a:ext cx="88637" cy="88637"/>
            <a:chOff x="0" y="0"/>
            <a:chExt cx="177275" cy="177275"/>
          </a:xfrm>
        </p:grpSpPr>
        <p:sp>
          <p:nvSpPr>
            <p:cNvPr id="27" name="Freeform 27"/>
            <p:cNvSpPr/>
            <p:nvPr/>
          </p:nvSpPr>
          <p:spPr>
            <a:xfrm>
              <a:off x="5207" y="5207"/>
              <a:ext cx="166878" cy="166878"/>
            </a:xfrm>
            <a:custGeom>
              <a:avLst/>
              <a:gdLst/>
              <a:ahLst/>
              <a:cxnLst/>
              <a:rect l="l" t="t" r="r" b="b"/>
              <a:pathLst>
                <a:path w="166878" h="166878">
                  <a:moveTo>
                    <a:pt x="0" y="83439"/>
                  </a:moveTo>
                  <a:cubicBezTo>
                    <a:pt x="0" y="37338"/>
                    <a:pt x="37338" y="0"/>
                    <a:pt x="83439" y="0"/>
                  </a:cubicBezTo>
                  <a:cubicBezTo>
                    <a:pt x="129540" y="0"/>
                    <a:pt x="166878" y="37338"/>
                    <a:pt x="166878" y="83439"/>
                  </a:cubicBezTo>
                  <a:cubicBezTo>
                    <a:pt x="166878" y="129540"/>
                    <a:pt x="129540" y="166878"/>
                    <a:pt x="83439" y="166878"/>
                  </a:cubicBezTo>
                  <a:cubicBezTo>
                    <a:pt x="37338" y="166878"/>
                    <a:pt x="0" y="129540"/>
                    <a:pt x="0" y="83439"/>
                  </a:cubicBezTo>
                  <a:close/>
                </a:path>
              </a:pathLst>
            </a:custGeom>
            <a:solidFill>
              <a:srgbClr val="3494BA"/>
            </a:solidFill>
          </p:spPr>
        </p:sp>
        <p:sp>
          <p:nvSpPr>
            <p:cNvPr id="28" name="Freeform 28"/>
            <p:cNvSpPr/>
            <p:nvPr/>
          </p:nvSpPr>
          <p:spPr>
            <a:xfrm>
              <a:off x="0" y="0"/>
              <a:ext cx="177292" cy="177292"/>
            </a:xfrm>
            <a:custGeom>
              <a:avLst/>
              <a:gdLst/>
              <a:ahLst/>
              <a:cxnLst/>
              <a:rect l="l" t="t" r="r" b="b"/>
              <a:pathLst>
                <a:path w="177292" h="177292">
                  <a:moveTo>
                    <a:pt x="0" y="88646"/>
                  </a:moveTo>
                  <a:cubicBezTo>
                    <a:pt x="0" y="39624"/>
                    <a:pt x="39624" y="0"/>
                    <a:pt x="88646" y="0"/>
                  </a:cubicBezTo>
                  <a:lnTo>
                    <a:pt x="88646" y="5207"/>
                  </a:lnTo>
                  <a:lnTo>
                    <a:pt x="88646" y="0"/>
                  </a:lnTo>
                  <a:cubicBezTo>
                    <a:pt x="137541" y="0"/>
                    <a:pt x="177292" y="39624"/>
                    <a:pt x="177292" y="88646"/>
                  </a:cubicBezTo>
                  <a:lnTo>
                    <a:pt x="172085" y="88646"/>
                  </a:lnTo>
                  <a:lnTo>
                    <a:pt x="177292" y="88646"/>
                  </a:lnTo>
                  <a:cubicBezTo>
                    <a:pt x="177292" y="137541"/>
                    <a:pt x="137668" y="177292"/>
                    <a:pt x="88646" y="177292"/>
                  </a:cubicBezTo>
                  <a:lnTo>
                    <a:pt x="88646" y="172085"/>
                  </a:lnTo>
                  <a:lnTo>
                    <a:pt x="88646" y="177292"/>
                  </a:lnTo>
                  <a:cubicBezTo>
                    <a:pt x="39624" y="177292"/>
                    <a:pt x="0" y="137541"/>
                    <a:pt x="0" y="88646"/>
                  </a:cubicBezTo>
                  <a:lnTo>
                    <a:pt x="5207" y="88646"/>
                  </a:lnTo>
                  <a:lnTo>
                    <a:pt x="10287" y="88646"/>
                  </a:lnTo>
                  <a:lnTo>
                    <a:pt x="5207" y="88646"/>
                  </a:lnTo>
                  <a:lnTo>
                    <a:pt x="0" y="88646"/>
                  </a:lnTo>
                  <a:moveTo>
                    <a:pt x="10287" y="88646"/>
                  </a:moveTo>
                  <a:cubicBezTo>
                    <a:pt x="10287" y="91440"/>
                    <a:pt x="8001" y="93853"/>
                    <a:pt x="5080" y="93853"/>
                  </a:cubicBezTo>
                  <a:cubicBezTo>
                    <a:pt x="2159" y="93853"/>
                    <a:pt x="0" y="91440"/>
                    <a:pt x="0" y="88646"/>
                  </a:cubicBezTo>
                  <a:cubicBezTo>
                    <a:pt x="0" y="85852"/>
                    <a:pt x="2286" y="83439"/>
                    <a:pt x="5207" y="83439"/>
                  </a:cubicBezTo>
                  <a:cubicBezTo>
                    <a:pt x="8128" y="83439"/>
                    <a:pt x="10414" y="85725"/>
                    <a:pt x="10414" y="88646"/>
                  </a:cubicBezTo>
                  <a:cubicBezTo>
                    <a:pt x="10414" y="131826"/>
                    <a:pt x="45466" y="167005"/>
                    <a:pt x="88773" y="167005"/>
                  </a:cubicBezTo>
                  <a:cubicBezTo>
                    <a:pt x="132080" y="167005"/>
                    <a:pt x="167132" y="131953"/>
                    <a:pt x="167132" y="88646"/>
                  </a:cubicBezTo>
                  <a:cubicBezTo>
                    <a:pt x="167132" y="45339"/>
                    <a:pt x="131826" y="10287"/>
                    <a:pt x="88646" y="10287"/>
                  </a:cubicBezTo>
                  <a:lnTo>
                    <a:pt x="88646" y="5207"/>
                  </a:lnTo>
                  <a:lnTo>
                    <a:pt x="88646" y="10287"/>
                  </a:lnTo>
                  <a:cubicBezTo>
                    <a:pt x="45339" y="10287"/>
                    <a:pt x="10287" y="45339"/>
                    <a:pt x="10287" y="88646"/>
                  </a:cubicBezTo>
                  <a:close/>
                </a:path>
              </a:pathLst>
            </a:custGeom>
            <a:solidFill>
              <a:srgbClr val="FFFFFF"/>
            </a:solidFill>
          </p:spPr>
        </p:sp>
      </p:grpSp>
      <p:grpSp>
        <p:nvGrpSpPr>
          <p:cNvPr id="29" name="Group 29"/>
          <p:cNvGrpSpPr/>
          <p:nvPr/>
        </p:nvGrpSpPr>
        <p:grpSpPr>
          <a:xfrm rot="8100000">
            <a:off x="6311703" y="2190026"/>
            <a:ext cx="336683" cy="336683"/>
            <a:chOff x="0" y="0"/>
            <a:chExt cx="673365" cy="673365"/>
          </a:xfrm>
        </p:grpSpPr>
        <p:sp>
          <p:nvSpPr>
            <p:cNvPr id="30" name="Freeform 30"/>
            <p:cNvSpPr/>
            <p:nvPr/>
          </p:nvSpPr>
          <p:spPr>
            <a:xfrm>
              <a:off x="8763" y="-40386"/>
              <a:ext cx="704977" cy="704977"/>
            </a:xfrm>
            <a:custGeom>
              <a:avLst/>
              <a:gdLst/>
              <a:ahLst/>
              <a:cxnLst/>
              <a:rect l="l" t="t" r="r" b="b"/>
              <a:pathLst>
                <a:path w="704977" h="704977">
                  <a:moveTo>
                    <a:pt x="0" y="377063"/>
                  </a:moveTo>
                  <a:cubicBezTo>
                    <a:pt x="0" y="195961"/>
                    <a:pt x="146812" y="49149"/>
                    <a:pt x="327914" y="49149"/>
                  </a:cubicBezTo>
                  <a:cubicBezTo>
                    <a:pt x="453644" y="49149"/>
                    <a:pt x="579247" y="32766"/>
                    <a:pt x="704977" y="0"/>
                  </a:cubicBezTo>
                  <a:cubicBezTo>
                    <a:pt x="672211" y="125730"/>
                    <a:pt x="655828" y="251333"/>
                    <a:pt x="655828" y="377063"/>
                  </a:cubicBezTo>
                  <a:cubicBezTo>
                    <a:pt x="655828" y="558165"/>
                    <a:pt x="509016" y="704977"/>
                    <a:pt x="327914" y="704977"/>
                  </a:cubicBezTo>
                  <a:cubicBezTo>
                    <a:pt x="146812" y="704977"/>
                    <a:pt x="0" y="558165"/>
                    <a:pt x="0" y="377063"/>
                  </a:cubicBezTo>
                  <a:close/>
                </a:path>
              </a:pathLst>
            </a:custGeom>
            <a:solidFill>
              <a:srgbClr val="3494BA"/>
            </a:solidFill>
          </p:spPr>
        </p:sp>
        <p:sp>
          <p:nvSpPr>
            <p:cNvPr id="31" name="Freeform 31"/>
            <p:cNvSpPr/>
            <p:nvPr/>
          </p:nvSpPr>
          <p:spPr>
            <a:xfrm>
              <a:off x="0" y="-49657"/>
              <a:ext cx="723011" cy="723011"/>
            </a:xfrm>
            <a:custGeom>
              <a:avLst/>
              <a:gdLst/>
              <a:ahLst/>
              <a:cxnLst/>
              <a:rect l="l" t="t" r="r" b="b"/>
              <a:pathLst>
                <a:path w="723011" h="723011">
                  <a:moveTo>
                    <a:pt x="0" y="386334"/>
                  </a:moveTo>
                  <a:cubicBezTo>
                    <a:pt x="0" y="200406"/>
                    <a:pt x="150749" y="49657"/>
                    <a:pt x="336677" y="49657"/>
                  </a:cubicBezTo>
                  <a:cubicBezTo>
                    <a:pt x="461645" y="49657"/>
                    <a:pt x="586486" y="33401"/>
                    <a:pt x="711581" y="762"/>
                  </a:cubicBezTo>
                  <a:cubicBezTo>
                    <a:pt x="714629" y="0"/>
                    <a:pt x="717804" y="889"/>
                    <a:pt x="719963" y="3048"/>
                  </a:cubicBezTo>
                  <a:cubicBezTo>
                    <a:pt x="722122" y="5207"/>
                    <a:pt x="723011" y="8509"/>
                    <a:pt x="722249" y="11430"/>
                  </a:cubicBezTo>
                  <a:cubicBezTo>
                    <a:pt x="689610" y="136398"/>
                    <a:pt x="673354" y="261366"/>
                    <a:pt x="673354" y="386334"/>
                  </a:cubicBezTo>
                  <a:lnTo>
                    <a:pt x="664591" y="386334"/>
                  </a:lnTo>
                  <a:lnTo>
                    <a:pt x="673354" y="386334"/>
                  </a:lnTo>
                  <a:cubicBezTo>
                    <a:pt x="673354" y="572262"/>
                    <a:pt x="522605" y="723011"/>
                    <a:pt x="336677" y="723011"/>
                  </a:cubicBezTo>
                  <a:lnTo>
                    <a:pt x="336677" y="714248"/>
                  </a:lnTo>
                  <a:lnTo>
                    <a:pt x="336677" y="723011"/>
                  </a:lnTo>
                  <a:cubicBezTo>
                    <a:pt x="150749" y="723011"/>
                    <a:pt x="0" y="572262"/>
                    <a:pt x="0" y="386334"/>
                  </a:cubicBezTo>
                  <a:lnTo>
                    <a:pt x="8763" y="386334"/>
                  </a:lnTo>
                  <a:lnTo>
                    <a:pt x="0" y="386334"/>
                  </a:lnTo>
                  <a:moveTo>
                    <a:pt x="17526" y="386334"/>
                  </a:moveTo>
                  <a:lnTo>
                    <a:pt x="8763" y="386334"/>
                  </a:lnTo>
                  <a:lnTo>
                    <a:pt x="17526" y="386334"/>
                  </a:lnTo>
                  <a:cubicBezTo>
                    <a:pt x="17526" y="562610"/>
                    <a:pt x="160401" y="705485"/>
                    <a:pt x="336677" y="705485"/>
                  </a:cubicBezTo>
                  <a:cubicBezTo>
                    <a:pt x="512953" y="705485"/>
                    <a:pt x="655828" y="562610"/>
                    <a:pt x="655828" y="386334"/>
                  </a:cubicBezTo>
                  <a:cubicBezTo>
                    <a:pt x="655828" y="259842"/>
                    <a:pt x="672338" y="133477"/>
                    <a:pt x="705358" y="6985"/>
                  </a:cubicBezTo>
                  <a:lnTo>
                    <a:pt x="713867" y="9144"/>
                  </a:lnTo>
                  <a:lnTo>
                    <a:pt x="716026" y="17653"/>
                  </a:lnTo>
                  <a:cubicBezTo>
                    <a:pt x="589661" y="50673"/>
                    <a:pt x="463169" y="67183"/>
                    <a:pt x="336677" y="67183"/>
                  </a:cubicBezTo>
                  <a:lnTo>
                    <a:pt x="336677" y="58420"/>
                  </a:lnTo>
                  <a:lnTo>
                    <a:pt x="336677" y="67183"/>
                  </a:lnTo>
                  <a:cubicBezTo>
                    <a:pt x="160401" y="67183"/>
                    <a:pt x="17526" y="210058"/>
                    <a:pt x="17526" y="386334"/>
                  </a:cubicBezTo>
                  <a:close/>
                </a:path>
              </a:pathLst>
            </a:custGeom>
            <a:solidFill>
              <a:srgbClr val="3494BA"/>
            </a:solidFill>
          </p:spPr>
        </p:sp>
      </p:grpSp>
      <p:grpSp>
        <p:nvGrpSpPr>
          <p:cNvPr id="32" name="Group 32"/>
          <p:cNvGrpSpPr/>
          <p:nvPr/>
        </p:nvGrpSpPr>
        <p:grpSpPr>
          <a:xfrm>
            <a:off x="6352523" y="2230846"/>
            <a:ext cx="255040" cy="255040"/>
            <a:chOff x="0" y="0"/>
            <a:chExt cx="510080" cy="510080"/>
          </a:xfrm>
        </p:grpSpPr>
        <p:sp>
          <p:nvSpPr>
            <p:cNvPr id="33" name="Freeform 33"/>
            <p:cNvSpPr/>
            <p:nvPr/>
          </p:nvSpPr>
          <p:spPr>
            <a:xfrm>
              <a:off x="0" y="0"/>
              <a:ext cx="510032" cy="510032"/>
            </a:xfrm>
            <a:custGeom>
              <a:avLst/>
              <a:gdLst/>
              <a:ahLst/>
              <a:cxnLst/>
              <a:rect l="l" t="t" r="r" b="b"/>
              <a:pathLst>
                <a:path w="510032" h="510032">
                  <a:moveTo>
                    <a:pt x="0" y="255016"/>
                  </a:moveTo>
                  <a:cubicBezTo>
                    <a:pt x="0" y="114173"/>
                    <a:pt x="114173" y="0"/>
                    <a:pt x="255016" y="0"/>
                  </a:cubicBezTo>
                  <a:cubicBezTo>
                    <a:pt x="395859" y="0"/>
                    <a:pt x="510032" y="114173"/>
                    <a:pt x="510032" y="255016"/>
                  </a:cubicBezTo>
                  <a:cubicBezTo>
                    <a:pt x="510032" y="395859"/>
                    <a:pt x="395859" y="510032"/>
                    <a:pt x="255016" y="510032"/>
                  </a:cubicBezTo>
                  <a:cubicBezTo>
                    <a:pt x="114173" y="510032"/>
                    <a:pt x="0" y="395859"/>
                    <a:pt x="0" y="255016"/>
                  </a:cubicBezTo>
                  <a:close/>
                </a:path>
              </a:pathLst>
            </a:custGeom>
            <a:solidFill>
              <a:srgbClr val="FFFFFF">
                <a:alpha val="89804"/>
              </a:srgbClr>
            </a:solidFill>
          </p:spPr>
        </p:sp>
      </p:grpSp>
      <p:sp>
        <p:nvSpPr>
          <p:cNvPr id="34" name="TextBox 34"/>
          <p:cNvSpPr txBox="1"/>
          <p:nvPr/>
        </p:nvSpPr>
        <p:spPr>
          <a:xfrm>
            <a:off x="6708022" y="2061594"/>
            <a:ext cx="4636795" cy="641201"/>
          </a:xfrm>
          <a:prstGeom prst="rect">
            <a:avLst/>
          </a:prstGeom>
        </p:spPr>
        <p:txBody>
          <a:bodyPr lIns="0" tIns="0" rIns="0" bIns="0" rtlCol="0" anchor="t">
            <a:spAutoFit/>
          </a:bodyPr>
          <a:lstStyle/>
          <a:p>
            <a:pPr>
              <a:lnSpc>
                <a:spcPts val="2462"/>
              </a:lnSpc>
            </a:pPr>
            <a:r>
              <a:rPr lang="en-US" sz="2279" spc="-91">
                <a:solidFill>
                  <a:srgbClr val="000000"/>
                </a:solidFill>
                <a:latin typeface="Open Sans"/>
              </a:rPr>
              <a:t>First challenge in Court by French MP 8 September</a:t>
            </a:r>
          </a:p>
        </p:txBody>
      </p:sp>
      <p:grpSp>
        <p:nvGrpSpPr>
          <p:cNvPr id="35" name="Group 35"/>
          <p:cNvGrpSpPr/>
          <p:nvPr/>
        </p:nvGrpSpPr>
        <p:grpSpPr>
          <a:xfrm>
            <a:off x="6474874" y="2585051"/>
            <a:ext cx="10341" cy="1330132"/>
            <a:chOff x="0" y="0"/>
            <a:chExt cx="20682" cy="2660263"/>
          </a:xfrm>
        </p:grpSpPr>
        <p:sp>
          <p:nvSpPr>
            <p:cNvPr id="36" name="Freeform 36"/>
            <p:cNvSpPr/>
            <p:nvPr/>
          </p:nvSpPr>
          <p:spPr>
            <a:xfrm>
              <a:off x="0" y="10287"/>
              <a:ext cx="20701" cy="2639695"/>
            </a:xfrm>
            <a:custGeom>
              <a:avLst/>
              <a:gdLst/>
              <a:ahLst/>
              <a:cxnLst/>
              <a:rect l="l" t="t" r="r" b="b"/>
              <a:pathLst>
                <a:path w="20701" h="2639695">
                  <a:moveTo>
                    <a:pt x="20701" y="144780"/>
                  </a:moveTo>
                  <a:lnTo>
                    <a:pt x="20701" y="206883"/>
                  </a:lnTo>
                  <a:lnTo>
                    <a:pt x="0" y="206883"/>
                  </a:lnTo>
                  <a:lnTo>
                    <a:pt x="0" y="144780"/>
                  </a:lnTo>
                  <a:close/>
                  <a:moveTo>
                    <a:pt x="0" y="289560"/>
                  </a:moveTo>
                  <a:lnTo>
                    <a:pt x="0" y="351663"/>
                  </a:lnTo>
                  <a:lnTo>
                    <a:pt x="0" y="289560"/>
                  </a:lnTo>
                  <a:close/>
                  <a:moveTo>
                    <a:pt x="0" y="434340"/>
                  </a:moveTo>
                  <a:lnTo>
                    <a:pt x="0" y="496443"/>
                  </a:lnTo>
                  <a:lnTo>
                    <a:pt x="0" y="434340"/>
                  </a:lnTo>
                  <a:close/>
                  <a:moveTo>
                    <a:pt x="0" y="579120"/>
                  </a:moveTo>
                  <a:lnTo>
                    <a:pt x="0" y="641223"/>
                  </a:lnTo>
                  <a:lnTo>
                    <a:pt x="0" y="579120"/>
                  </a:lnTo>
                  <a:close/>
                  <a:moveTo>
                    <a:pt x="0" y="723900"/>
                  </a:moveTo>
                  <a:lnTo>
                    <a:pt x="0" y="786003"/>
                  </a:lnTo>
                  <a:lnTo>
                    <a:pt x="0" y="723900"/>
                  </a:lnTo>
                  <a:close/>
                  <a:moveTo>
                    <a:pt x="0" y="868680"/>
                  </a:moveTo>
                  <a:lnTo>
                    <a:pt x="0" y="930783"/>
                  </a:lnTo>
                  <a:lnTo>
                    <a:pt x="0" y="868680"/>
                  </a:lnTo>
                  <a:close/>
                  <a:moveTo>
                    <a:pt x="0" y="1013460"/>
                  </a:moveTo>
                  <a:lnTo>
                    <a:pt x="0" y="1075563"/>
                  </a:lnTo>
                  <a:lnTo>
                    <a:pt x="0" y="1013460"/>
                  </a:lnTo>
                  <a:close/>
                  <a:moveTo>
                    <a:pt x="0" y="1158240"/>
                  </a:moveTo>
                  <a:lnTo>
                    <a:pt x="0" y="1220343"/>
                  </a:lnTo>
                  <a:lnTo>
                    <a:pt x="0" y="1158240"/>
                  </a:lnTo>
                  <a:close/>
                  <a:moveTo>
                    <a:pt x="0" y="1303020"/>
                  </a:moveTo>
                  <a:lnTo>
                    <a:pt x="0" y="1365123"/>
                  </a:lnTo>
                  <a:lnTo>
                    <a:pt x="0" y="1303020"/>
                  </a:lnTo>
                  <a:close/>
                  <a:moveTo>
                    <a:pt x="0" y="1447800"/>
                  </a:moveTo>
                  <a:lnTo>
                    <a:pt x="0" y="1509903"/>
                  </a:lnTo>
                  <a:lnTo>
                    <a:pt x="0" y="1447800"/>
                  </a:lnTo>
                  <a:close/>
                  <a:moveTo>
                    <a:pt x="0" y="1592580"/>
                  </a:moveTo>
                  <a:lnTo>
                    <a:pt x="0" y="1654683"/>
                  </a:lnTo>
                  <a:lnTo>
                    <a:pt x="0" y="1592580"/>
                  </a:lnTo>
                  <a:close/>
                  <a:moveTo>
                    <a:pt x="0" y="1737360"/>
                  </a:moveTo>
                  <a:lnTo>
                    <a:pt x="0" y="1799463"/>
                  </a:lnTo>
                  <a:lnTo>
                    <a:pt x="0" y="1737360"/>
                  </a:lnTo>
                  <a:close/>
                  <a:moveTo>
                    <a:pt x="0" y="1882140"/>
                  </a:moveTo>
                  <a:lnTo>
                    <a:pt x="0" y="1944243"/>
                  </a:lnTo>
                  <a:lnTo>
                    <a:pt x="0" y="1882140"/>
                  </a:lnTo>
                  <a:close/>
                  <a:moveTo>
                    <a:pt x="0" y="2026920"/>
                  </a:moveTo>
                  <a:lnTo>
                    <a:pt x="0" y="2089023"/>
                  </a:lnTo>
                  <a:lnTo>
                    <a:pt x="0" y="2026920"/>
                  </a:lnTo>
                  <a:close/>
                  <a:moveTo>
                    <a:pt x="0" y="2171700"/>
                  </a:moveTo>
                  <a:lnTo>
                    <a:pt x="0" y="2233803"/>
                  </a:lnTo>
                  <a:lnTo>
                    <a:pt x="0" y="2171700"/>
                  </a:lnTo>
                  <a:close/>
                  <a:moveTo>
                    <a:pt x="0" y="2316480"/>
                  </a:moveTo>
                  <a:lnTo>
                    <a:pt x="0" y="2378583"/>
                  </a:lnTo>
                  <a:lnTo>
                    <a:pt x="0" y="2316480"/>
                  </a:lnTo>
                  <a:close/>
                  <a:moveTo>
                    <a:pt x="0" y="2461260"/>
                  </a:moveTo>
                  <a:lnTo>
                    <a:pt x="0" y="2523363"/>
                  </a:lnTo>
                  <a:lnTo>
                    <a:pt x="0" y="2461260"/>
                  </a:lnTo>
                  <a:close/>
                  <a:moveTo>
                    <a:pt x="0" y="2606040"/>
                  </a:moveTo>
                  <a:lnTo>
                    <a:pt x="0" y="2639695"/>
                  </a:lnTo>
                  <a:lnTo>
                    <a:pt x="0" y="2606040"/>
                  </a:lnTo>
                  <a:close/>
                  <a:moveTo>
                    <a:pt x="20701" y="0"/>
                  </a:moveTo>
                  <a:lnTo>
                    <a:pt x="20701" y="62103"/>
                  </a:lnTo>
                  <a:lnTo>
                    <a:pt x="0" y="62103"/>
                  </a:lnTo>
                  <a:lnTo>
                    <a:pt x="0" y="0"/>
                  </a:lnTo>
                  <a:close/>
                </a:path>
              </a:pathLst>
            </a:custGeom>
            <a:solidFill>
              <a:srgbClr val="3494BA"/>
            </a:solidFill>
          </p:spPr>
        </p:sp>
      </p:grpSp>
      <p:grpSp>
        <p:nvGrpSpPr>
          <p:cNvPr id="37" name="Group 37"/>
          <p:cNvGrpSpPr/>
          <p:nvPr/>
        </p:nvGrpSpPr>
        <p:grpSpPr>
          <a:xfrm>
            <a:off x="6435726" y="3865694"/>
            <a:ext cx="88637" cy="88637"/>
            <a:chOff x="0" y="0"/>
            <a:chExt cx="177275" cy="177275"/>
          </a:xfrm>
        </p:grpSpPr>
        <p:sp>
          <p:nvSpPr>
            <p:cNvPr id="38" name="Freeform 38"/>
            <p:cNvSpPr/>
            <p:nvPr/>
          </p:nvSpPr>
          <p:spPr>
            <a:xfrm>
              <a:off x="5207" y="5207"/>
              <a:ext cx="166878" cy="166878"/>
            </a:xfrm>
            <a:custGeom>
              <a:avLst/>
              <a:gdLst/>
              <a:ahLst/>
              <a:cxnLst/>
              <a:rect l="l" t="t" r="r" b="b"/>
              <a:pathLst>
                <a:path w="166878" h="166878">
                  <a:moveTo>
                    <a:pt x="0" y="83439"/>
                  </a:moveTo>
                  <a:cubicBezTo>
                    <a:pt x="0" y="37338"/>
                    <a:pt x="37338" y="0"/>
                    <a:pt x="83439" y="0"/>
                  </a:cubicBezTo>
                  <a:cubicBezTo>
                    <a:pt x="129540" y="0"/>
                    <a:pt x="166878" y="37338"/>
                    <a:pt x="166878" y="83439"/>
                  </a:cubicBezTo>
                  <a:cubicBezTo>
                    <a:pt x="166878" y="129540"/>
                    <a:pt x="129540" y="166878"/>
                    <a:pt x="83439" y="166878"/>
                  </a:cubicBezTo>
                  <a:cubicBezTo>
                    <a:pt x="37338" y="166878"/>
                    <a:pt x="0" y="129540"/>
                    <a:pt x="0" y="83439"/>
                  </a:cubicBezTo>
                  <a:close/>
                </a:path>
              </a:pathLst>
            </a:custGeom>
            <a:solidFill>
              <a:srgbClr val="3494BA"/>
            </a:solidFill>
          </p:spPr>
        </p:sp>
        <p:sp>
          <p:nvSpPr>
            <p:cNvPr id="39" name="Freeform 39"/>
            <p:cNvSpPr/>
            <p:nvPr/>
          </p:nvSpPr>
          <p:spPr>
            <a:xfrm>
              <a:off x="0" y="0"/>
              <a:ext cx="177292" cy="177292"/>
            </a:xfrm>
            <a:custGeom>
              <a:avLst/>
              <a:gdLst/>
              <a:ahLst/>
              <a:cxnLst/>
              <a:rect l="l" t="t" r="r" b="b"/>
              <a:pathLst>
                <a:path w="177292" h="177292">
                  <a:moveTo>
                    <a:pt x="0" y="88646"/>
                  </a:moveTo>
                  <a:cubicBezTo>
                    <a:pt x="0" y="39624"/>
                    <a:pt x="39624" y="0"/>
                    <a:pt x="88646" y="0"/>
                  </a:cubicBezTo>
                  <a:lnTo>
                    <a:pt x="88646" y="5207"/>
                  </a:lnTo>
                  <a:lnTo>
                    <a:pt x="88646" y="0"/>
                  </a:lnTo>
                  <a:cubicBezTo>
                    <a:pt x="137541" y="0"/>
                    <a:pt x="177292" y="39624"/>
                    <a:pt x="177292" y="88646"/>
                  </a:cubicBezTo>
                  <a:lnTo>
                    <a:pt x="172085" y="88646"/>
                  </a:lnTo>
                  <a:lnTo>
                    <a:pt x="177292" y="88646"/>
                  </a:lnTo>
                  <a:cubicBezTo>
                    <a:pt x="177292" y="137541"/>
                    <a:pt x="137668" y="177292"/>
                    <a:pt x="88646" y="177292"/>
                  </a:cubicBezTo>
                  <a:lnTo>
                    <a:pt x="88646" y="172085"/>
                  </a:lnTo>
                  <a:lnTo>
                    <a:pt x="88646" y="177292"/>
                  </a:lnTo>
                  <a:cubicBezTo>
                    <a:pt x="39624" y="177292"/>
                    <a:pt x="0" y="137541"/>
                    <a:pt x="0" y="88646"/>
                  </a:cubicBezTo>
                  <a:lnTo>
                    <a:pt x="5207" y="88646"/>
                  </a:lnTo>
                  <a:lnTo>
                    <a:pt x="10287" y="88646"/>
                  </a:lnTo>
                  <a:lnTo>
                    <a:pt x="5207" y="88646"/>
                  </a:lnTo>
                  <a:lnTo>
                    <a:pt x="0" y="88646"/>
                  </a:lnTo>
                  <a:moveTo>
                    <a:pt x="10287" y="88646"/>
                  </a:moveTo>
                  <a:cubicBezTo>
                    <a:pt x="10287" y="91440"/>
                    <a:pt x="8001" y="93853"/>
                    <a:pt x="5080" y="93853"/>
                  </a:cubicBezTo>
                  <a:cubicBezTo>
                    <a:pt x="2159" y="93853"/>
                    <a:pt x="0" y="91440"/>
                    <a:pt x="0" y="88646"/>
                  </a:cubicBezTo>
                  <a:cubicBezTo>
                    <a:pt x="0" y="85852"/>
                    <a:pt x="2286" y="83439"/>
                    <a:pt x="5207" y="83439"/>
                  </a:cubicBezTo>
                  <a:cubicBezTo>
                    <a:pt x="8128" y="83439"/>
                    <a:pt x="10414" y="85725"/>
                    <a:pt x="10414" y="88646"/>
                  </a:cubicBezTo>
                  <a:cubicBezTo>
                    <a:pt x="10414" y="131826"/>
                    <a:pt x="45466" y="167005"/>
                    <a:pt x="88773" y="167005"/>
                  </a:cubicBezTo>
                  <a:cubicBezTo>
                    <a:pt x="132080" y="167005"/>
                    <a:pt x="167132" y="131953"/>
                    <a:pt x="167132" y="88646"/>
                  </a:cubicBezTo>
                  <a:cubicBezTo>
                    <a:pt x="167132" y="45339"/>
                    <a:pt x="131826" y="10287"/>
                    <a:pt x="88646" y="10287"/>
                  </a:cubicBezTo>
                  <a:lnTo>
                    <a:pt x="88646" y="5207"/>
                  </a:lnTo>
                  <a:lnTo>
                    <a:pt x="88646" y="10287"/>
                  </a:lnTo>
                  <a:cubicBezTo>
                    <a:pt x="45339" y="10287"/>
                    <a:pt x="10287" y="45339"/>
                    <a:pt x="10287" y="88646"/>
                  </a:cubicBezTo>
                  <a:close/>
                </a:path>
              </a:pathLst>
            </a:custGeom>
            <a:solidFill>
              <a:srgbClr val="FFFFFF"/>
            </a:solidFill>
          </p:spPr>
        </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670269" y="6182462"/>
            <a:ext cx="1191058" cy="391018"/>
          </a:xfrm>
          <a:custGeom>
            <a:avLst/>
            <a:gdLst/>
            <a:ahLst/>
            <a:cxnLst/>
            <a:rect l="l" t="t" r="r" b="b"/>
            <a:pathLst>
              <a:path w="1786587" h="586527">
                <a:moveTo>
                  <a:pt x="0" y="0"/>
                </a:moveTo>
                <a:lnTo>
                  <a:pt x="1786587" y="0"/>
                </a:lnTo>
                <a:lnTo>
                  <a:pt x="1786587" y="586527"/>
                </a:lnTo>
                <a:lnTo>
                  <a:pt x="0" y="586527"/>
                </a:lnTo>
                <a:lnTo>
                  <a:pt x="0" y="0"/>
                </a:lnTo>
                <a:close/>
              </a:path>
            </a:pathLst>
          </a:custGeom>
          <a:blipFill>
            <a:blip r:embed="rId3"/>
            <a:stretch>
              <a:fillRect t="-214" b="-214"/>
            </a:stretch>
          </a:blipFill>
        </p:spPr>
      </p:sp>
      <p:grpSp>
        <p:nvGrpSpPr>
          <p:cNvPr id="3" name="Group 3"/>
          <p:cNvGrpSpPr/>
          <p:nvPr/>
        </p:nvGrpSpPr>
        <p:grpSpPr>
          <a:xfrm>
            <a:off x="907725" y="673942"/>
            <a:ext cx="4485824" cy="595049"/>
            <a:chOff x="0" y="0"/>
            <a:chExt cx="8971649" cy="1190099"/>
          </a:xfrm>
        </p:grpSpPr>
        <p:sp>
          <p:nvSpPr>
            <p:cNvPr id="4" name="Freeform 4"/>
            <p:cNvSpPr/>
            <p:nvPr/>
          </p:nvSpPr>
          <p:spPr>
            <a:xfrm>
              <a:off x="8763" y="8763"/>
              <a:ext cx="8954135" cy="1172591"/>
            </a:xfrm>
            <a:custGeom>
              <a:avLst/>
              <a:gdLst/>
              <a:ahLst/>
              <a:cxnLst/>
              <a:rect l="l" t="t" r="r" b="b"/>
              <a:pathLst>
                <a:path w="8954135" h="1172591">
                  <a:moveTo>
                    <a:pt x="0" y="0"/>
                  </a:moveTo>
                  <a:lnTo>
                    <a:pt x="8954135" y="0"/>
                  </a:lnTo>
                  <a:lnTo>
                    <a:pt x="8954135" y="1172591"/>
                  </a:lnTo>
                  <a:lnTo>
                    <a:pt x="0" y="1172591"/>
                  </a:lnTo>
                  <a:close/>
                </a:path>
              </a:pathLst>
            </a:custGeom>
            <a:solidFill>
              <a:srgbClr val="58B6C0"/>
            </a:solidFill>
          </p:spPr>
        </p:sp>
        <p:sp>
          <p:nvSpPr>
            <p:cNvPr id="5" name="Freeform 5"/>
            <p:cNvSpPr/>
            <p:nvPr/>
          </p:nvSpPr>
          <p:spPr>
            <a:xfrm>
              <a:off x="0" y="0"/>
              <a:ext cx="8971661" cy="1190117"/>
            </a:xfrm>
            <a:custGeom>
              <a:avLst/>
              <a:gdLst/>
              <a:ahLst/>
              <a:cxnLst/>
              <a:rect l="l" t="t" r="r" b="b"/>
              <a:pathLst>
                <a:path w="8971661" h="1190117">
                  <a:moveTo>
                    <a:pt x="8763" y="0"/>
                  </a:moveTo>
                  <a:lnTo>
                    <a:pt x="8962898" y="0"/>
                  </a:lnTo>
                  <a:cubicBezTo>
                    <a:pt x="8967724" y="0"/>
                    <a:pt x="8971661" y="3937"/>
                    <a:pt x="8971661" y="8763"/>
                  </a:cubicBezTo>
                  <a:lnTo>
                    <a:pt x="8971661" y="1181354"/>
                  </a:lnTo>
                  <a:cubicBezTo>
                    <a:pt x="8971661" y="1186180"/>
                    <a:pt x="8967724" y="1190117"/>
                    <a:pt x="8962898" y="1190117"/>
                  </a:cubicBezTo>
                  <a:lnTo>
                    <a:pt x="8763" y="1190117"/>
                  </a:lnTo>
                  <a:cubicBezTo>
                    <a:pt x="3937" y="1190117"/>
                    <a:pt x="0" y="1186180"/>
                    <a:pt x="0" y="1181354"/>
                  </a:cubicBezTo>
                  <a:lnTo>
                    <a:pt x="0" y="8763"/>
                  </a:lnTo>
                  <a:cubicBezTo>
                    <a:pt x="0" y="3937"/>
                    <a:pt x="3937" y="0"/>
                    <a:pt x="8763" y="0"/>
                  </a:cubicBezTo>
                  <a:moveTo>
                    <a:pt x="8763" y="17526"/>
                  </a:moveTo>
                  <a:lnTo>
                    <a:pt x="8763" y="8763"/>
                  </a:lnTo>
                  <a:lnTo>
                    <a:pt x="17526" y="8763"/>
                  </a:lnTo>
                  <a:lnTo>
                    <a:pt x="17526" y="1181354"/>
                  </a:lnTo>
                  <a:lnTo>
                    <a:pt x="8763" y="1181354"/>
                  </a:lnTo>
                  <a:lnTo>
                    <a:pt x="8763" y="1172591"/>
                  </a:lnTo>
                  <a:lnTo>
                    <a:pt x="8962898" y="1172591"/>
                  </a:lnTo>
                  <a:lnTo>
                    <a:pt x="8962898" y="1181354"/>
                  </a:lnTo>
                  <a:lnTo>
                    <a:pt x="8954135" y="1181354"/>
                  </a:lnTo>
                  <a:lnTo>
                    <a:pt x="8954135" y="8763"/>
                  </a:lnTo>
                  <a:lnTo>
                    <a:pt x="8962898" y="8763"/>
                  </a:lnTo>
                  <a:lnTo>
                    <a:pt x="8962898" y="17526"/>
                  </a:lnTo>
                  <a:lnTo>
                    <a:pt x="8763" y="17526"/>
                  </a:lnTo>
                  <a:close/>
                </a:path>
              </a:pathLst>
            </a:custGeom>
            <a:solidFill>
              <a:srgbClr val="58B6C0"/>
            </a:solidFill>
          </p:spPr>
        </p:sp>
      </p:grpSp>
      <p:sp>
        <p:nvSpPr>
          <p:cNvPr id="6" name="TextBox 6"/>
          <p:cNvSpPr txBox="1"/>
          <p:nvPr/>
        </p:nvSpPr>
        <p:spPr>
          <a:xfrm>
            <a:off x="1026259" y="844830"/>
            <a:ext cx="4248757" cy="282129"/>
          </a:xfrm>
          <a:prstGeom prst="rect">
            <a:avLst/>
          </a:prstGeom>
        </p:spPr>
        <p:txBody>
          <a:bodyPr lIns="0" tIns="0" rIns="0" bIns="0" rtlCol="0" anchor="t">
            <a:spAutoFit/>
          </a:bodyPr>
          <a:lstStyle/>
          <a:p>
            <a:pPr algn="ctr">
              <a:lnSpc>
                <a:spcPts val="2198"/>
              </a:lnSpc>
            </a:pPr>
            <a:r>
              <a:rPr lang="en-US" sz="2035" spc="-81">
                <a:solidFill>
                  <a:srgbClr val="FFFFFF"/>
                </a:solidFill>
                <a:latin typeface="Open Sans Bold"/>
              </a:rPr>
              <a:t>DATA ACT (</a:t>
            </a:r>
            <a:r>
              <a:rPr lang="en-US" sz="2035" spc="-81">
                <a:solidFill>
                  <a:srgbClr val="FFFFFF"/>
                </a:solidFill>
                <a:latin typeface="Open Sans"/>
              </a:rPr>
              <a:t>adopted in June)</a:t>
            </a:r>
          </a:p>
        </p:txBody>
      </p:sp>
      <p:grpSp>
        <p:nvGrpSpPr>
          <p:cNvPr id="7" name="Group 7"/>
          <p:cNvGrpSpPr/>
          <p:nvPr/>
        </p:nvGrpSpPr>
        <p:grpSpPr>
          <a:xfrm>
            <a:off x="907725" y="1260202"/>
            <a:ext cx="4485830" cy="5079683"/>
            <a:chOff x="0" y="0"/>
            <a:chExt cx="8971661" cy="10159365"/>
          </a:xfrm>
        </p:grpSpPr>
        <p:sp>
          <p:nvSpPr>
            <p:cNvPr id="8" name="Freeform 8"/>
            <p:cNvSpPr/>
            <p:nvPr/>
          </p:nvSpPr>
          <p:spPr>
            <a:xfrm>
              <a:off x="8762" y="8764"/>
              <a:ext cx="8954135" cy="9226146"/>
            </a:xfrm>
            <a:custGeom>
              <a:avLst/>
              <a:gdLst/>
              <a:ahLst/>
              <a:cxnLst/>
              <a:rect l="l" t="t" r="r" b="b"/>
              <a:pathLst>
                <a:path w="8954135" h="10141839">
                  <a:moveTo>
                    <a:pt x="0" y="0"/>
                  </a:moveTo>
                  <a:lnTo>
                    <a:pt x="8954135" y="0"/>
                  </a:lnTo>
                  <a:lnTo>
                    <a:pt x="8954135" y="10141839"/>
                  </a:lnTo>
                  <a:lnTo>
                    <a:pt x="0" y="10141839"/>
                  </a:lnTo>
                  <a:close/>
                </a:path>
              </a:pathLst>
            </a:custGeom>
            <a:solidFill>
              <a:srgbClr val="D1E5E8">
                <a:alpha val="89804"/>
              </a:srgbClr>
            </a:solidFill>
          </p:spPr>
          <p:txBody>
            <a:bodyPr/>
            <a:lstStyle/>
            <a:p>
              <a:endParaRPr lang="en-US" dirty="0"/>
            </a:p>
          </p:txBody>
        </p:sp>
        <p:sp>
          <p:nvSpPr>
            <p:cNvPr id="9" name="Freeform 9"/>
            <p:cNvSpPr/>
            <p:nvPr/>
          </p:nvSpPr>
          <p:spPr>
            <a:xfrm>
              <a:off x="0" y="0"/>
              <a:ext cx="8971661" cy="10159365"/>
            </a:xfrm>
            <a:custGeom>
              <a:avLst/>
              <a:gdLst/>
              <a:ahLst/>
              <a:cxnLst/>
              <a:rect l="l" t="t" r="r" b="b"/>
              <a:pathLst>
                <a:path w="8971661" h="10159365">
                  <a:moveTo>
                    <a:pt x="8763" y="0"/>
                  </a:moveTo>
                  <a:lnTo>
                    <a:pt x="8962898" y="0"/>
                  </a:lnTo>
                  <a:cubicBezTo>
                    <a:pt x="8967724" y="0"/>
                    <a:pt x="8971661" y="3937"/>
                    <a:pt x="8971661" y="8763"/>
                  </a:cubicBezTo>
                  <a:lnTo>
                    <a:pt x="8971661" y="10150602"/>
                  </a:lnTo>
                  <a:cubicBezTo>
                    <a:pt x="8971661" y="10155428"/>
                    <a:pt x="8967724" y="10159365"/>
                    <a:pt x="8962898" y="10159365"/>
                  </a:cubicBezTo>
                  <a:lnTo>
                    <a:pt x="8763" y="10159365"/>
                  </a:lnTo>
                  <a:cubicBezTo>
                    <a:pt x="3937" y="10159365"/>
                    <a:pt x="0" y="10155428"/>
                    <a:pt x="0" y="10150602"/>
                  </a:cubicBezTo>
                  <a:lnTo>
                    <a:pt x="0" y="8763"/>
                  </a:lnTo>
                  <a:cubicBezTo>
                    <a:pt x="0" y="3937"/>
                    <a:pt x="3937" y="0"/>
                    <a:pt x="8763" y="0"/>
                  </a:cubicBezTo>
                  <a:moveTo>
                    <a:pt x="8763" y="17526"/>
                  </a:moveTo>
                  <a:lnTo>
                    <a:pt x="8763" y="8763"/>
                  </a:lnTo>
                  <a:lnTo>
                    <a:pt x="17526" y="8763"/>
                  </a:lnTo>
                  <a:lnTo>
                    <a:pt x="17526" y="10150602"/>
                  </a:lnTo>
                  <a:lnTo>
                    <a:pt x="8763" y="10150602"/>
                  </a:lnTo>
                  <a:lnTo>
                    <a:pt x="8763" y="10141839"/>
                  </a:lnTo>
                  <a:lnTo>
                    <a:pt x="8962898" y="10141839"/>
                  </a:lnTo>
                  <a:lnTo>
                    <a:pt x="8962898" y="10150602"/>
                  </a:lnTo>
                  <a:lnTo>
                    <a:pt x="8954135" y="10150602"/>
                  </a:lnTo>
                  <a:lnTo>
                    <a:pt x="8954135" y="8763"/>
                  </a:lnTo>
                  <a:lnTo>
                    <a:pt x="8962898" y="8763"/>
                  </a:lnTo>
                  <a:lnTo>
                    <a:pt x="8962898" y="17526"/>
                  </a:lnTo>
                  <a:lnTo>
                    <a:pt x="8763" y="17526"/>
                  </a:lnTo>
                  <a:close/>
                </a:path>
              </a:pathLst>
            </a:custGeom>
            <a:solidFill>
              <a:srgbClr val="D1E5E8">
                <a:alpha val="89804"/>
              </a:srgbClr>
            </a:solidFill>
          </p:spPr>
        </p:sp>
      </p:grpSp>
      <p:sp>
        <p:nvSpPr>
          <p:cNvPr id="10" name="TextBox 10"/>
          <p:cNvSpPr txBox="1"/>
          <p:nvPr/>
        </p:nvSpPr>
        <p:spPr>
          <a:xfrm>
            <a:off x="996625" y="1374501"/>
            <a:ext cx="4278391" cy="2246128"/>
          </a:xfrm>
          <a:prstGeom prst="rect">
            <a:avLst/>
          </a:prstGeom>
        </p:spPr>
        <p:txBody>
          <a:bodyPr lIns="0" tIns="0" rIns="0" bIns="0" rtlCol="0" anchor="t">
            <a:spAutoFit/>
          </a:bodyPr>
          <a:lstStyle/>
          <a:p>
            <a:pPr>
              <a:lnSpc>
                <a:spcPts val="2198"/>
              </a:lnSpc>
            </a:pPr>
            <a:r>
              <a:rPr lang="en-US" spc="-79" dirty="0">
                <a:solidFill>
                  <a:srgbClr val="000000"/>
                </a:solidFill>
                <a:latin typeface="Open Sans"/>
              </a:rPr>
              <a:t>Key provisions:</a:t>
            </a:r>
          </a:p>
          <a:p>
            <a:pPr>
              <a:lnSpc>
                <a:spcPts val="2198"/>
              </a:lnSpc>
            </a:pPr>
            <a:endParaRPr lang="en-US" spc="-79" dirty="0">
              <a:solidFill>
                <a:srgbClr val="000000"/>
              </a:solidFill>
              <a:latin typeface="Open Sans"/>
            </a:endParaRPr>
          </a:p>
          <a:p>
            <a:pPr marL="486129" lvl="3" indent="-121532">
              <a:lnSpc>
                <a:spcPts val="2198"/>
              </a:lnSpc>
              <a:buFont typeface="Arial"/>
              <a:buChar char="￭"/>
            </a:pPr>
            <a:r>
              <a:rPr lang="en-US" spc="-81" dirty="0">
                <a:solidFill>
                  <a:srgbClr val="000000"/>
                </a:solidFill>
                <a:latin typeface="Open Sans"/>
              </a:rPr>
              <a:t>Access to non personal data from use of connected products</a:t>
            </a:r>
          </a:p>
          <a:p>
            <a:pPr marL="486129" lvl="3" indent="-121532">
              <a:lnSpc>
                <a:spcPts val="2198"/>
              </a:lnSpc>
              <a:buFont typeface="Arial"/>
              <a:buChar char="￭"/>
            </a:pPr>
            <a:r>
              <a:rPr lang="en-US" spc="-81" dirty="0">
                <a:solidFill>
                  <a:srgbClr val="000000"/>
                </a:solidFill>
                <a:latin typeface="Open Sans"/>
              </a:rPr>
              <a:t>Sharing data with third parties</a:t>
            </a:r>
          </a:p>
          <a:p>
            <a:pPr marL="486050" lvl="3" indent="-121513">
              <a:lnSpc>
                <a:spcPts val="2198"/>
              </a:lnSpc>
              <a:buFont typeface="Arial"/>
              <a:buChar char="￭"/>
            </a:pPr>
            <a:r>
              <a:rPr lang="en-US" spc="-79" dirty="0">
                <a:solidFill>
                  <a:srgbClr val="000000"/>
                </a:solidFill>
                <a:latin typeface="Open Sans"/>
              </a:rPr>
              <a:t>Guidance on compensation for making data available</a:t>
            </a:r>
          </a:p>
          <a:p>
            <a:pPr marL="486129" lvl="3" indent="-121532">
              <a:lnSpc>
                <a:spcPts val="2198"/>
              </a:lnSpc>
              <a:buFont typeface="Arial"/>
              <a:buChar char="￭"/>
            </a:pPr>
            <a:r>
              <a:rPr lang="en-US" spc="-81" dirty="0">
                <a:solidFill>
                  <a:srgbClr val="000000"/>
                </a:solidFill>
                <a:latin typeface="Open Sans"/>
              </a:rPr>
              <a:t>Rules on Government access to data</a:t>
            </a:r>
          </a:p>
        </p:txBody>
      </p:sp>
      <p:grpSp>
        <p:nvGrpSpPr>
          <p:cNvPr id="11" name="Group 11"/>
          <p:cNvGrpSpPr/>
          <p:nvPr/>
        </p:nvGrpSpPr>
        <p:grpSpPr>
          <a:xfrm>
            <a:off x="6011545" y="673942"/>
            <a:ext cx="4485824" cy="595049"/>
            <a:chOff x="0" y="0"/>
            <a:chExt cx="8971649" cy="1190099"/>
          </a:xfrm>
        </p:grpSpPr>
        <p:sp>
          <p:nvSpPr>
            <p:cNvPr id="12" name="Freeform 12"/>
            <p:cNvSpPr/>
            <p:nvPr/>
          </p:nvSpPr>
          <p:spPr>
            <a:xfrm>
              <a:off x="8763" y="8763"/>
              <a:ext cx="8954135" cy="1172591"/>
            </a:xfrm>
            <a:custGeom>
              <a:avLst/>
              <a:gdLst/>
              <a:ahLst/>
              <a:cxnLst/>
              <a:rect l="l" t="t" r="r" b="b"/>
              <a:pathLst>
                <a:path w="8954135" h="1172591">
                  <a:moveTo>
                    <a:pt x="0" y="0"/>
                  </a:moveTo>
                  <a:lnTo>
                    <a:pt x="8954135" y="0"/>
                  </a:lnTo>
                  <a:lnTo>
                    <a:pt x="8954135" y="1172591"/>
                  </a:lnTo>
                  <a:lnTo>
                    <a:pt x="0" y="1172591"/>
                  </a:lnTo>
                  <a:close/>
                </a:path>
              </a:pathLst>
            </a:custGeom>
            <a:solidFill>
              <a:srgbClr val="75BDBC"/>
            </a:solidFill>
          </p:spPr>
        </p:sp>
        <p:sp>
          <p:nvSpPr>
            <p:cNvPr id="13" name="Freeform 13"/>
            <p:cNvSpPr/>
            <p:nvPr/>
          </p:nvSpPr>
          <p:spPr>
            <a:xfrm>
              <a:off x="0" y="0"/>
              <a:ext cx="8971661" cy="1190117"/>
            </a:xfrm>
            <a:custGeom>
              <a:avLst/>
              <a:gdLst/>
              <a:ahLst/>
              <a:cxnLst/>
              <a:rect l="l" t="t" r="r" b="b"/>
              <a:pathLst>
                <a:path w="8971661" h="1190117">
                  <a:moveTo>
                    <a:pt x="8763" y="0"/>
                  </a:moveTo>
                  <a:lnTo>
                    <a:pt x="8962898" y="0"/>
                  </a:lnTo>
                  <a:cubicBezTo>
                    <a:pt x="8967724" y="0"/>
                    <a:pt x="8971661" y="3937"/>
                    <a:pt x="8971661" y="8763"/>
                  </a:cubicBezTo>
                  <a:lnTo>
                    <a:pt x="8971661" y="1181354"/>
                  </a:lnTo>
                  <a:cubicBezTo>
                    <a:pt x="8971661" y="1186180"/>
                    <a:pt x="8967724" y="1190117"/>
                    <a:pt x="8962898" y="1190117"/>
                  </a:cubicBezTo>
                  <a:lnTo>
                    <a:pt x="8763" y="1190117"/>
                  </a:lnTo>
                  <a:cubicBezTo>
                    <a:pt x="3937" y="1190117"/>
                    <a:pt x="0" y="1186180"/>
                    <a:pt x="0" y="1181354"/>
                  </a:cubicBezTo>
                  <a:lnTo>
                    <a:pt x="0" y="8763"/>
                  </a:lnTo>
                  <a:cubicBezTo>
                    <a:pt x="0" y="3937"/>
                    <a:pt x="3937" y="0"/>
                    <a:pt x="8763" y="0"/>
                  </a:cubicBezTo>
                  <a:moveTo>
                    <a:pt x="8763" y="17526"/>
                  </a:moveTo>
                  <a:lnTo>
                    <a:pt x="8763" y="8763"/>
                  </a:lnTo>
                  <a:lnTo>
                    <a:pt x="17526" y="8763"/>
                  </a:lnTo>
                  <a:lnTo>
                    <a:pt x="17526" y="1181354"/>
                  </a:lnTo>
                  <a:lnTo>
                    <a:pt x="8763" y="1181354"/>
                  </a:lnTo>
                  <a:lnTo>
                    <a:pt x="8763" y="1172591"/>
                  </a:lnTo>
                  <a:lnTo>
                    <a:pt x="8962898" y="1172591"/>
                  </a:lnTo>
                  <a:lnTo>
                    <a:pt x="8962898" y="1181354"/>
                  </a:lnTo>
                  <a:lnTo>
                    <a:pt x="8954135" y="1181354"/>
                  </a:lnTo>
                  <a:lnTo>
                    <a:pt x="8954135" y="8763"/>
                  </a:lnTo>
                  <a:lnTo>
                    <a:pt x="8962898" y="8763"/>
                  </a:lnTo>
                  <a:lnTo>
                    <a:pt x="8962898" y="17526"/>
                  </a:lnTo>
                  <a:lnTo>
                    <a:pt x="8763" y="17526"/>
                  </a:lnTo>
                  <a:close/>
                </a:path>
              </a:pathLst>
            </a:custGeom>
            <a:solidFill>
              <a:srgbClr val="75BDBC"/>
            </a:solidFill>
          </p:spPr>
        </p:sp>
      </p:grpSp>
      <p:sp>
        <p:nvSpPr>
          <p:cNvPr id="14" name="TextBox 14"/>
          <p:cNvSpPr txBox="1"/>
          <p:nvPr/>
        </p:nvSpPr>
        <p:spPr>
          <a:xfrm>
            <a:off x="6130079" y="844830"/>
            <a:ext cx="4248757" cy="282129"/>
          </a:xfrm>
          <a:prstGeom prst="rect">
            <a:avLst/>
          </a:prstGeom>
        </p:spPr>
        <p:txBody>
          <a:bodyPr lIns="0" tIns="0" rIns="0" bIns="0" rtlCol="0" anchor="t">
            <a:spAutoFit/>
          </a:bodyPr>
          <a:lstStyle/>
          <a:p>
            <a:pPr algn="ctr">
              <a:lnSpc>
                <a:spcPts val="2198"/>
              </a:lnSpc>
            </a:pPr>
            <a:r>
              <a:rPr lang="en-US" sz="2035" spc="-81">
                <a:solidFill>
                  <a:srgbClr val="FFFFFF"/>
                </a:solidFill>
                <a:latin typeface="Open Sans Bold"/>
              </a:rPr>
              <a:t>AI ACT </a:t>
            </a:r>
            <a:r>
              <a:rPr lang="en-US" sz="2035" spc="-81">
                <a:solidFill>
                  <a:srgbClr val="FFFFFF"/>
                </a:solidFill>
                <a:latin typeface="Open Sans"/>
              </a:rPr>
              <a:t>(in Trilogue)</a:t>
            </a:r>
          </a:p>
        </p:txBody>
      </p:sp>
      <p:grpSp>
        <p:nvGrpSpPr>
          <p:cNvPr id="15" name="Group 15"/>
          <p:cNvGrpSpPr/>
          <p:nvPr/>
        </p:nvGrpSpPr>
        <p:grpSpPr>
          <a:xfrm>
            <a:off x="6011545" y="1260202"/>
            <a:ext cx="4485824" cy="4617455"/>
            <a:chOff x="0" y="0"/>
            <a:chExt cx="8971649" cy="10159410"/>
          </a:xfrm>
        </p:grpSpPr>
        <p:sp>
          <p:nvSpPr>
            <p:cNvPr id="16" name="Freeform 16"/>
            <p:cNvSpPr/>
            <p:nvPr/>
          </p:nvSpPr>
          <p:spPr>
            <a:xfrm>
              <a:off x="8763" y="8763"/>
              <a:ext cx="8954135" cy="10141839"/>
            </a:xfrm>
            <a:custGeom>
              <a:avLst/>
              <a:gdLst/>
              <a:ahLst/>
              <a:cxnLst/>
              <a:rect l="l" t="t" r="r" b="b"/>
              <a:pathLst>
                <a:path w="8954135" h="10141839">
                  <a:moveTo>
                    <a:pt x="0" y="0"/>
                  </a:moveTo>
                  <a:lnTo>
                    <a:pt x="8954135" y="0"/>
                  </a:lnTo>
                  <a:lnTo>
                    <a:pt x="8954135" y="10141839"/>
                  </a:lnTo>
                  <a:lnTo>
                    <a:pt x="0" y="10141839"/>
                  </a:lnTo>
                  <a:close/>
                </a:path>
              </a:pathLst>
            </a:custGeom>
            <a:solidFill>
              <a:srgbClr val="D6D9E8">
                <a:alpha val="89804"/>
              </a:srgbClr>
            </a:solidFill>
          </p:spPr>
        </p:sp>
        <p:sp>
          <p:nvSpPr>
            <p:cNvPr id="17" name="Freeform 17"/>
            <p:cNvSpPr/>
            <p:nvPr/>
          </p:nvSpPr>
          <p:spPr>
            <a:xfrm>
              <a:off x="0" y="0"/>
              <a:ext cx="8971661" cy="10159365"/>
            </a:xfrm>
            <a:custGeom>
              <a:avLst/>
              <a:gdLst/>
              <a:ahLst/>
              <a:cxnLst/>
              <a:rect l="l" t="t" r="r" b="b"/>
              <a:pathLst>
                <a:path w="8971661" h="10159365">
                  <a:moveTo>
                    <a:pt x="8763" y="0"/>
                  </a:moveTo>
                  <a:lnTo>
                    <a:pt x="8962898" y="0"/>
                  </a:lnTo>
                  <a:cubicBezTo>
                    <a:pt x="8967724" y="0"/>
                    <a:pt x="8971661" y="3937"/>
                    <a:pt x="8971661" y="8763"/>
                  </a:cubicBezTo>
                  <a:lnTo>
                    <a:pt x="8971661" y="10150602"/>
                  </a:lnTo>
                  <a:cubicBezTo>
                    <a:pt x="8971661" y="10155428"/>
                    <a:pt x="8967724" y="10159365"/>
                    <a:pt x="8962898" y="10159365"/>
                  </a:cubicBezTo>
                  <a:lnTo>
                    <a:pt x="8763" y="10159365"/>
                  </a:lnTo>
                  <a:cubicBezTo>
                    <a:pt x="3937" y="10159365"/>
                    <a:pt x="0" y="10155428"/>
                    <a:pt x="0" y="10150602"/>
                  </a:cubicBezTo>
                  <a:lnTo>
                    <a:pt x="0" y="8763"/>
                  </a:lnTo>
                  <a:cubicBezTo>
                    <a:pt x="0" y="3937"/>
                    <a:pt x="3937" y="0"/>
                    <a:pt x="8763" y="0"/>
                  </a:cubicBezTo>
                  <a:moveTo>
                    <a:pt x="8763" y="17526"/>
                  </a:moveTo>
                  <a:lnTo>
                    <a:pt x="8763" y="8763"/>
                  </a:lnTo>
                  <a:lnTo>
                    <a:pt x="17526" y="8763"/>
                  </a:lnTo>
                  <a:lnTo>
                    <a:pt x="17526" y="10150602"/>
                  </a:lnTo>
                  <a:lnTo>
                    <a:pt x="8763" y="10150602"/>
                  </a:lnTo>
                  <a:lnTo>
                    <a:pt x="8763" y="10141839"/>
                  </a:lnTo>
                  <a:lnTo>
                    <a:pt x="8962898" y="10141839"/>
                  </a:lnTo>
                  <a:lnTo>
                    <a:pt x="8962898" y="10150602"/>
                  </a:lnTo>
                  <a:lnTo>
                    <a:pt x="8954135" y="10150602"/>
                  </a:lnTo>
                  <a:lnTo>
                    <a:pt x="8954135" y="8763"/>
                  </a:lnTo>
                  <a:lnTo>
                    <a:pt x="8962898" y="8763"/>
                  </a:lnTo>
                  <a:lnTo>
                    <a:pt x="8962898" y="17526"/>
                  </a:lnTo>
                  <a:lnTo>
                    <a:pt x="8763" y="17526"/>
                  </a:lnTo>
                  <a:close/>
                </a:path>
              </a:pathLst>
            </a:custGeom>
            <a:solidFill>
              <a:srgbClr val="D6D9E8">
                <a:alpha val="89804"/>
              </a:srgbClr>
            </a:solidFill>
          </p:spPr>
        </p:sp>
      </p:grpSp>
      <p:sp>
        <p:nvSpPr>
          <p:cNvPr id="18" name="TextBox 18"/>
          <p:cNvSpPr txBox="1"/>
          <p:nvPr/>
        </p:nvSpPr>
        <p:spPr>
          <a:xfrm>
            <a:off x="6100445" y="1374501"/>
            <a:ext cx="4278391" cy="4503156"/>
          </a:xfrm>
          <a:prstGeom prst="rect">
            <a:avLst/>
          </a:prstGeom>
        </p:spPr>
        <p:txBody>
          <a:bodyPr lIns="0" tIns="0" rIns="0" bIns="0" rtlCol="0" anchor="t">
            <a:spAutoFit/>
          </a:bodyPr>
          <a:lstStyle/>
          <a:p>
            <a:pPr marL="299982" lvl="2" indent="-99994">
              <a:lnSpc>
                <a:spcPts val="2198"/>
              </a:lnSpc>
              <a:buFont typeface="Arial"/>
              <a:buChar char="⚬"/>
            </a:pPr>
            <a:r>
              <a:rPr lang="en-US" spc="-81" dirty="0">
                <a:solidFill>
                  <a:srgbClr val="000000"/>
                </a:solidFill>
                <a:latin typeface="Open Sans"/>
              </a:rPr>
              <a:t>Key provisions:</a:t>
            </a:r>
          </a:p>
          <a:p>
            <a:pPr marL="486129" lvl="3" indent="-121532">
              <a:lnSpc>
                <a:spcPts val="2198"/>
              </a:lnSpc>
              <a:buFont typeface="Arial"/>
              <a:buChar char="￭"/>
            </a:pPr>
            <a:r>
              <a:rPr lang="en-US" spc="-81" dirty="0">
                <a:solidFill>
                  <a:srgbClr val="000000"/>
                </a:solidFill>
                <a:latin typeface="Open Sans"/>
              </a:rPr>
              <a:t>Risk based approach</a:t>
            </a:r>
          </a:p>
          <a:p>
            <a:pPr marL="486129" lvl="3" indent="-121532">
              <a:lnSpc>
                <a:spcPts val="2198"/>
              </a:lnSpc>
              <a:buFont typeface="Arial"/>
              <a:buChar char="￭"/>
            </a:pPr>
            <a:r>
              <a:rPr lang="en-US" spc="-81" dirty="0">
                <a:solidFill>
                  <a:srgbClr val="000000"/>
                </a:solidFill>
                <a:latin typeface="Open Sans"/>
              </a:rPr>
              <a:t>Obligation to carry risk assessment for providers</a:t>
            </a:r>
          </a:p>
          <a:p>
            <a:pPr marL="486129" lvl="3" indent="-121532">
              <a:lnSpc>
                <a:spcPts val="2198"/>
              </a:lnSpc>
              <a:buFont typeface="Arial"/>
              <a:buChar char="￭"/>
            </a:pPr>
            <a:r>
              <a:rPr lang="en-US" spc="-81" dirty="0">
                <a:solidFill>
                  <a:srgbClr val="000000"/>
                </a:solidFill>
                <a:latin typeface="Open Sans"/>
              </a:rPr>
              <a:t>Generative AI systems (like ChatGPT) must disclose that content was AI-generated and ensure safeguards against generating illegal content</a:t>
            </a:r>
          </a:p>
          <a:p>
            <a:pPr marL="486129" lvl="3" indent="-121532">
              <a:lnSpc>
                <a:spcPts val="2198"/>
              </a:lnSpc>
              <a:buFont typeface="Arial"/>
              <a:buChar char="￭"/>
            </a:pPr>
            <a:r>
              <a:rPr lang="en-US" spc="-81" dirty="0">
                <a:solidFill>
                  <a:srgbClr val="000000"/>
                </a:solidFill>
                <a:latin typeface="Open Sans"/>
              </a:rPr>
              <a:t>Full ban on Artificial Intelligence (AI) for biometric surveillance, emotion recognition, predictive policing</a:t>
            </a:r>
          </a:p>
          <a:p>
            <a:pPr marL="486129" lvl="3" indent="-121532">
              <a:lnSpc>
                <a:spcPts val="2198"/>
              </a:lnSpc>
              <a:buFont typeface="Arial"/>
              <a:buChar char="￭"/>
            </a:pPr>
            <a:r>
              <a:rPr lang="en-US" spc="-81" dirty="0">
                <a:solidFill>
                  <a:srgbClr val="000000"/>
                </a:solidFill>
                <a:latin typeface="Open Sans"/>
              </a:rPr>
              <a:t>Algorithms used to evaluate individuals’ credit scores, creditworthiness or insurance premiums were put in the high-risk basket.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93134" y="723900"/>
            <a:ext cx="10613065" cy="5038947"/>
          </a:xfrm>
          <a:custGeom>
            <a:avLst/>
            <a:gdLst/>
            <a:ahLst/>
            <a:cxnLst/>
            <a:rect l="l" t="t" r="r" b="b"/>
            <a:pathLst>
              <a:path w="16230600" h="8115300">
                <a:moveTo>
                  <a:pt x="0" y="0"/>
                </a:moveTo>
                <a:lnTo>
                  <a:pt x="16230600" y="0"/>
                </a:lnTo>
                <a:lnTo>
                  <a:pt x="16230600" y="8115300"/>
                </a:lnTo>
                <a:lnTo>
                  <a:pt x="0" y="8115300"/>
                </a:lnTo>
                <a:lnTo>
                  <a:pt x="0" y="0"/>
                </a:lnTo>
                <a:close/>
              </a:path>
            </a:pathLst>
          </a:custGeom>
          <a:blipFill>
            <a:blip r:embed="rId2"/>
            <a:stretch>
              <a:fillRect/>
            </a:stretch>
          </a:blipFill>
        </p:spPr>
      </p:sp>
      <p:sp>
        <p:nvSpPr>
          <p:cNvPr id="3" name="Freeform 2">
            <a:extLst>
              <a:ext uri="{FF2B5EF4-FFF2-40B4-BE49-F238E27FC236}">
                <a16:creationId xmlns:a16="http://schemas.microsoft.com/office/drawing/2014/main" id="{E9727928-FDCA-5D54-7CC1-905783F05948}"/>
              </a:ext>
            </a:extLst>
          </p:cNvPr>
          <p:cNvSpPr/>
          <p:nvPr/>
        </p:nvSpPr>
        <p:spPr>
          <a:xfrm>
            <a:off x="10670269" y="6182462"/>
            <a:ext cx="1191058" cy="391018"/>
          </a:xfrm>
          <a:custGeom>
            <a:avLst/>
            <a:gdLst/>
            <a:ahLst/>
            <a:cxnLst/>
            <a:rect l="l" t="t" r="r" b="b"/>
            <a:pathLst>
              <a:path w="1786587" h="586527">
                <a:moveTo>
                  <a:pt x="0" y="0"/>
                </a:moveTo>
                <a:lnTo>
                  <a:pt x="1786587" y="0"/>
                </a:lnTo>
                <a:lnTo>
                  <a:pt x="1786587" y="586527"/>
                </a:lnTo>
                <a:lnTo>
                  <a:pt x="0" y="586527"/>
                </a:lnTo>
                <a:lnTo>
                  <a:pt x="0" y="0"/>
                </a:lnTo>
                <a:close/>
              </a:path>
            </a:pathLst>
          </a:custGeom>
          <a:blipFill>
            <a:blip r:embed="rId3"/>
            <a:stretch>
              <a:fillRect t="-214" b="-214"/>
            </a:stretch>
          </a:blipFill>
        </p:spPr>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670269" y="6182462"/>
            <a:ext cx="1191058" cy="391018"/>
          </a:xfrm>
          <a:custGeom>
            <a:avLst/>
            <a:gdLst/>
            <a:ahLst/>
            <a:cxnLst/>
            <a:rect l="l" t="t" r="r" b="b"/>
            <a:pathLst>
              <a:path w="1786587" h="586527">
                <a:moveTo>
                  <a:pt x="0" y="0"/>
                </a:moveTo>
                <a:lnTo>
                  <a:pt x="1786587" y="0"/>
                </a:lnTo>
                <a:lnTo>
                  <a:pt x="1786587" y="586527"/>
                </a:lnTo>
                <a:lnTo>
                  <a:pt x="0" y="586527"/>
                </a:lnTo>
                <a:lnTo>
                  <a:pt x="0" y="0"/>
                </a:lnTo>
                <a:close/>
              </a:path>
            </a:pathLst>
          </a:custGeom>
          <a:blipFill>
            <a:blip r:embed="rId3"/>
            <a:stretch>
              <a:fillRect t="-214" b="-214"/>
            </a:stretch>
          </a:blipFill>
        </p:spPr>
      </p:sp>
      <p:sp>
        <p:nvSpPr>
          <p:cNvPr id="3" name="TextBox 3"/>
          <p:cNvSpPr txBox="1"/>
          <p:nvPr/>
        </p:nvSpPr>
        <p:spPr>
          <a:xfrm>
            <a:off x="1092252" y="836272"/>
            <a:ext cx="10003250" cy="448841"/>
          </a:xfrm>
          <a:prstGeom prst="rect">
            <a:avLst/>
          </a:prstGeom>
        </p:spPr>
        <p:txBody>
          <a:bodyPr lIns="0" tIns="0" rIns="0" bIns="0" rtlCol="0" anchor="t">
            <a:spAutoFit/>
          </a:bodyPr>
          <a:lstStyle/>
          <a:p>
            <a:pPr>
              <a:lnSpc>
                <a:spcPts val="3518"/>
              </a:lnSpc>
            </a:pPr>
            <a:r>
              <a:rPr lang="en-US" sz="3257" spc="-129">
                <a:solidFill>
                  <a:srgbClr val="000000"/>
                </a:solidFill>
                <a:latin typeface="Open Sans Bold"/>
              </a:rPr>
              <a:t>Fair conditions for Platform Workers </a:t>
            </a:r>
            <a:r>
              <a:rPr lang="en-US" sz="3257" spc="-129">
                <a:solidFill>
                  <a:srgbClr val="000000"/>
                </a:solidFill>
                <a:latin typeface="Open Sans"/>
              </a:rPr>
              <a:t>| Next Steps</a:t>
            </a:r>
          </a:p>
        </p:txBody>
      </p:sp>
      <p:grpSp>
        <p:nvGrpSpPr>
          <p:cNvPr id="4" name="Group 4"/>
          <p:cNvGrpSpPr/>
          <p:nvPr/>
        </p:nvGrpSpPr>
        <p:grpSpPr>
          <a:xfrm>
            <a:off x="944906" y="3957360"/>
            <a:ext cx="10371990" cy="15511"/>
            <a:chOff x="0" y="0"/>
            <a:chExt cx="20743980" cy="31023"/>
          </a:xfrm>
        </p:grpSpPr>
        <p:sp>
          <p:nvSpPr>
            <p:cNvPr id="5" name="Freeform 5"/>
            <p:cNvSpPr/>
            <p:nvPr/>
          </p:nvSpPr>
          <p:spPr>
            <a:xfrm>
              <a:off x="15494" y="15494"/>
              <a:ext cx="20712938" cy="0"/>
            </a:xfrm>
            <a:custGeom>
              <a:avLst/>
              <a:gdLst/>
              <a:ahLst/>
              <a:cxnLst/>
              <a:rect l="l" t="t" r="r" b="b"/>
              <a:pathLst>
                <a:path w="20712938">
                  <a:moveTo>
                    <a:pt x="0" y="0"/>
                  </a:moveTo>
                  <a:lnTo>
                    <a:pt x="20712938" y="0"/>
                  </a:lnTo>
                </a:path>
              </a:pathLst>
            </a:custGeom>
            <a:solidFill>
              <a:srgbClr val="FFFFFF">
                <a:alpha val="89804"/>
              </a:srgbClr>
            </a:solidFill>
          </p:spPr>
        </p:sp>
        <p:sp>
          <p:nvSpPr>
            <p:cNvPr id="6" name="Freeform 6"/>
            <p:cNvSpPr/>
            <p:nvPr/>
          </p:nvSpPr>
          <p:spPr>
            <a:xfrm>
              <a:off x="15494" y="0"/>
              <a:ext cx="20712938" cy="30988"/>
            </a:xfrm>
            <a:custGeom>
              <a:avLst/>
              <a:gdLst/>
              <a:ahLst/>
              <a:cxnLst/>
              <a:rect l="l" t="t" r="r" b="b"/>
              <a:pathLst>
                <a:path w="20712938" h="30988">
                  <a:moveTo>
                    <a:pt x="0" y="0"/>
                  </a:moveTo>
                  <a:lnTo>
                    <a:pt x="20712938" y="0"/>
                  </a:lnTo>
                  <a:lnTo>
                    <a:pt x="20712938" y="30988"/>
                  </a:lnTo>
                  <a:lnTo>
                    <a:pt x="0" y="30988"/>
                  </a:lnTo>
                  <a:close/>
                </a:path>
              </a:pathLst>
            </a:custGeom>
            <a:solidFill>
              <a:srgbClr val="3494BA"/>
            </a:solidFill>
          </p:spPr>
        </p:sp>
      </p:grpSp>
      <p:grpSp>
        <p:nvGrpSpPr>
          <p:cNvPr id="7" name="Group 7"/>
          <p:cNvGrpSpPr/>
          <p:nvPr/>
        </p:nvGrpSpPr>
        <p:grpSpPr>
          <a:xfrm rot="8100000">
            <a:off x="1021144" y="2358449"/>
            <a:ext cx="316493" cy="316493"/>
            <a:chOff x="0" y="0"/>
            <a:chExt cx="632986" cy="632986"/>
          </a:xfrm>
        </p:grpSpPr>
        <p:sp>
          <p:nvSpPr>
            <p:cNvPr id="8" name="Freeform 8"/>
            <p:cNvSpPr/>
            <p:nvPr/>
          </p:nvSpPr>
          <p:spPr>
            <a:xfrm>
              <a:off x="8763" y="-37338"/>
              <a:ext cx="661543" cy="661543"/>
            </a:xfrm>
            <a:custGeom>
              <a:avLst/>
              <a:gdLst/>
              <a:ahLst/>
              <a:cxnLst/>
              <a:rect l="l" t="t" r="r" b="b"/>
              <a:pathLst>
                <a:path w="661543" h="661543">
                  <a:moveTo>
                    <a:pt x="0" y="353822"/>
                  </a:moveTo>
                  <a:cubicBezTo>
                    <a:pt x="0" y="183896"/>
                    <a:pt x="137795" y="46101"/>
                    <a:pt x="307721" y="46101"/>
                  </a:cubicBezTo>
                  <a:cubicBezTo>
                    <a:pt x="425704" y="46101"/>
                    <a:pt x="543687" y="30734"/>
                    <a:pt x="661543" y="0"/>
                  </a:cubicBezTo>
                  <a:cubicBezTo>
                    <a:pt x="630809" y="117983"/>
                    <a:pt x="615442" y="235966"/>
                    <a:pt x="615442" y="353822"/>
                  </a:cubicBezTo>
                  <a:cubicBezTo>
                    <a:pt x="615442" y="523748"/>
                    <a:pt x="477647" y="661543"/>
                    <a:pt x="307721" y="661543"/>
                  </a:cubicBezTo>
                  <a:cubicBezTo>
                    <a:pt x="137795" y="661543"/>
                    <a:pt x="0" y="523748"/>
                    <a:pt x="0" y="353822"/>
                  </a:cubicBezTo>
                  <a:close/>
                </a:path>
              </a:pathLst>
            </a:custGeom>
            <a:solidFill>
              <a:srgbClr val="3494BA"/>
            </a:solidFill>
          </p:spPr>
        </p:sp>
        <p:sp>
          <p:nvSpPr>
            <p:cNvPr id="9" name="Freeform 9"/>
            <p:cNvSpPr/>
            <p:nvPr/>
          </p:nvSpPr>
          <p:spPr>
            <a:xfrm>
              <a:off x="0" y="-46609"/>
              <a:ext cx="679577" cy="679577"/>
            </a:xfrm>
            <a:custGeom>
              <a:avLst/>
              <a:gdLst/>
              <a:ahLst/>
              <a:cxnLst/>
              <a:rect l="l" t="t" r="r" b="b"/>
              <a:pathLst>
                <a:path w="679577" h="679577">
                  <a:moveTo>
                    <a:pt x="0" y="363093"/>
                  </a:moveTo>
                  <a:cubicBezTo>
                    <a:pt x="0" y="188341"/>
                    <a:pt x="141732" y="46609"/>
                    <a:pt x="316484" y="46609"/>
                  </a:cubicBezTo>
                  <a:cubicBezTo>
                    <a:pt x="433705" y="46609"/>
                    <a:pt x="550926" y="31369"/>
                    <a:pt x="668147" y="762"/>
                  </a:cubicBezTo>
                  <a:cubicBezTo>
                    <a:pt x="671195" y="0"/>
                    <a:pt x="674370" y="889"/>
                    <a:pt x="676529" y="3048"/>
                  </a:cubicBezTo>
                  <a:cubicBezTo>
                    <a:pt x="678688" y="5207"/>
                    <a:pt x="679577" y="8509"/>
                    <a:pt x="678815" y="11430"/>
                  </a:cubicBezTo>
                  <a:cubicBezTo>
                    <a:pt x="648208" y="128651"/>
                    <a:pt x="632968" y="245872"/>
                    <a:pt x="632968" y="363093"/>
                  </a:cubicBezTo>
                  <a:lnTo>
                    <a:pt x="624205" y="363093"/>
                  </a:lnTo>
                  <a:lnTo>
                    <a:pt x="632968" y="363093"/>
                  </a:lnTo>
                  <a:cubicBezTo>
                    <a:pt x="632968" y="537845"/>
                    <a:pt x="491236" y="679577"/>
                    <a:pt x="316484" y="679577"/>
                  </a:cubicBezTo>
                  <a:lnTo>
                    <a:pt x="316484" y="670814"/>
                  </a:lnTo>
                  <a:lnTo>
                    <a:pt x="316484" y="679577"/>
                  </a:lnTo>
                  <a:cubicBezTo>
                    <a:pt x="141732" y="679577"/>
                    <a:pt x="0" y="537845"/>
                    <a:pt x="0" y="363093"/>
                  </a:cubicBezTo>
                  <a:moveTo>
                    <a:pt x="17526" y="363093"/>
                  </a:moveTo>
                  <a:lnTo>
                    <a:pt x="8763" y="363093"/>
                  </a:lnTo>
                  <a:lnTo>
                    <a:pt x="17526" y="363093"/>
                  </a:lnTo>
                  <a:cubicBezTo>
                    <a:pt x="17526" y="528193"/>
                    <a:pt x="151384" y="662051"/>
                    <a:pt x="316484" y="662051"/>
                  </a:cubicBezTo>
                  <a:cubicBezTo>
                    <a:pt x="481584" y="662051"/>
                    <a:pt x="615442" y="528193"/>
                    <a:pt x="615442" y="363093"/>
                  </a:cubicBezTo>
                  <a:cubicBezTo>
                    <a:pt x="615442" y="244348"/>
                    <a:pt x="630936" y="125730"/>
                    <a:pt x="661924" y="6985"/>
                  </a:cubicBezTo>
                  <a:lnTo>
                    <a:pt x="670433" y="9144"/>
                  </a:lnTo>
                  <a:lnTo>
                    <a:pt x="672592" y="17653"/>
                  </a:lnTo>
                  <a:cubicBezTo>
                    <a:pt x="553974" y="48641"/>
                    <a:pt x="435229" y="64135"/>
                    <a:pt x="316484" y="64135"/>
                  </a:cubicBezTo>
                  <a:lnTo>
                    <a:pt x="316484" y="55372"/>
                  </a:lnTo>
                  <a:lnTo>
                    <a:pt x="316484" y="64135"/>
                  </a:lnTo>
                  <a:cubicBezTo>
                    <a:pt x="151384" y="64135"/>
                    <a:pt x="17526" y="197993"/>
                    <a:pt x="17526" y="363093"/>
                  </a:cubicBezTo>
                  <a:close/>
                </a:path>
              </a:pathLst>
            </a:custGeom>
            <a:solidFill>
              <a:srgbClr val="3494BA"/>
            </a:solidFill>
          </p:spPr>
        </p:sp>
      </p:grpSp>
      <p:grpSp>
        <p:nvGrpSpPr>
          <p:cNvPr id="10" name="Group 10"/>
          <p:cNvGrpSpPr/>
          <p:nvPr/>
        </p:nvGrpSpPr>
        <p:grpSpPr>
          <a:xfrm>
            <a:off x="1059722" y="2397027"/>
            <a:ext cx="239337" cy="239337"/>
            <a:chOff x="0" y="0"/>
            <a:chExt cx="478673" cy="478673"/>
          </a:xfrm>
        </p:grpSpPr>
        <p:sp>
          <p:nvSpPr>
            <p:cNvPr id="11" name="Freeform 11"/>
            <p:cNvSpPr/>
            <p:nvPr/>
          </p:nvSpPr>
          <p:spPr>
            <a:xfrm>
              <a:off x="0" y="0"/>
              <a:ext cx="478663" cy="478663"/>
            </a:xfrm>
            <a:custGeom>
              <a:avLst/>
              <a:gdLst/>
              <a:ahLst/>
              <a:cxnLst/>
              <a:rect l="l" t="t" r="r" b="b"/>
              <a:pathLst>
                <a:path w="478663" h="478663">
                  <a:moveTo>
                    <a:pt x="0" y="239395"/>
                  </a:moveTo>
                  <a:cubicBezTo>
                    <a:pt x="0" y="107188"/>
                    <a:pt x="107188" y="0"/>
                    <a:pt x="239395" y="0"/>
                  </a:cubicBezTo>
                  <a:cubicBezTo>
                    <a:pt x="371602" y="0"/>
                    <a:pt x="478663" y="107188"/>
                    <a:pt x="478663" y="239395"/>
                  </a:cubicBezTo>
                  <a:cubicBezTo>
                    <a:pt x="478663" y="371602"/>
                    <a:pt x="371475" y="478663"/>
                    <a:pt x="239395" y="478663"/>
                  </a:cubicBezTo>
                  <a:cubicBezTo>
                    <a:pt x="107315" y="478663"/>
                    <a:pt x="0" y="371475"/>
                    <a:pt x="0" y="239395"/>
                  </a:cubicBezTo>
                  <a:close/>
                </a:path>
              </a:pathLst>
            </a:custGeom>
            <a:solidFill>
              <a:srgbClr val="FFFFFF">
                <a:alpha val="89804"/>
              </a:srgbClr>
            </a:solidFill>
          </p:spPr>
        </p:sp>
      </p:grpSp>
      <p:sp>
        <p:nvSpPr>
          <p:cNvPr id="12" name="TextBox 12"/>
          <p:cNvSpPr txBox="1"/>
          <p:nvPr/>
        </p:nvSpPr>
        <p:spPr>
          <a:xfrm>
            <a:off x="1423245" y="2305265"/>
            <a:ext cx="4144319" cy="269304"/>
          </a:xfrm>
          <a:prstGeom prst="rect">
            <a:avLst/>
          </a:prstGeom>
        </p:spPr>
        <p:txBody>
          <a:bodyPr lIns="0" tIns="0" rIns="0" bIns="0" rtlCol="0" anchor="t">
            <a:spAutoFit/>
          </a:bodyPr>
          <a:lstStyle/>
          <a:p>
            <a:pPr>
              <a:lnSpc>
                <a:spcPts val="2110"/>
              </a:lnSpc>
            </a:pPr>
            <a:r>
              <a:rPr lang="en-US" sz="1954" spc="-77">
                <a:solidFill>
                  <a:srgbClr val="000000"/>
                </a:solidFill>
                <a:latin typeface="Open Sans Bold"/>
              </a:rPr>
              <a:t>Trilogue started officially on July 11</a:t>
            </a:r>
          </a:p>
        </p:txBody>
      </p:sp>
      <p:grpSp>
        <p:nvGrpSpPr>
          <p:cNvPr id="13" name="Group 13"/>
          <p:cNvGrpSpPr/>
          <p:nvPr/>
        </p:nvGrpSpPr>
        <p:grpSpPr>
          <a:xfrm>
            <a:off x="1174220" y="2729104"/>
            <a:ext cx="10341" cy="1248868"/>
            <a:chOff x="0" y="0"/>
            <a:chExt cx="20682" cy="2497736"/>
          </a:xfrm>
        </p:grpSpPr>
        <p:sp>
          <p:nvSpPr>
            <p:cNvPr id="14" name="Freeform 14"/>
            <p:cNvSpPr/>
            <p:nvPr/>
          </p:nvSpPr>
          <p:spPr>
            <a:xfrm>
              <a:off x="0" y="10287"/>
              <a:ext cx="20701" cy="2477135"/>
            </a:xfrm>
            <a:custGeom>
              <a:avLst/>
              <a:gdLst/>
              <a:ahLst/>
              <a:cxnLst/>
              <a:rect l="l" t="t" r="r" b="b"/>
              <a:pathLst>
                <a:path w="20701" h="2477135">
                  <a:moveTo>
                    <a:pt x="20701" y="144780"/>
                  </a:moveTo>
                  <a:lnTo>
                    <a:pt x="20701" y="206883"/>
                  </a:lnTo>
                  <a:lnTo>
                    <a:pt x="0" y="206883"/>
                  </a:lnTo>
                  <a:lnTo>
                    <a:pt x="0" y="144780"/>
                  </a:lnTo>
                  <a:close/>
                  <a:moveTo>
                    <a:pt x="0" y="289560"/>
                  </a:moveTo>
                  <a:lnTo>
                    <a:pt x="0" y="351663"/>
                  </a:lnTo>
                  <a:lnTo>
                    <a:pt x="0" y="289560"/>
                  </a:lnTo>
                  <a:close/>
                  <a:moveTo>
                    <a:pt x="0" y="434340"/>
                  </a:moveTo>
                  <a:lnTo>
                    <a:pt x="0" y="496443"/>
                  </a:lnTo>
                  <a:lnTo>
                    <a:pt x="0" y="434340"/>
                  </a:lnTo>
                  <a:close/>
                  <a:moveTo>
                    <a:pt x="0" y="579120"/>
                  </a:moveTo>
                  <a:lnTo>
                    <a:pt x="0" y="641223"/>
                  </a:lnTo>
                  <a:lnTo>
                    <a:pt x="0" y="579120"/>
                  </a:lnTo>
                  <a:close/>
                  <a:moveTo>
                    <a:pt x="0" y="723900"/>
                  </a:moveTo>
                  <a:lnTo>
                    <a:pt x="0" y="786003"/>
                  </a:lnTo>
                  <a:lnTo>
                    <a:pt x="0" y="723900"/>
                  </a:lnTo>
                  <a:close/>
                  <a:moveTo>
                    <a:pt x="0" y="868680"/>
                  </a:moveTo>
                  <a:lnTo>
                    <a:pt x="0" y="930783"/>
                  </a:lnTo>
                  <a:lnTo>
                    <a:pt x="0" y="868680"/>
                  </a:lnTo>
                  <a:close/>
                  <a:moveTo>
                    <a:pt x="0" y="1013460"/>
                  </a:moveTo>
                  <a:lnTo>
                    <a:pt x="0" y="1075563"/>
                  </a:lnTo>
                  <a:lnTo>
                    <a:pt x="0" y="1013460"/>
                  </a:lnTo>
                  <a:close/>
                  <a:moveTo>
                    <a:pt x="0" y="1158240"/>
                  </a:moveTo>
                  <a:lnTo>
                    <a:pt x="0" y="1220343"/>
                  </a:lnTo>
                  <a:lnTo>
                    <a:pt x="0" y="1158240"/>
                  </a:lnTo>
                  <a:close/>
                  <a:moveTo>
                    <a:pt x="0" y="1303020"/>
                  </a:moveTo>
                  <a:lnTo>
                    <a:pt x="0" y="1365123"/>
                  </a:lnTo>
                  <a:lnTo>
                    <a:pt x="0" y="1303020"/>
                  </a:lnTo>
                  <a:close/>
                  <a:moveTo>
                    <a:pt x="0" y="1447800"/>
                  </a:moveTo>
                  <a:lnTo>
                    <a:pt x="0" y="1509903"/>
                  </a:lnTo>
                  <a:lnTo>
                    <a:pt x="0" y="1447800"/>
                  </a:lnTo>
                  <a:close/>
                  <a:moveTo>
                    <a:pt x="0" y="1592580"/>
                  </a:moveTo>
                  <a:lnTo>
                    <a:pt x="0" y="1654683"/>
                  </a:lnTo>
                  <a:lnTo>
                    <a:pt x="0" y="1592580"/>
                  </a:lnTo>
                  <a:close/>
                  <a:moveTo>
                    <a:pt x="0" y="1737360"/>
                  </a:moveTo>
                  <a:lnTo>
                    <a:pt x="0" y="1799463"/>
                  </a:lnTo>
                  <a:lnTo>
                    <a:pt x="0" y="1737360"/>
                  </a:lnTo>
                  <a:close/>
                  <a:moveTo>
                    <a:pt x="0" y="1882140"/>
                  </a:moveTo>
                  <a:lnTo>
                    <a:pt x="0" y="1944243"/>
                  </a:lnTo>
                  <a:lnTo>
                    <a:pt x="0" y="1882140"/>
                  </a:lnTo>
                  <a:close/>
                  <a:moveTo>
                    <a:pt x="0" y="2026920"/>
                  </a:moveTo>
                  <a:lnTo>
                    <a:pt x="0" y="2089023"/>
                  </a:lnTo>
                  <a:lnTo>
                    <a:pt x="0" y="2026920"/>
                  </a:lnTo>
                  <a:close/>
                  <a:moveTo>
                    <a:pt x="0" y="2171700"/>
                  </a:moveTo>
                  <a:lnTo>
                    <a:pt x="0" y="2233803"/>
                  </a:lnTo>
                  <a:lnTo>
                    <a:pt x="0" y="2171700"/>
                  </a:lnTo>
                  <a:close/>
                  <a:moveTo>
                    <a:pt x="0" y="2316480"/>
                  </a:moveTo>
                  <a:lnTo>
                    <a:pt x="0" y="2378583"/>
                  </a:lnTo>
                  <a:lnTo>
                    <a:pt x="0" y="2316480"/>
                  </a:lnTo>
                  <a:close/>
                  <a:moveTo>
                    <a:pt x="0" y="2461260"/>
                  </a:moveTo>
                  <a:lnTo>
                    <a:pt x="0" y="2477135"/>
                  </a:lnTo>
                  <a:lnTo>
                    <a:pt x="0" y="2461260"/>
                  </a:lnTo>
                  <a:close/>
                  <a:moveTo>
                    <a:pt x="20701" y="0"/>
                  </a:moveTo>
                  <a:lnTo>
                    <a:pt x="20701" y="62103"/>
                  </a:lnTo>
                  <a:lnTo>
                    <a:pt x="0" y="62103"/>
                  </a:lnTo>
                  <a:lnTo>
                    <a:pt x="0" y="0"/>
                  </a:lnTo>
                  <a:close/>
                </a:path>
              </a:pathLst>
            </a:custGeom>
            <a:solidFill>
              <a:srgbClr val="3494BA"/>
            </a:solidFill>
          </p:spPr>
        </p:sp>
      </p:grpSp>
      <p:grpSp>
        <p:nvGrpSpPr>
          <p:cNvPr id="15" name="Group 15"/>
          <p:cNvGrpSpPr/>
          <p:nvPr/>
        </p:nvGrpSpPr>
        <p:grpSpPr>
          <a:xfrm>
            <a:off x="1137641" y="3931053"/>
            <a:ext cx="83499" cy="83499"/>
            <a:chOff x="0" y="0"/>
            <a:chExt cx="166998" cy="166998"/>
          </a:xfrm>
        </p:grpSpPr>
        <p:sp>
          <p:nvSpPr>
            <p:cNvPr id="16" name="Freeform 16"/>
            <p:cNvSpPr/>
            <p:nvPr/>
          </p:nvSpPr>
          <p:spPr>
            <a:xfrm>
              <a:off x="5207" y="5207"/>
              <a:ext cx="156591" cy="156718"/>
            </a:xfrm>
            <a:custGeom>
              <a:avLst/>
              <a:gdLst/>
              <a:ahLst/>
              <a:cxnLst/>
              <a:rect l="l" t="t" r="r" b="b"/>
              <a:pathLst>
                <a:path w="156591" h="156718">
                  <a:moveTo>
                    <a:pt x="0" y="78232"/>
                  </a:moveTo>
                  <a:cubicBezTo>
                    <a:pt x="0" y="35052"/>
                    <a:pt x="35052" y="0"/>
                    <a:pt x="78232" y="0"/>
                  </a:cubicBezTo>
                  <a:cubicBezTo>
                    <a:pt x="121412" y="0"/>
                    <a:pt x="156591" y="35052"/>
                    <a:pt x="156591" y="78359"/>
                  </a:cubicBezTo>
                  <a:cubicBezTo>
                    <a:pt x="156591" y="121666"/>
                    <a:pt x="121539" y="156718"/>
                    <a:pt x="78232" y="156718"/>
                  </a:cubicBezTo>
                  <a:cubicBezTo>
                    <a:pt x="34925" y="156718"/>
                    <a:pt x="0" y="121539"/>
                    <a:pt x="0" y="78232"/>
                  </a:cubicBezTo>
                  <a:close/>
                </a:path>
              </a:pathLst>
            </a:custGeom>
            <a:solidFill>
              <a:srgbClr val="3494BA"/>
            </a:solidFill>
          </p:spPr>
        </p:sp>
        <p:sp>
          <p:nvSpPr>
            <p:cNvPr id="17" name="Freeform 17"/>
            <p:cNvSpPr/>
            <p:nvPr/>
          </p:nvSpPr>
          <p:spPr>
            <a:xfrm>
              <a:off x="0" y="0"/>
              <a:ext cx="166878" cy="167005"/>
            </a:xfrm>
            <a:custGeom>
              <a:avLst/>
              <a:gdLst/>
              <a:ahLst/>
              <a:cxnLst/>
              <a:rect l="l" t="t" r="r" b="b"/>
              <a:pathLst>
                <a:path w="166878" h="167005">
                  <a:moveTo>
                    <a:pt x="0" y="83439"/>
                  </a:moveTo>
                  <a:cubicBezTo>
                    <a:pt x="0" y="37338"/>
                    <a:pt x="37338" y="0"/>
                    <a:pt x="83439" y="0"/>
                  </a:cubicBezTo>
                  <a:lnTo>
                    <a:pt x="83439" y="5207"/>
                  </a:lnTo>
                  <a:lnTo>
                    <a:pt x="83439" y="0"/>
                  </a:lnTo>
                  <a:cubicBezTo>
                    <a:pt x="129540" y="0"/>
                    <a:pt x="166878" y="37338"/>
                    <a:pt x="166878" y="83439"/>
                  </a:cubicBezTo>
                  <a:lnTo>
                    <a:pt x="161671" y="83439"/>
                  </a:lnTo>
                  <a:lnTo>
                    <a:pt x="166878" y="83439"/>
                  </a:lnTo>
                  <a:cubicBezTo>
                    <a:pt x="166878" y="129540"/>
                    <a:pt x="129540" y="166878"/>
                    <a:pt x="83439" y="166878"/>
                  </a:cubicBezTo>
                  <a:lnTo>
                    <a:pt x="83439" y="161671"/>
                  </a:lnTo>
                  <a:lnTo>
                    <a:pt x="83439" y="166878"/>
                  </a:lnTo>
                  <a:cubicBezTo>
                    <a:pt x="37338" y="167005"/>
                    <a:pt x="0" y="129667"/>
                    <a:pt x="0" y="83439"/>
                  </a:cubicBezTo>
                  <a:lnTo>
                    <a:pt x="5207" y="83439"/>
                  </a:lnTo>
                  <a:lnTo>
                    <a:pt x="10287" y="83439"/>
                  </a:lnTo>
                  <a:lnTo>
                    <a:pt x="5207" y="83439"/>
                  </a:lnTo>
                  <a:lnTo>
                    <a:pt x="0" y="83439"/>
                  </a:lnTo>
                  <a:moveTo>
                    <a:pt x="10287" y="83439"/>
                  </a:moveTo>
                  <a:cubicBezTo>
                    <a:pt x="10287" y="86233"/>
                    <a:pt x="8001" y="88646"/>
                    <a:pt x="5080" y="88646"/>
                  </a:cubicBezTo>
                  <a:cubicBezTo>
                    <a:pt x="2159" y="88646"/>
                    <a:pt x="0" y="86360"/>
                    <a:pt x="0" y="83439"/>
                  </a:cubicBezTo>
                  <a:cubicBezTo>
                    <a:pt x="0" y="80518"/>
                    <a:pt x="2286" y="78232"/>
                    <a:pt x="5207" y="78232"/>
                  </a:cubicBezTo>
                  <a:cubicBezTo>
                    <a:pt x="8128" y="78232"/>
                    <a:pt x="10414" y="80518"/>
                    <a:pt x="10414" y="83439"/>
                  </a:cubicBezTo>
                  <a:cubicBezTo>
                    <a:pt x="10414" y="123825"/>
                    <a:pt x="43180" y="156591"/>
                    <a:pt x="83566" y="156591"/>
                  </a:cubicBezTo>
                  <a:cubicBezTo>
                    <a:pt x="123952" y="156591"/>
                    <a:pt x="156718" y="123825"/>
                    <a:pt x="156718" y="83439"/>
                  </a:cubicBezTo>
                  <a:cubicBezTo>
                    <a:pt x="156718" y="43053"/>
                    <a:pt x="123952" y="10287"/>
                    <a:pt x="83439" y="10287"/>
                  </a:cubicBezTo>
                  <a:lnTo>
                    <a:pt x="83439" y="5207"/>
                  </a:lnTo>
                  <a:lnTo>
                    <a:pt x="83439" y="10287"/>
                  </a:lnTo>
                  <a:cubicBezTo>
                    <a:pt x="43053" y="10287"/>
                    <a:pt x="10287" y="43053"/>
                    <a:pt x="10287" y="83439"/>
                  </a:cubicBezTo>
                  <a:close/>
                </a:path>
              </a:pathLst>
            </a:custGeom>
            <a:solidFill>
              <a:srgbClr val="FFFFFF"/>
            </a:solidFill>
          </p:spPr>
        </p:sp>
      </p:grpSp>
      <p:grpSp>
        <p:nvGrpSpPr>
          <p:cNvPr id="18" name="Group 18"/>
          <p:cNvGrpSpPr/>
          <p:nvPr/>
        </p:nvGrpSpPr>
        <p:grpSpPr>
          <a:xfrm rot="-2700000">
            <a:off x="3506024" y="5262975"/>
            <a:ext cx="316493" cy="316493"/>
            <a:chOff x="0" y="0"/>
            <a:chExt cx="632986" cy="632986"/>
          </a:xfrm>
        </p:grpSpPr>
        <p:sp>
          <p:nvSpPr>
            <p:cNvPr id="19" name="Freeform 19"/>
            <p:cNvSpPr/>
            <p:nvPr/>
          </p:nvSpPr>
          <p:spPr>
            <a:xfrm>
              <a:off x="8763" y="-37338"/>
              <a:ext cx="661543" cy="661543"/>
            </a:xfrm>
            <a:custGeom>
              <a:avLst/>
              <a:gdLst/>
              <a:ahLst/>
              <a:cxnLst/>
              <a:rect l="l" t="t" r="r" b="b"/>
              <a:pathLst>
                <a:path w="661543" h="661543">
                  <a:moveTo>
                    <a:pt x="0" y="353822"/>
                  </a:moveTo>
                  <a:cubicBezTo>
                    <a:pt x="0" y="183896"/>
                    <a:pt x="137795" y="46101"/>
                    <a:pt x="307721" y="46101"/>
                  </a:cubicBezTo>
                  <a:cubicBezTo>
                    <a:pt x="425704" y="46101"/>
                    <a:pt x="543687" y="30734"/>
                    <a:pt x="661543" y="0"/>
                  </a:cubicBezTo>
                  <a:cubicBezTo>
                    <a:pt x="630809" y="117983"/>
                    <a:pt x="615442" y="235966"/>
                    <a:pt x="615442" y="353822"/>
                  </a:cubicBezTo>
                  <a:cubicBezTo>
                    <a:pt x="615442" y="523748"/>
                    <a:pt x="477647" y="661543"/>
                    <a:pt x="307721" y="661543"/>
                  </a:cubicBezTo>
                  <a:cubicBezTo>
                    <a:pt x="137795" y="661543"/>
                    <a:pt x="0" y="523748"/>
                    <a:pt x="0" y="353822"/>
                  </a:cubicBezTo>
                  <a:close/>
                </a:path>
              </a:pathLst>
            </a:custGeom>
            <a:solidFill>
              <a:srgbClr val="3494BA"/>
            </a:solidFill>
          </p:spPr>
        </p:sp>
        <p:sp>
          <p:nvSpPr>
            <p:cNvPr id="20" name="Freeform 20"/>
            <p:cNvSpPr/>
            <p:nvPr/>
          </p:nvSpPr>
          <p:spPr>
            <a:xfrm>
              <a:off x="0" y="-46609"/>
              <a:ext cx="679577" cy="679577"/>
            </a:xfrm>
            <a:custGeom>
              <a:avLst/>
              <a:gdLst/>
              <a:ahLst/>
              <a:cxnLst/>
              <a:rect l="l" t="t" r="r" b="b"/>
              <a:pathLst>
                <a:path w="679577" h="679577">
                  <a:moveTo>
                    <a:pt x="0" y="363093"/>
                  </a:moveTo>
                  <a:cubicBezTo>
                    <a:pt x="0" y="188341"/>
                    <a:pt x="141732" y="46609"/>
                    <a:pt x="316484" y="46609"/>
                  </a:cubicBezTo>
                  <a:cubicBezTo>
                    <a:pt x="433705" y="46609"/>
                    <a:pt x="550926" y="31369"/>
                    <a:pt x="668147" y="762"/>
                  </a:cubicBezTo>
                  <a:cubicBezTo>
                    <a:pt x="671195" y="0"/>
                    <a:pt x="674370" y="889"/>
                    <a:pt x="676529" y="3048"/>
                  </a:cubicBezTo>
                  <a:cubicBezTo>
                    <a:pt x="678688" y="5207"/>
                    <a:pt x="679577" y="8509"/>
                    <a:pt x="678815" y="11430"/>
                  </a:cubicBezTo>
                  <a:cubicBezTo>
                    <a:pt x="648208" y="128651"/>
                    <a:pt x="632968" y="245872"/>
                    <a:pt x="632968" y="363093"/>
                  </a:cubicBezTo>
                  <a:lnTo>
                    <a:pt x="624205" y="363093"/>
                  </a:lnTo>
                  <a:lnTo>
                    <a:pt x="632968" y="363093"/>
                  </a:lnTo>
                  <a:cubicBezTo>
                    <a:pt x="632968" y="537845"/>
                    <a:pt x="491236" y="679577"/>
                    <a:pt x="316484" y="679577"/>
                  </a:cubicBezTo>
                  <a:lnTo>
                    <a:pt x="316484" y="670814"/>
                  </a:lnTo>
                  <a:lnTo>
                    <a:pt x="316484" y="679577"/>
                  </a:lnTo>
                  <a:cubicBezTo>
                    <a:pt x="141732" y="679577"/>
                    <a:pt x="0" y="537845"/>
                    <a:pt x="0" y="363093"/>
                  </a:cubicBezTo>
                  <a:moveTo>
                    <a:pt x="17526" y="363093"/>
                  </a:moveTo>
                  <a:lnTo>
                    <a:pt x="8763" y="363093"/>
                  </a:lnTo>
                  <a:lnTo>
                    <a:pt x="17526" y="363093"/>
                  </a:lnTo>
                  <a:cubicBezTo>
                    <a:pt x="17526" y="528193"/>
                    <a:pt x="151384" y="662051"/>
                    <a:pt x="316484" y="662051"/>
                  </a:cubicBezTo>
                  <a:cubicBezTo>
                    <a:pt x="481584" y="662051"/>
                    <a:pt x="615442" y="528193"/>
                    <a:pt x="615442" y="363093"/>
                  </a:cubicBezTo>
                  <a:cubicBezTo>
                    <a:pt x="615442" y="244348"/>
                    <a:pt x="630936" y="125730"/>
                    <a:pt x="661924" y="6985"/>
                  </a:cubicBezTo>
                  <a:lnTo>
                    <a:pt x="670433" y="9144"/>
                  </a:lnTo>
                  <a:lnTo>
                    <a:pt x="672592" y="17653"/>
                  </a:lnTo>
                  <a:cubicBezTo>
                    <a:pt x="553974" y="48641"/>
                    <a:pt x="435229" y="64135"/>
                    <a:pt x="316484" y="64135"/>
                  </a:cubicBezTo>
                  <a:lnTo>
                    <a:pt x="316484" y="55372"/>
                  </a:lnTo>
                  <a:lnTo>
                    <a:pt x="316484" y="64135"/>
                  </a:lnTo>
                  <a:cubicBezTo>
                    <a:pt x="151384" y="64135"/>
                    <a:pt x="17526" y="197993"/>
                    <a:pt x="17526" y="363093"/>
                  </a:cubicBezTo>
                  <a:close/>
                </a:path>
              </a:pathLst>
            </a:custGeom>
            <a:solidFill>
              <a:srgbClr val="3494BA"/>
            </a:solidFill>
          </p:spPr>
        </p:sp>
      </p:grpSp>
      <p:grpSp>
        <p:nvGrpSpPr>
          <p:cNvPr id="21" name="Group 21"/>
          <p:cNvGrpSpPr/>
          <p:nvPr/>
        </p:nvGrpSpPr>
        <p:grpSpPr>
          <a:xfrm>
            <a:off x="3544602" y="5301553"/>
            <a:ext cx="239337" cy="239337"/>
            <a:chOff x="0" y="0"/>
            <a:chExt cx="478673" cy="478673"/>
          </a:xfrm>
        </p:grpSpPr>
        <p:sp>
          <p:nvSpPr>
            <p:cNvPr id="22" name="Freeform 22"/>
            <p:cNvSpPr/>
            <p:nvPr/>
          </p:nvSpPr>
          <p:spPr>
            <a:xfrm>
              <a:off x="0" y="0"/>
              <a:ext cx="478663" cy="478663"/>
            </a:xfrm>
            <a:custGeom>
              <a:avLst/>
              <a:gdLst/>
              <a:ahLst/>
              <a:cxnLst/>
              <a:rect l="l" t="t" r="r" b="b"/>
              <a:pathLst>
                <a:path w="478663" h="478663">
                  <a:moveTo>
                    <a:pt x="0" y="239395"/>
                  </a:moveTo>
                  <a:cubicBezTo>
                    <a:pt x="0" y="107188"/>
                    <a:pt x="107188" y="0"/>
                    <a:pt x="239395" y="0"/>
                  </a:cubicBezTo>
                  <a:cubicBezTo>
                    <a:pt x="371602" y="0"/>
                    <a:pt x="478663" y="107188"/>
                    <a:pt x="478663" y="239395"/>
                  </a:cubicBezTo>
                  <a:cubicBezTo>
                    <a:pt x="478663" y="371602"/>
                    <a:pt x="371475" y="478663"/>
                    <a:pt x="239395" y="478663"/>
                  </a:cubicBezTo>
                  <a:cubicBezTo>
                    <a:pt x="107315" y="478663"/>
                    <a:pt x="0" y="371475"/>
                    <a:pt x="0" y="239395"/>
                  </a:cubicBezTo>
                  <a:close/>
                </a:path>
              </a:pathLst>
            </a:custGeom>
            <a:solidFill>
              <a:srgbClr val="FFFFFF">
                <a:alpha val="89804"/>
              </a:srgbClr>
            </a:solidFill>
          </p:spPr>
        </p:sp>
      </p:grpSp>
      <p:sp>
        <p:nvSpPr>
          <p:cNvPr id="23" name="TextBox 23"/>
          <p:cNvSpPr txBox="1"/>
          <p:nvPr/>
        </p:nvSpPr>
        <p:spPr>
          <a:xfrm>
            <a:off x="3863237" y="5241004"/>
            <a:ext cx="4423635" cy="538609"/>
          </a:xfrm>
          <a:prstGeom prst="rect">
            <a:avLst/>
          </a:prstGeom>
        </p:spPr>
        <p:txBody>
          <a:bodyPr lIns="0" tIns="0" rIns="0" bIns="0" rtlCol="0" anchor="t">
            <a:spAutoFit/>
          </a:bodyPr>
          <a:lstStyle/>
          <a:p>
            <a:pPr>
              <a:lnSpc>
                <a:spcPts val="2110"/>
              </a:lnSpc>
            </a:pPr>
            <a:r>
              <a:rPr lang="en-US" sz="1954" spc="-77">
                <a:solidFill>
                  <a:srgbClr val="000000"/>
                </a:solidFill>
                <a:latin typeface="Open Sans Bold"/>
              </a:rPr>
              <a:t>First meeting today but many controversial points</a:t>
            </a:r>
          </a:p>
        </p:txBody>
      </p:sp>
      <p:grpSp>
        <p:nvGrpSpPr>
          <p:cNvPr id="24" name="Group 24"/>
          <p:cNvGrpSpPr/>
          <p:nvPr/>
        </p:nvGrpSpPr>
        <p:grpSpPr>
          <a:xfrm>
            <a:off x="3619312" y="3959845"/>
            <a:ext cx="10341" cy="1248868"/>
            <a:chOff x="0" y="0"/>
            <a:chExt cx="20682" cy="2497736"/>
          </a:xfrm>
        </p:grpSpPr>
        <p:sp>
          <p:nvSpPr>
            <p:cNvPr id="25" name="Freeform 25"/>
            <p:cNvSpPr/>
            <p:nvPr/>
          </p:nvSpPr>
          <p:spPr>
            <a:xfrm>
              <a:off x="0" y="10287"/>
              <a:ext cx="20701" cy="2477135"/>
            </a:xfrm>
            <a:custGeom>
              <a:avLst/>
              <a:gdLst/>
              <a:ahLst/>
              <a:cxnLst/>
              <a:rect l="l" t="t" r="r" b="b"/>
              <a:pathLst>
                <a:path w="20701" h="2477135">
                  <a:moveTo>
                    <a:pt x="20701" y="144780"/>
                  </a:moveTo>
                  <a:lnTo>
                    <a:pt x="20701" y="206883"/>
                  </a:lnTo>
                  <a:lnTo>
                    <a:pt x="0" y="206883"/>
                  </a:lnTo>
                  <a:lnTo>
                    <a:pt x="0" y="144780"/>
                  </a:lnTo>
                  <a:close/>
                  <a:moveTo>
                    <a:pt x="0" y="289560"/>
                  </a:moveTo>
                  <a:lnTo>
                    <a:pt x="0" y="351663"/>
                  </a:lnTo>
                  <a:lnTo>
                    <a:pt x="0" y="289560"/>
                  </a:lnTo>
                  <a:close/>
                  <a:moveTo>
                    <a:pt x="0" y="434340"/>
                  </a:moveTo>
                  <a:lnTo>
                    <a:pt x="0" y="496443"/>
                  </a:lnTo>
                  <a:lnTo>
                    <a:pt x="0" y="434340"/>
                  </a:lnTo>
                  <a:close/>
                  <a:moveTo>
                    <a:pt x="0" y="579120"/>
                  </a:moveTo>
                  <a:lnTo>
                    <a:pt x="0" y="641223"/>
                  </a:lnTo>
                  <a:lnTo>
                    <a:pt x="0" y="579120"/>
                  </a:lnTo>
                  <a:close/>
                  <a:moveTo>
                    <a:pt x="0" y="723900"/>
                  </a:moveTo>
                  <a:lnTo>
                    <a:pt x="0" y="786003"/>
                  </a:lnTo>
                  <a:lnTo>
                    <a:pt x="0" y="723900"/>
                  </a:lnTo>
                  <a:close/>
                  <a:moveTo>
                    <a:pt x="0" y="868680"/>
                  </a:moveTo>
                  <a:lnTo>
                    <a:pt x="0" y="930783"/>
                  </a:lnTo>
                  <a:lnTo>
                    <a:pt x="0" y="868680"/>
                  </a:lnTo>
                  <a:close/>
                  <a:moveTo>
                    <a:pt x="0" y="1013460"/>
                  </a:moveTo>
                  <a:lnTo>
                    <a:pt x="0" y="1075563"/>
                  </a:lnTo>
                  <a:lnTo>
                    <a:pt x="0" y="1013460"/>
                  </a:lnTo>
                  <a:close/>
                  <a:moveTo>
                    <a:pt x="0" y="1158240"/>
                  </a:moveTo>
                  <a:lnTo>
                    <a:pt x="0" y="1220343"/>
                  </a:lnTo>
                  <a:lnTo>
                    <a:pt x="0" y="1158240"/>
                  </a:lnTo>
                  <a:close/>
                  <a:moveTo>
                    <a:pt x="0" y="1303020"/>
                  </a:moveTo>
                  <a:lnTo>
                    <a:pt x="0" y="1365123"/>
                  </a:lnTo>
                  <a:lnTo>
                    <a:pt x="0" y="1303020"/>
                  </a:lnTo>
                  <a:close/>
                  <a:moveTo>
                    <a:pt x="0" y="1447800"/>
                  </a:moveTo>
                  <a:lnTo>
                    <a:pt x="0" y="1509903"/>
                  </a:lnTo>
                  <a:lnTo>
                    <a:pt x="0" y="1447800"/>
                  </a:lnTo>
                  <a:close/>
                  <a:moveTo>
                    <a:pt x="0" y="1592580"/>
                  </a:moveTo>
                  <a:lnTo>
                    <a:pt x="0" y="1654683"/>
                  </a:lnTo>
                  <a:lnTo>
                    <a:pt x="0" y="1592580"/>
                  </a:lnTo>
                  <a:close/>
                  <a:moveTo>
                    <a:pt x="0" y="1737360"/>
                  </a:moveTo>
                  <a:lnTo>
                    <a:pt x="0" y="1799463"/>
                  </a:lnTo>
                  <a:lnTo>
                    <a:pt x="0" y="1737360"/>
                  </a:lnTo>
                  <a:close/>
                  <a:moveTo>
                    <a:pt x="0" y="1882140"/>
                  </a:moveTo>
                  <a:lnTo>
                    <a:pt x="0" y="1944243"/>
                  </a:lnTo>
                  <a:lnTo>
                    <a:pt x="0" y="1882140"/>
                  </a:lnTo>
                  <a:close/>
                  <a:moveTo>
                    <a:pt x="0" y="2026920"/>
                  </a:moveTo>
                  <a:lnTo>
                    <a:pt x="0" y="2089023"/>
                  </a:lnTo>
                  <a:lnTo>
                    <a:pt x="0" y="2026920"/>
                  </a:lnTo>
                  <a:close/>
                  <a:moveTo>
                    <a:pt x="0" y="2171700"/>
                  </a:moveTo>
                  <a:lnTo>
                    <a:pt x="0" y="2233803"/>
                  </a:lnTo>
                  <a:lnTo>
                    <a:pt x="0" y="2171700"/>
                  </a:lnTo>
                  <a:close/>
                  <a:moveTo>
                    <a:pt x="0" y="2316480"/>
                  </a:moveTo>
                  <a:lnTo>
                    <a:pt x="0" y="2378583"/>
                  </a:lnTo>
                  <a:lnTo>
                    <a:pt x="0" y="2316480"/>
                  </a:lnTo>
                  <a:close/>
                  <a:moveTo>
                    <a:pt x="0" y="2461260"/>
                  </a:moveTo>
                  <a:lnTo>
                    <a:pt x="0" y="2477135"/>
                  </a:lnTo>
                  <a:lnTo>
                    <a:pt x="0" y="2461260"/>
                  </a:lnTo>
                  <a:close/>
                  <a:moveTo>
                    <a:pt x="20701" y="0"/>
                  </a:moveTo>
                  <a:lnTo>
                    <a:pt x="20701" y="62103"/>
                  </a:lnTo>
                  <a:lnTo>
                    <a:pt x="0" y="62103"/>
                  </a:lnTo>
                  <a:lnTo>
                    <a:pt x="0" y="0"/>
                  </a:lnTo>
                  <a:close/>
                </a:path>
              </a:pathLst>
            </a:custGeom>
            <a:solidFill>
              <a:srgbClr val="3494BA"/>
            </a:solidFill>
          </p:spPr>
        </p:sp>
      </p:grpSp>
      <p:grpSp>
        <p:nvGrpSpPr>
          <p:cNvPr id="26" name="Group 26"/>
          <p:cNvGrpSpPr/>
          <p:nvPr/>
        </p:nvGrpSpPr>
        <p:grpSpPr>
          <a:xfrm>
            <a:off x="3582732" y="3923266"/>
            <a:ext cx="83499" cy="83499"/>
            <a:chOff x="0" y="0"/>
            <a:chExt cx="166998" cy="166998"/>
          </a:xfrm>
        </p:grpSpPr>
        <p:sp>
          <p:nvSpPr>
            <p:cNvPr id="27" name="Freeform 27"/>
            <p:cNvSpPr/>
            <p:nvPr/>
          </p:nvSpPr>
          <p:spPr>
            <a:xfrm>
              <a:off x="5207" y="5207"/>
              <a:ext cx="156591" cy="156718"/>
            </a:xfrm>
            <a:custGeom>
              <a:avLst/>
              <a:gdLst/>
              <a:ahLst/>
              <a:cxnLst/>
              <a:rect l="l" t="t" r="r" b="b"/>
              <a:pathLst>
                <a:path w="156591" h="156718">
                  <a:moveTo>
                    <a:pt x="0" y="78232"/>
                  </a:moveTo>
                  <a:cubicBezTo>
                    <a:pt x="0" y="35052"/>
                    <a:pt x="35052" y="0"/>
                    <a:pt x="78232" y="0"/>
                  </a:cubicBezTo>
                  <a:cubicBezTo>
                    <a:pt x="121412" y="0"/>
                    <a:pt x="156591" y="35052"/>
                    <a:pt x="156591" y="78359"/>
                  </a:cubicBezTo>
                  <a:cubicBezTo>
                    <a:pt x="156591" y="121666"/>
                    <a:pt x="121539" y="156718"/>
                    <a:pt x="78232" y="156718"/>
                  </a:cubicBezTo>
                  <a:cubicBezTo>
                    <a:pt x="34925" y="156718"/>
                    <a:pt x="0" y="121539"/>
                    <a:pt x="0" y="78232"/>
                  </a:cubicBezTo>
                  <a:close/>
                </a:path>
              </a:pathLst>
            </a:custGeom>
            <a:solidFill>
              <a:srgbClr val="3494BA"/>
            </a:solidFill>
          </p:spPr>
        </p:sp>
        <p:sp>
          <p:nvSpPr>
            <p:cNvPr id="28" name="Freeform 28"/>
            <p:cNvSpPr/>
            <p:nvPr/>
          </p:nvSpPr>
          <p:spPr>
            <a:xfrm>
              <a:off x="0" y="0"/>
              <a:ext cx="166878" cy="167005"/>
            </a:xfrm>
            <a:custGeom>
              <a:avLst/>
              <a:gdLst/>
              <a:ahLst/>
              <a:cxnLst/>
              <a:rect l="l" t="t" r="r" b="b"/>
              <a:pathLst>
                <a:path w="166878" h="167005">
                  <a:moveTo>
                    <a:pt x="0" y="83439"/>
                  </a:moveTo>
                  <a:cubicBezTo>
                    <a:pt x="0" y="37338"/>
                    <a:pt x="37338" y="0"/>
                    <a:pt x="83439" y="0"/>
                  </a:cubicBezTo>
                  <a:lnTo>
                    <a:pt x="83439" y="5207"/>
                  </a:lnTo>
                  <a:lnTo>
                    <a:pt x="83439" y="0"/>
                  </a:lnTo>
                  <a:cubicBezTo>
                    <a:pt x="129540" y="0"/>
                    <a:pt x="166878" y="37338"/>
                    <a:pt x="166878" y="83439"/>
                  </a:cubicBezTo>
                  <a:lnTo>
                    <a:pt x="161671" y="83439"/>
                  </a:lnTo>
                  <a:lnTo>
                    <a:pt x="166878" y="83439"/>
                  </a:lnTo>
                  <a:cubicBezTo>
                    <a:pt x="166878" y="129540"/>
                    <a:pt x="129540" y="166878"/>
                    <a:pt x="83439" y="166878"/>
                  </a:cubicBezTo>
                  <a:lnTo>
                    <a:pt x="83439" y="161671"/>
                  </a:lnTo>
                  <a:lnTo>
                    <a:pt x="83439" y="166878"/>
                  </a:lnTo>
                  <a:cubicBezTo>
                    <a:pt x="37338" y="167005"/>
                    <a:pt x="0" y="129667"/>
                    <a:pt x="0" y="83439"/>
                  </a:cubicBezTo>
                  <a:lnTo>
                    <a:pt x="5207" y="83439"/>
                  </a:lnTo>
                  <a:lnTo>
                    <a:pt x="10287" y="83439"/>
                  </a:lnTo>
                  <a:lnTo>
                    <a:pt x="5207" y="83439"/>
                  </a:lnTo>
                  <a:lnTo>
                    <a:pt x="0" y="83439"/>
                  </a:lnTo>
                  <a:moveTo>
                    <a:pt x="10287" y="83439"/>
                  </a:moveTo>
                  <a:cubicBezTo>
                    <a:pt x="10287" y="86233"/>
                    <a:pt x="8001" y="88646"/>
                    <a:pt x="5080" y="88646"/>
                  </a:cubicBezTo>
                  <a:cubicBezTo>
                    <a:pt x="2159" y="88646"/>
                    <a:pt x="0" y="86360"/>
                    <a:pt x="0" y="83439"/>
                  </a:cubicBezTo>
                  <a:cubicBezTo>
                    <a:pt x="0" y="80518"/>
                    <a:pt x="2286" y="78232"/>
                    <a:pt x="5207" y="78232"/>
                  </a:cubicBezTo>
                  <a:cubicBezTo>
                    <a:pt x="8128" y="78232"/>
                    <a:pt x="10414" y="80518"/>
                    <a:pt x="10414" y="83439"/>
                  </a:cubicBezTo>
                  <a:cubicBezTo>
                    <a:pt x="10414" y="123825"/>
                    <a:pt x="43180" y="156591"/>
                    <a:pt x="83566" y="156591"/>
                  </a:cubicBezTo>
                  <a:cubicBezTo>
                    <a:pt x="123952" y="156591"/>
                    <a:pt x="156718" y="123825"/>
                    <a:pt x="156718" y="83439"/>
                  </a:cubicBezTo>
                  <a:cubicBezTo>
                    <a:pt x="156718" y="43053"/>
                    <a:pt x="123952" y="10287"/>
                    <a:pt x="83439" y="10287"/>
                  </a:cubicBezTo>
                  <a:lnTo>
                    <a:pt x="83439" y="5207"/>
                  </a:lnTo>
                  <a:lnTo>
                    <a:pt x="83439" y="10287"/>
                  </a:lnTo>
                  <a:cubicBezTo>
                    <a:pt x="43053" y="10287"/>
                    <a:pt x="10287" y="43053"/>
                    <a:pt x="10287" y="83439"/>
                  </a:cubicBezTo>
                  <a:close/>
                </a:path>
              </a:pathLst>
            </a:custGeom>
            <a:solidFill>
              <a:srgbClr val="FFFFFF"/>
            </a:solidFill>
          </p:spPr>
        </p:sp>
      </p:grpSp>
      <p:grpSp>
        <p:nvGrpSpPr>
          <p:cNvPr id="29" name="Group 29"/>
          <p:cNvGrpSpPr/>
          <p:nvPr/>
        </p:nvGrpSpPr>
        <p:grpSpPr>
          <a:xfrm rot="8100000">
            <a:off x="6180442" y="2350762"/>
            <a:ext cx="316493" cy="316493"/>
            <a:chOff x="0" y="0"/>
            <a:chExt cx="632986" cy="632986"/>
          </a:xfrm>
        </p:grpSpPr>
        <p:sp>
          <p:nvSpPr>
            <p:cNvPr id="30" name="Freeform 30"/>
            <p:cNvSpPr/>
            <p:nvPr/>
          </p:nvSpPr>
          <p:spPr>
            <a:xfrm>
              <a:off x="8763" y="-37338"/>
              <a:ext cx="661543" cy="661543"/>
            </a:xfrm>
            <a:custGeom>
              <a:avLst/>
              <a:gdLst/>
              <a:ahLst/>
              <a:cxnLst/>
              <a:rect l="l" t="t" r="r" b="b"/>
              <a:pathLst>
                <a:path w="661543" h="661543">
                  <a:moveTo>
                    <a:pt x="0" y="353822"/>
                  </a:moveTo>
                  <a:cubicBezTo>
                    <a:pt x="0" y="183896"/>
                    <a:pt x="137795" y="46101"/>
                    <a:pt x="307721" y="46101"/>
                  </a:cubicBezTo>
                  <a:cubicBezTo>
                    <a:pt x="425704" y="46101"/>
                    <a:pt x="543687" y="30734"/>
                    <a:pt x="661543" y="0"/>
                  </a:cubicBezTo>
                  <a:cubicBezTo>
                    <a:pt x="630809" y="117983"/>
                    <a:pt x="615442" y="235966"/>
                    <a:pt x="615442" y="353822"/>
                  </a:cubicBezTo>
                  <a:cubicBezTo>
                    <a:pt x="615442" y="523748"/>
                    <a:pt x="477647" y="661543"/>
                    <a:pt x="307721" y="661543"/>
                  </a:cubicBezTo>
                  <a:cubicBezTo>
                    <a:pt x="137795" y="661543"/>
                    <a:pt x="0" y="523748"/>
                    <a:pt x="0" y="353822"/>
                  </a:cubicBezTo>
                  <a:close/>
                </a:path>
              </a:pathLst>
            </a:custGeom>
            <a:solidFill>
              <a:srgbClr val="3494BA"/>
            </a:solidFill>
          </p:spPr>
        </p:sp>
        <p:sp>
          <p:nvSpPr>
            <p:cNvPr id="31" name="Freeform 31"/>
            <p:cNvSpPr/>
            <p:nvPr/>
          </p:nvSpPr>
          <p:spPr>
            <a:xfrm>
              <a:off x="0" y="-46609"/>
              <a:ext cx="679577" cy="679577"/>
            </a:xfrm>
            <a:custGeom>
              <a:avLst/>
              <a:gdLst/>
              <a:ahLst/>
              <a:cxnLst/>
              <a:rect l="l" t="t" r="r" b="b"/>
              <a:pathLst>
                <a:path w="679577" h="679577">
                  <a:moveTo>
                    <a:pt x="0" y="363093"/>
                  </a:moveTo>
                  <a:cubicBezTo>
                    <a:pt x="0" y="188341"/>
                    <a:pt x="141732" y="46609"/>
                    <a:pt x="316484" y="46609"/>
                  </a:cubicBezTo>
                  <a:cubicBezTo>
                    <a:pt x="433705" y="46609"/>
                    <a:pt x="550926" y="31369"/>
                    <a:pt x="668147" y="762"/>
                  </a:cubicBezTo>
                  <a:cubicBezTo>
                    <a:pt x="671195" y="0"/>
                    <a:pt x="674370" y="889"/>
                    <a:pt x="676529" y="3048"/>
                  </a:cubicBezTo>
                  <a:cubicBezTo>
                    <a:pt x="678688" y="5207"/>
                    <a:pt x="679577" y="8509"/>
                    <a:pt x="678815" y="11430"/>
                  </a:cubicBezTo>
                  <a:cubicBezTo>
                    <a:pt x="648208" y="128651"/>
                    <a:pt x="632968" y="245872"/>
                    <a:pt x="632968" y="363093"/>
                  </a:cubicBezTo>
                  <a:lnTo>
                    <a:pt x="624205" y="363093"/>
                  </a:lnTo>
                  <a:lnTo>
                    <a:pt x="632968" y="363093"/>
                  </a:lnTo>
                  <a:cubicBezTo>
                    <a:pt x="632968" y="537845"/>
                    <a:pt x="491236" y="679577"/>
                    <a:pt x="316484" y="679577"/>
                  </a:cubicBezTo>
                  <a:lnTo>
                    <a:pt x="316484" y="670814"/>
                  </a:lnTo>
                  <a:lnTo>
                    <a:pt x="316484" y="679577"/>
                  </a:lnTo>
                  <a:cubicBezTo>
                    <a:pt x="141732" y="679577"/>
                    <a:pt x="0" y="537845"/>
                    <a:pt x="0" y="363093"/>
                  </a:cubicBezTo>
                  <a:moveTo>
                    <a:pt x="17526" y="363093"/>
                  </a:moveTo>
                  <a:lnTo>
                    <a:pt x="8763" y="363093"/>
                  </a:lnTo>
                  <a:lnTo>
                    <a:pt x="17526" y="363093"/>
                  </a:lnTo>
                  <a:cubicBezTo>
                    <a:pt x="17526" y="528193"/>
                    <a:pt x="151384" y="662051"/>
                    <a:pt x="316484" y="662051"/>
                  </a:cubicBezTo>
                  <a:cubicBezTo>
                    <a:pt x="481584" y="662051"/>
                    <a:pt x="615442" y="528193"/>
                    <a:pt x="615442" y="363093"/>
                  </a:cubicBezTo>
                  <a:cubicBezTo>
                    <a:pt x="615442" y="244348"/>
                    <a:pt x="630936" y="125730"/>
                    <a:pt x="661924" y="6985"/>
                  </a:cubicBezTo>
                  <a:lnTo>
                    <a:pt x="670433" y="9144"/>
                  </a:lnTo>
                  <a:lnTo>
                    <a:pt x="672592" y="17653"/>
                  </a:lnTo>
                  <a:cubicBezTo>
                    <a:pt x="553974" y="48641"/>
                    <a:pt x="435229" y="64135"/>
                    <a:pt x="316484" y="64135"/>
                  </a:cubicBezTo>
                  <a:lnTo>
                    <a:pt x="316484" y="55372"/>
                  </a:lnTo>
                  <a:lnTo>
                    <a:pt x="316484" y="64135"/>
                  </a:lnTo>
                  <a:cubicBezTo>
                    <a:pt x="151384" y="64135"/>
                    <a:pt x="17526" y="197993"/>
                    <a:pt x="17526" y="363093"/>
                  </a:cubicBezTo>
                  <a:close/>
                </a:path>
              </a:pathLst>
            </a:custGeom>
            <a:solidFill>
              <a:srgbClr val="3494BA"/>
            </a:solidFill>
          </p:spPr>
        </p:sp>
      </p:grpSp>
      <p:grpSp>
        <p:nvGrpSpPr>
          <p:cNvPr id="32" name="Group 32"/>
          <p:cNvGrpSpPr/>
          <p:nvPr/>
        </p:nvGrpSpPr>
        <p:grpSpPr>
          <a:xfrm>
            <a:off x="6219020" y="2389340"/>
            <a:ext cx="239337" cy="239337"/>
            <a:chOff x="0" y="0"/>
            <a:chExt cx="478673" cy="478673"/>
          </a:xfrm>
        </p:grpSpPr>
        <p:sp>
          <p:nvSpPr>
            <p:cNvPr id="33" name="Freeform 33"/>
            <p:cNvSpPr/>
            <p:nvPr/>
          </p:nvSpPr>
          <p:spPr>
            <a:xfrm>
              <a:off x="0" y="0"/>
              <a:ext cx="478663" cy="478663"/>
            </a:xfrm>
            <a:custGeom>
              <a:avLst/>
              <a:gdLst/>
              <a:ahLst/>
              <a:cxnLst/>
              <a:rect l="l" t="t" r="r" b="b"/>
              <a:pathLst>
                <a:path w="478663" h="478663">
                  <a:moveTo>
                    <a:pt x="0" y="239395"/>
                  </a:moveTo>
                  <a:cubicBezTo>
                    <a:pt x="0" y="107188"/>
                    <a:pt x="107188" y="0"/>
                    <a:pt x="239395" y="0"/>
                  </a:cubicBezTo>
                  <a:cubicBezTo>
                    <a:pt x="371602" y="0"/>
                    <a:pt x="478663" y="107188"/>
                    <a:pt x="478663" y="239395"/>
                  </a:cubicBezTo>
                  <a:cubicBezTo>
                    <a:pt x="478663" y="371602"/>
                    <a:pt x="371475" y="478663"/>
                    <a:pt x="239395" y="478663"/>
                  </a:cubicBezTo>
                  <a:cubicBezTo>
                    <a:pt x="107315" y="478663"/>
                    <a:pt x="0" y="371475"/>
                    <a:pt x="0" y="239395"/>
                  </a:cubicBezTo>
                  <a:close/>
                </a:path>
              </a:pathLst>
            </a:custGeom>
            <a:solidFill>
              <a:srgbClr val="FFFFFF">
                <a:alpha val="89804"/>
              </a:srgbClr>
            </a:solidFill>
          </p:spPr>
        </p:sp>
      </p:grpSp>
      <p:sp>
        <p:nvSpPr>
          <p:cNvPr id="34" name="TextBox 34"/>
          <p:cNvSpPr txBox="1"/>
          <p:nvPr/>
        </p:nvSpPr>
        <p:spPr>
          <a:xfrm>
            <a:off x="6552389" y="2312951"/>
            <a:ext cx="4204628" cy="269304"/>
          </a:xfrm>
          <a:prstGeom prst="rect">
            <a:avLst/>
          </a:prstGeom>
        </p:spPr>
        <p:txBody>
          <a:bodyPr lIns="0" tIns="0" rIns="0" bIns="0" rtlCol="0" anchor="t">
            <a:spAutoFit/>
          </a:bodyPr>
          <a:lstStyle/>
          <a:p>
            <a:pPr>
              <a:lnSpc>
                <a:spcPts val="2110"/>
              </a:lnSpc>
            </a:pPr>
            <a:r>
              <a:rPr lang="en-US" sz="1954" spc="-77">
                <a:solidFill>
                  <a:srgbClr val="000000"/>
                </a:solidFill>
                <a:latin typeface="Open Sans Bold"/>
              </a:rPr>
              <a:t>Trilogues possibly to finish by end of year</a:t>
            </a:r>
          </a:p>
        </p:txBody>
      </p:sp>
      <p:grpSp>
        <p:nvGrpSpPr>
          <p:cNvPr id="35" name="Group 35"/>
          <p:cNvGrpSpPr/>
          <p:nvPr/>
        </p:nvGrpSpPr>
        <p:grpSpPr>
          <a:xfrm>
            <a:off x="6333518" y="2721417"/>
            <a:ext cx="10341" cy="1248868"/>
            <a:chOff x="0" y="0"/>
            <a:chExt cx="20682" cy="2497736"/>
          </a:xfrm>
        </p:grpSpPr>
        <p:sp>
          <p:nvSpPr>
            <p:cNvPr id="36" name="Freeform 36"/>
            <p:cNvSpPr/>
            <p:nvPr/>
          </p:nvSpPr>
          <p:spPr>
            <a:xfrm>
              <a:off x="0" y="10287"/>
              <a:ext cx="20701" cy="2477135"/>
            </a:xfrm>
            <a:custGeom>
              <a:avLst/>
              <a:gdLst/>
              <a:ahLst/>
              <a:cxnLst/>
              <a:rect l="l" t="t" r="r" b="b"/>
              <a:pathLst>
                <a:path w="20701" h="2477135">
                  <a:moveTo>
                    <a:pt x="20701" y="144780"/>
                  </a:moveTo>
                  <a:lnTo>
                    <a:pt x="20701" y="206883"/>
                  </a:lnTo>
                  <a:lnTo>
                    <a:pt x="0" y="206883"/>
                  </a:lnTo>
                  <a:lnTo>
                    <a:pt x="0" y="144780"/>
                  </a:lnTo>
                  <a:close/>
                  <a:moveTo>
                    <a:pt x="0" y="289560"/>
                  </a:moveTo>
                  <a:lnTo>
                    <a:pt x="0" y="351663"/>
                  </a:lnTo>
                  <a:lnTo>
                    <a:pt x="0" y="289560"/>
                  </a:lnTo>
                  <a:close/>
                  <a:moveTo>
                    <a:pt x="0" y="434340"/>
                  </a:moveTo>
                  <a:lnTo>
                    <a:pt x="0" y="496443"/>
                  </a:lnTo>
                  <a:lnTo>
                    <a:pt x="0" y="434340"/>
                  </a:lnTo>
                  <a:close/>
                  <a:moveTo>
                    <a:pt x="0" y="579120"/>
                  </a:moveTo>
                  <a:lnTo>
                    <a:pt x="0" y="641223"/>
                  </a:lnTo>
                  <a:lnTo>
                    <a:pt x="0" y="579120"/>
                  </a:lnTo>
                  <a:close/>
                  <a:moveTo>
                    <a:pt x="0" y="723900"/>
                  </a:moveTo>
                  <a:lnTo>
                    <a:pt x="0" y="786003"/>
                  </a:lnTo>
                  <a:lnTo>
                    <a:pt x="0" y="723900"/>
                  </a:lnTo>
                  <a:close/>
                  <a:moveTo>
                    <a:pt x="0" y="868680"/>
                  </a:moveTo>
                  <a:lnTo>
                    <a:pt x="0" y="930783"/>
                  </a:lnTo>
                  <a:lnTo>
                    <a:pt x="0" y="868680"/>
                  </a:lnTo>
                  <a:close/>
                  <a:moveTo>
                    <a:pt x="0" y="1013460"/>
                  </a:moveTo>
                  <a:lnTo>
                    <a:pt x="0" y="1075563"/>
                  </a:lnTo>
                  <a:lnTo>
                    <a:pt x="0" y="1013460"/>
                  </a:lnTo>
                  <a:close/>
                  <a:moveTo>
                    <a:pt x="0" y="1158240"/>
                  </a:moveTo>
                  <a:lnTo>
                    <a:pt x="0" y="1220343"/>
                  </a:lnTo>
                  <a:lnTo>
                    <a:pt x="0" y="1158240"/>
                  </a:lnTo>
                  <a:close/>
                  <a:moveTo>
                    <a:pt x="0" y="1303020"/>
                  </a:moveTo>
                  <a:lnTo>
                    <a:pt x="0" y="1365123"/>
                  </a:lnTo>
                  <a:lnTo>
                    <a:pt x="0" y="1303020"/>
                  </a:lnTo>
                  <a:close/>
                  <a:moveTo>
                    <a:pt x="0" y="1447800"/>
                  </a:moveTo>
                  <a:lnTo>
                    <a:pt x="0" y="1509903"/>
                  </a:lnTo>
                  <a:lnTo>
                    <a:pt x="0" y="1447800"/>
                  </a:lnTo>
                  <a:close/>
                  <a:moveTo>
                    <a:pt x="0" y="1592580"/>
                  </a:moveTo>
                  <a:lnTo>
                    <a:pt x="0" y="1654683"/>
                  </a:lnTo>
                  <a:lnTo>
                    <a:pt x="0" y="1592580"/>
                  </a:lnTo>
                  <a:close/>
                  <a:moveTo>
                    <a:pt x="0" y="1737360"/>
                  </a:moveTo>
                  <a:lnTo>
                    <a:pt x="0" y="1799463"/>
                  </a:lnTo>
                  <a:lnTo>
                    <a:pt x="0" y="1737360"/>
                  </a:lnTo>
                  <a:close/>
                  <a:moveTo>
                    <a:pt x="0" y="1882140"/>
                  </a:moveTo>
                  <a:lnTo>
                    <a:pt x="0" y="1944243"/>
                  </a:lnTo>
                  <a:lnTo>
                    <a:pt x="0" y="1882140"/>
                  </a:lnTo>
                  <a:close/>
                  <a:moveTo>
                    <a:pt x="0" y="2026920"/>
                  </a:moveTo>
                  <a:lnTo>
                    <a:pt x="0" y="2089023"/>
                  </a:lnTo>
                  <a:lnTo>
                    <a:pt x="0" y="2026920"/>
                  </a:lnTo>
                  <a:close/>
                  <a:moveTo>
                    <a:pt x="0" y="2171700"/>
                  </a:moveTo>
                  <a:lnTo>
                    <a:pt x="0" y="2233803"/>
                  </a:lnTo>
                  <a:lnTo>
                    <a:pt x="0" y="2171700"/>
                  </a:lnTo>
                  <a:close/>
                  <a:moveTo>
                    <a:pt x="0" y="2316480"/>
                  </a:moveTo>
                  <a:lnTo>
                    <a:pt x="0" y="2378583"/>
                  </a:lnTo>
                  <a:lnTo>
                    <a:pt x="0" y="2316480"/>
                  </a:lnTo>
                  <a:close/>
                  <a:moveTo>
                    <a:pt x="0" y="2461260"/>
                  </a:moveTo>
                  <a:lnTo>
                    <a:pt x="0" y="2477135"/>
                  </a:lnTo>
                  <a:lnTo>
                    <a:pt x="0" y="2461260"/>
                  </a:lnTo>
                  <a:close/>
                  <a:moveTo>
                    <a:pt x="20701" y="0"/>
                  </a:moveTo>
                  <a:lnTo>
                    <a:pt x="20701" y="62103"/>
                  </a:lnTo>
                  <a:lnTo>
                    <a:pt x="0" y="62103"/>
                  </a:lnTo>
                  <a:lnTo>
                    <a:pt x="0" y="0"/>
                  </a:lnTo>
                  <a:close/>
                </a:path>
              </a:pathLst>
            </a:custGeom>
            <a:solidFill>
              <a:srgbClr val="3494BA"/>
            </a:solidFill>
          </p:spPr>
        </p:sp>
      </p:grpSp>
      <p:grpSp>
        <p:nvGrpSpPr>
          <p:cNvPr id="37" name="Group 37"/>
          <p:cNvGrpSpPr/>
          <p:nvPr/>
        </p:nvGrpSpPr>
        <p:grpSpPr>
          <a:xfrm>
            <a:off x="6296938" y="3923365"/>
            <a:ext cx="83499" cy="83499"/>
            <a:chOff x="0" y="0"/>
            <a:chExt cx="166998" cy="166998"/>
          </a:xfrm>
        </p:grpSpPr>
        <p:sp>
          <p:nvSpPr>
            <p:cNvPr id="38" name="Freeform 38"/>
            <p:cNvSpPr/>
            <p:nvPr/>
          </p:nvSpPr>
          <p:spPr>
            <a:xfrm>
              <a:off x="5207" y="5207"/>
              <a:ext cx="156591" cy="156718"/>
            </a:xfrm>
            <a:custGeom>
              <a:avLst/>
              <a:gdLst/>
              <a:ahLst/>
              <a:cxnLst/>
              <a:rect l="l" t="t" r="r" b="b"/>
              <a:pathLst>
                <a:path w="156591" h="156718">
                  <a:moveTo>
                    <a:pt x="0" y="78232"/>
                  </a:moveTo>
                  <a:cubicBezTo>
                    <a:pt x="0" y="35052"/>
                    <a:pt x="35052" y="0"/>
                    <a:pt x="78232" y="0"/>
                  </a:cubicBezTo>
                  <a:cubicBezTo>
                    <a:pt x="121412" y="0"/>
                    <a:pt x="156591" y="35052"/>
                    <a:pt x="156591" y="78359"/>
                  </a:cubicBezTo>
                  <a:cubicBezTo>
                    <a:pt x="156591" y="121666"/>
                    <a:pt x="121539" y="156718"/>
                    <a:pt x="78232" y="156718"/>
                  </a:cubicBezTo>
                  <a:cubicBezTo>
                    <a:pt x="34925" y="156718"/>
                    <a:pt x="0" y="121539"/>
                    <a:pt x="0" y="78232"/>
                  </a:cubicBezTo>
                  <a:close/>
                </a:path>
              </a:pathLst>
            </a:custGeom>
            <a:solidFill>
              <a:srgbClr val="3494BA"/>
            </a:solidFill>
          </p:spPr>
        </p:sp>
        <p:sp>
          <p:nvSpPr>
            <p:cNvPr id="39" name="Freeform 39"/>
            <p:cNvSpPr/>
            <p:nvPr/>
          </p:nvSpPr>
          <p:spPr>
            <a:xfrm>
              <a:off x="0" y="0"/>
              <a:ext cx="166878" cy="167005"/>
            </a:xfrm>
            <a:custGeom>
              <a:avLst/>
              <a:gdLst/>
              <a:ahLst/>
              <a:cxnLst/>
              <a:rect l="l" t="t" r="r" b="b"/>
              <a:pathLst>
                <a:path w="166878" h="167005">
                  <a:moveTo>
                    <a:pt x="0" y="83439"/>
                  </a:moveTo>
                  <a:cubicBezTo>
                    <a:pt x="0" y="37338"/>
                    <a:pt x="37338" y="0"/>
                    <a:pt x="83439" y="0"/>
                  </a:cubicBezTo>
                  <a:lnTo>
                    <a:pt x="83439" y="5207"/>
                  </a:lnTo>
                  <a:lnTo>
                    <a:pt x="83439" y="0"/>
                  </a:lnTo>
                  <a:cubicBezTo>
                    <a:pt x="129540" y="0"/>
                    <a:pt x="166878" y="37338"/>
                    <a:pt x="166878" y="83439"/>
                  </a:cubicBezTo>
                  <a:lnTo>
                    <a:pt x="161671" y="83439"/>
                  </a:lnTo>
                  <a:lnTo>
                    <a:pt x="166878" y="83439"/>
                  </a:lnTo>
                  <a:cubicBezTo>
                    <a:pt x="166878" y="129540"/>
                    <a:pt x="129540" y="166878"/>
                    <a:pt x="83439" y="166878"/>
                  </a:cubicBezTo>
                  <a:lnTo>
                    <a:pt x="83439" y="161671"/>
                  </a:lnTo>
                  <a:lnTo>
                    <a:pt x="83439" y="166878"/>
                  </a:lnTo>
                  <a:cubicBezTo>
                    <a:pt x="37338" y="167005"/>
                    <a:pt x="0" y="129667"/>
                    <a:pt x="0" y="83439"/>
                  </a:cubicBezTo>
                  <a:lnTo>
                    <a:pt x="5207" y="83439"/>
                  </a:lnTo>
                  <a:lnTo>
                    <a:pt x="10287" y="83439"/>
                  </a:lnTo>
                  <a:lnTo>
                    <a:pt x="5207" y="83439"/>
                  </a:lnTo>
                  <a:lnTo>
                    <a:pt x="0" y="83439"/>
                  </a:lnTo>
                  <a:moveTo>
                    <a:pt x="10287" y="83439"/>
                  </a:moveTo>
                  <a:cubicBezTo>
                    <a:pt x="10287" y="86233"/>
                    <a:pt x="8001" y="88646"/>
                    <a:pt x="5080" y="88646"/>
                  </a:cubicBezTo>
                  <a:cubicBezTo>
                    <a:pt x="2159" y="88646"/>
                    <a:pt x="0" y="86360"/>
                    <a:pt x="0" y="83439"/>
                  </a:cubicBezTo>
                  <a:cubicBezTo>
                    <a:pt x="0" y="80518"/>
                    <a:pt x="2286" y="78232"/>
                    <a:pt x="5207" y="78232"/>
                  </a:cubicBezTo>
                  <a:cubicBezTo>
                    <a:pt x="8128" y="78232"/>
                    <a:pt x="10414" y="80518"/>
                    <a:pt x="10414" y="83439"/>
                  </a:cubicBezTo>
                  <a:cubicBezTo>
                    <a:pt x="10414" y="123825"/>
                    <a:pt x="43180" y="156591"/>
                    <a:pt x="83566" y="156591"/>
                  </a:cubicBezTo>
                  <a:cubicBezTo>
                    <a:pt x="123952" y="156591"/>
                    <a:pt x="156718" y="123825"/>
                    <a:pt x="156718" y="83439"/>
                  </a:cubicBezTo>
                  <a:cubicBezTo>
                    <a:pt x="156718" y="43053"/>
                    <a:pt x="123952" y="10287"/>
                    <a:pt x="83439" y="10287"/>
                  </a:cubicBezTo>
                  <a:lnTo>
                    <a:pt x="83439" y="5207"/>
                  </a:lnTo>
                  <a:lnTo>
                    <a:pt x="83439" y="10287"/>
                  </a:lnTo>
                  <a:cubicBezTo>
                    <a:pt x="43053" y="10287"/>
                    <a:pt x="10287" y="43053"/>
                    <a:pt x="10287" y="83439"/>
                  </a:cubicBezTo>
                  <a:close/>
                </a:path>
              </a:pathLst>
            </a:custGeom>
            <a:solidFill>
              <a:srgbClr val="FFFFFF"/>
            </a:solidFill>
          </p:spPr>
        </p:sp>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670269" y="6182462"/>
            <a:ext cx="1191058" cy="391018"/>
          </a:xfrm>
          <a:custGeom>
            <a:avLst/>
            <a:gdLst/>
            <a:ahLst/>
            <a:cxnLst/>
            <a:rect l="l" t="t" r="r" b="b"/>
            <a:pathLst>
              <a:path w="1786587" h="586527">
                <a:moveTo>
                  <a:pt x="0" y="0"/>
                </a:moveTo>
                <a:lnTo>
                  <a:pt x="1786587" y="0"/>
                </a:lnTo>
                <a:lnTo>
                  <a:pt x="1786587" y="586527"/>
                </a:lnTo>
                <a:lnTo>
                  <a:pt x="0" y="586527"/>
                </a:lnTo>
                <a:lnTo>
                  <a:pt x="0" y="0"/>
                </a:lnTo>
                <a:close/>
              </a:path>
            </a:pathLst>
          </a:custGeom>
          <a:blipFill>
            <a:blip r:embed="rId3"/>
            <a:stretch>
              <a:fillRect t="-214" b="-214"/>
            </a:stretch>
          </a:blipFill>
        </p:spPr>
      </p:sp>
      <p:sp>
        <p:nvSpPr>
          <p:cNvPr id="3" name="TextBox 3"/>
          <p:cNvSpPr txBox="1"/>
          <p:nvPr/>
        </p:nvSpPr>
        <p:spPr>
          <a:xfrm>
            <a:off x="685800" y="700495"/>
            <a:ext cx="10820400" cy="448841"/>
          </a:xfrm>
          <a:prstGeom prst="rect">
            <a:avLst/>
          </a:prstGeom>
        </p:spPr>
        <p:txBody>
          <a:bodyPr lIns="0" tIns="0" rIns="0" bIns="0" rtlCol="0" anchor="t">
            <a:spAutoFit/>
          </a:bodyPr>
          <a:lstStyle/>
          <a:p>
            <a:pPr>
              <a:lnSpc>
                <a:spcPts val="3482"/>
              </a:lnSpc>
            </a:pPr>
            <a:r>
              <a:rPr lang="en-US" sz="3224" spc="-128">
                <a:solidFill>
                  <a:srgbClr val="000000"/>
                </a:solidFill>
                <a:latin typeface="Open Sans Bold"/>
              </a:rPr>
              <a:t>Review of EU Consumer Rules</a:t>
            </a:r>
            <a:r>
              <a:rPr lang="en-US" sz="3224" spc="-128">
                <a:solidFill>
                  <a:srgbClr val="000000"/>
                </a:solidFill>
                <a:latin typeface="Open Sans"/>
              </a:rPr>
              <a:t> |  Seldia Advocacy Actions</a:t>
            </a:r>
          </a:p>
        </p:txBody>
      </p:sp>
      <p:sp>
        <p:nvSpPr>
          <p:cNvPr id="4" name="TextBox 4"/>
          <p:cNvSpPr txBox="1"/>
          <p:nvPr/>
        </p:nvSpPr>
        <p:spPr>
          <a:xfrm>
            <a:off x="3370521" y="1190872"/>
            <a:ext cx="8612372" cy="6040115"/>
          </a:xfrm>
          <a:prstGeom prst="rect">
            <a:avLst/>
          </a:prstGeom>
        </p:spPr>
        <p:txBody>
          <a:bodyPr wrap="square" lIns="0" tIns="0" rIns="0" bIns="0" rtlCol="0" anchor="t">
            <a:spAutoFit/>
          </a:bodyPr>
          <a:lstStyle/>
          <a:p>
            <a:pPr>
              <a:lnSpc>
                <a:spcPts val="2110"/>
              </a:lnSpc>
            </a:pPr>
            <a:r>
              <a:rPr lang="en-US" sz="1954" spc="-77" dirty="0" err="1">
                <a:solidFill>
                  <a:srgbClr val="000000"/>
                </a:solidFill>
                <a:latin typeface="Open Sans"/>
              </a:rPr>
              <a:t>Seldia</a:t>
            </a:r>
            <a:r>
              <a:rPr lang="en-US" sz="1954" spc="-77" dirty="0">
                <a:solidFill>
                  <a:srgbClr val="000000"/>
                </a:solidFill>
                <a:latin typeface="Open Sans"/>
              </a:rPr>
              <a:t> participates in </a:t>
            </a:r>
            <a:r>
              <a:rPr lang="en-US" sz="1954" spc="-77" dirty="0">
                <a:solidFill>
                  <a:srgbClr val="000000"/>
                </a:solidFill>
                <a:latin typeface="Open Sans Italics"/>
              </a:rPr>
              <a:t>Consumer Policy Advisory Group (CPAG) </a:t>
            </a:r>
          </a:p>
          <a:p>
            <a:pPr marL="287982" lvl="1" indent="-143991">
              <a:lnSpc>
                <a:spcPts val="2110"/>
              </a:lnSpc>
              <a:buFont typeface="Arial"/>
              <a:buChar char="•"/>
            </a:pPr>
            <a:r>
              <a:rPr lang="en-US" sz="1954" spc="-77" dirty="0">
                <a:solidFill>
                  <a:srgbClr val="000000"/>
                </a:solidFill>
                <a:latin typeface="Open Sans"/>
              </a:rPr>
              <a:t>ad-hoc meeting on combatting fraud online | 29 September</a:t>
            </a:r>
          </a:p>
          <a:p>
            <a:pPr marL="287907" lvl="1" indent="-143954">
              <a:lnSpc>
                <a:spcPts val="2110"/>
              </a:lnSpc>
              <a:buFont typeface="Arial"/>
              <a:buChar char="•"/>
            </a:pPr>
            <a:r>
              <a:rPr lang="en-US" sz="1954" spc="-76" dirty="0">
                <a:solidFill>
                  <a:srgbClr val="000000"/>
                </a:solidFill>
                <a:latin typeface="Open Sans"/>
              </a:rPr>
              <a:t>Next plenary meeting | 29 November</a:t>
            </a:r>
          </a:p>
          <a:p>
            <a:pPr>
              <a:lnSpc>
                <a:spcPts val="2110"/>
              </a:lnSpc>
            </a:pPr>
            <a:endParaRPr lang="en-US" sz="1954" spc="-76" dirty="0">
              <a:solidFill>
                <a:srgbClr val="000000"/>
              </a:solidFill>
              <a:latin typeface="Open Sans"/>
            </a:endParaRPr>
          </a:p>
          <a:p>
            <a:pPr>
              <a:lnSpc>
                <a:spcPts val="2110"/>
              </a:lnSpc>
            </a:pPr>
            <a:endParaRPr lang="en-US" sz="1954" spc="-76" dirty="0">
              <a:solidFill>
                <a:srgbClr val="000000"/>
              </a:solidFill>
              <a:latin typeface="Open Sans"/>
            </a:endParaRPr>
          </a:p>
          <a:p>
            <a:pPr marL="287982" lvl="1" indent="-143991">
              <a:lnSpc>
                <a:spcPts val="2110"/>
              </a:lnSpc>
            </a:pPr>
            <a:endParaRPr lang="en-US" sz="1954" spc="-76" dirty="0">
              <a:solidFill>
                <a:srgbClr val="000000"/>
              </a:solidFill>
              <a:latin typeface="Open Sans"/>
            </a:endParaRPr>
          </a:p>
          <a:p>
            <a:pPr marL="430178" lvl="1" indent="-215089">
              <a:lnSpc>
                <a:spcPts val="2345"/>
              </a:lnSpc>
              <a:buFont typeface="Arial"/>
              <a:buChar char="•"/>
            </a:pPr>
            <a:r>
              <a:rPr lang="en-US" sz="1954" spc="-77" dirty="0">
                <a:solidFill>
                  <a:srgbClr val="000000"/>
                </a:solidFill>
                <a:latin typeface="Open Sans"/>
              </a:rPr>
              <a:t> </a:t>
            </a:r>
            <a:r>
              <a:rPr lang="en-US" sz="1954" spc="-77" dirty="0" err="1">
                <a:solidFill>
                  <a:srgbClr val="000000"/>
                </a:solidFill>
                <a:latin typeface="Open Sans"/>
              </a:rPr>
              <a:t>Seldia</a:t>
            </a:r>
            <a:r>
              <a:rPr lang="en-US" sz="1954" spc="-77" dirty="0">
                <a:solidFill>
                  <a:srgbClr val="000000"/>
                </a:solidFill>
                <a:latin typeface="Open Sans"/>
              </a:rPr>
              <a:t> contributed to EC «Call for Evidence » on digital  fairness</a:t>
            </a:r>
          </a:p>
          <a:p>
            <a:pPr marL="430178" lvl="1" indent="-215089">
              <a:lnSpc>
                <a:spcPts val="2345"/>
              </a:lnSpc>
              <a:buFont typeface="Arial"/>
              <a:buChar char="•"/>
            </a:pPr>
            <a:r>
              <a:rPr lang="en-US" sz="1954" spc="-77" dirty="0">
                <a:solidFill>
                  <a:srgbClr val="000000"/>
                </a:solidFill>
                <a:latin typeface="Open Sans"/>
              </a:rPr>
              <a:t> </a:t>
            </a:r>
            <a:r>
              <a:rPr lang="en-US" sz="1954" spc="-77" dirty="0" err="1">
                <a:solidFill>
                  <a:srgbClr val="000000"/>
                </a:solidFill>
                <a:latin typeface="Open Sans"/>
              </a:rPr>
              <a:t>Seldia</a:t>
            </a:r>
            <a:r>
              <a:rPr lang="en-US" sz="1954" spc="-77" dirty="0">
                <a:solidFill>
                  <a:srgbClr val="000000"/>
                </a:solidFill>
                <a:latin typeface="Open Sans"/>
              </a:rPr>
              <a:t> to  contribute to targeted consultations on Omnibus and digital fairness</a:t>
            </a:r>
          </a:p>
          <a:p>
            <a:pPr>
              <a:lnSpc>
                <a:spcPts val="2345"/>
              </a:lnSpc>
            </a:pPr>
            <a:endParaRPr lang="en-US" sz="1954" spc="-77" dirty="0">
              <a:solidFill>
                <a:srgbClr val="000000"/>
              </a:solidFill>
              <a:latin typeface="Open Sans"/>
            </a:endParaRPr>
          </a:p>
          <a:p>
            <a:pPr marL="430178" lvl="1" indent="-215089">
              <a:lnSpc>
                <a:spcPts val="2345"/>
              </a:lnSpc>
            </a:pPr>
            <a:endParaRPr lang="en-US" sz="1954" spc="-77" dirty="0">
              <a:solidFill>
                <a:srgbClr val="000000"/>
              </a:solidFill>
              <a:latin typeface="Open Sans"/>
            </a:endParaRPr>
          </a:p>
          <a:p>
            <a:pPr marL="430178" lvl="1" indent="-215089">
              <a:lnSpc>
                <a:spcPts val="2345"/>
              </a:lnSpc>
            </a:pPr>
            <a:r>
              <a:rPr lang="en-US" sz="1954" spc="-77" dirty="0">
                <a:solidFill>
                  <a:srgbClr val="000000"/>
                </a:solidFill>
                <a:latin typeface="Open Sans Bold"/>
              </a:rPr>
              <a:t>  Spring 2024</a:t>
            </a:r>
          </a:p>
          <a:p>
            <a:pPr marL="434314" lvl="1" indent="-217158">
              <a:lnSpc>
                <a:spcPts val="2345"/>
              </a:lnSpc>
              <a:buFont typeface="Arial"/>
              <a:buChar char="•"/>
            </a:pPr>
            <a:r>
              <a:rPr lang="en-US" sz="1954" spc="-77" dirty="0">
                <a:solidFill>
                  <a:srgbClr val="000000"/>
                </a:solidFill>
                <a:latin typeface="Open Sans"/>
              </a:rPr>
              <a:t> Report on the implementation of Omnibus Directive</a:t>
            </a:r>
          </a:p>
          <a:p>
            <a:pPr marL="434094" lvl="1" indent="-217047">
              <a:lnSpc>
                <a:spcPts val="2345"/>
              </a:lnSpc>
              <a:buFont typeface="Arial"/>
              <a:buChar char="•"/>
            </a:pPr>
            <a:r>
              <a:rPr lang="en-US" sz="1954" spc="-77" dirty="0">
                <a:solidFill>
                  <a:srgbClr val="000000"/>
                </a:solidFill>
                <a:latin typeface="Open Sans"/>
              </a:rPr>
              <a:t> Report on outcome of Digital Fairness Review</a:t>
            </a:r>
          </a:p>
          <a:p>
            <a:pPr marL="434314" lvl="1" indent="-217158">
              <a:lnSpc>
                <a:spcPts val="2345"/>
              </a:lnSpc>
            </a:pPr>
            <a:endParaRPr lang="en-US" sz="1954" spc="-77" dirty="0">
              <a:solidFill>
                <a:srgbClr val="000000"/>
              </a:solidFill>
              <a:latin typeface="Open Sans"/>
            </a:endParaRPr>
          </a:p>
          <a:p>
            <a:pPr marL="434314" lvl="1" indent="-217158">
              <a:lnSpc>
                <a:spcPts val="2345"/>
              </a:lnSpc>
            </a:pPr>
            <a:r>
              <a:rPr lang="en-US" sz="1954" spc="-77" dirty="0">
                <a:solidFill>
                  <a:srgbClr val="000000"/>
                </a:solidFill>
                <a:latin typeface="Open Sans Bold"/>
              </a:rPr>
              <a:t>  2025/2026</a:t>
            </a:r>
          </a:p>
          <a:p>
            <a:pPr marL="434314" lvl="1" indent="-217158">
              <a:lnSpc>
                <a:spcPts val="2345"/>
              </a:lnSpc>
            </a:pPr>
            <a:r>
              <a:rPr lang="en-US" sz="1954" spc="-77" dirty="0">
                <a:solidFill>
                  <a:srgbClr val="000000"/>
                </a:solidFill>
                <a:latin typeface="Open Sans"/>
              </a:rPr>
              <a:t>   Legislative proposal (s) to amend EU Consumer Directives</a:t>
            </a:r>
          </a:p>
          <a:p>
            <a:pPr marL="434314" lvl="1" indent="-217158">
              <a:lnSpc>
                <a:spcPts val="2345"/>
              </a:lnSpc>
            </a:pPr>
            <a:endParaRPr lang="en-US" sz="1954" spc="-77" dirty="0">
              <a:solidFill>
                <a:srgbClr val="000000"/>
              </a:solidFill>
              <a:latin typeface="Open Sans"/>
            </a:endParaRPr>
          </a:p>
          <a:p>
            <a:pPr marL="434314" lvl="1" indent="-217158">
              <a:lnSpc>
                <a:spcPts val="2345"/>
              </a:lnSpc>
            </a:pPr>
            <a:endParaRPr lang="en-US" sz="1954" spc="-77" dirty="0">
              <a:solidFill>
                <a:srgbClr val="000000"/>
              </a:solidFill>
              <a:latin typeface="Open Sans"/>
            </a:endParaRPr>
          </a:p>
          <a:p>
            <a:pPr marL="434314" lvl="1" indent="-217158">
              <a:lnSpc>
                <a:spcPts val="2345"/>
              </a:lnSpc>
            </a:pPr>
            <a:endParaRPr lang="en-US" sz="1954" spc="-77" dirty="0">
              <a:solidFill>
                <a:srgbClr val="000000"/>
              </a:solidFill>
              <a:latin typeface="Open Sans"/>
            </a:endParaRPr>
          </a:p>
          <a:p>
            <a:pPr marL="434314" lvl="1" indent="-217158">
              <a:lnSpc>
                <a:spcPts val="2345"/>
              </a:lnSpc>
            </a:pPr>
            <a:endParaRPr lang="en-US" sz="1954" spc="-77" dirty="0">
              <a:solidFill>
                <a:srgbClr val="000000"/>
              </a:solidFill>
              <a:latin typeface="Open Sans"/>
            </a:endParaRPr>
          </a:p>
        </p:txBody>
      </p:sp>
      <p:sp>
        <p:nvSpPr>
          <p:cNvPr id="5" name="Freeform 5"/>
          <p:cNvSpPr/>
          <p:nvPr/>
        </p:nvSpPr>
        <p:spPr>
          <a:xfrm>
            <a:off x="1556011" y="1608633"/>
            <a:ext cx="1333827" cy="990327"/>
          </a:xfrm>
          <a:custGeom>
            <a:avLst/>
            <a:gdLst/>
            <a:ahLst/>
            <a:cxnLst/>
            <a:rect l="l" t="t" r="r" b="b"/>
            <a:pathLst>
              <a:path w="2000741" h="1485490">
                <a:moveTo>
                  <a:pt x="0" y="0"/>
                </a:moveTo>
                <a:lnTo>
                  <a:pt x="2000742" y="0"/>
                </a:lnTo>
                <a:lnTo>
                  <a:pt x="2000742" y="1485490"/>
                </a:lnTo>
                <a:lnTo>
                  <a:pt x="0" y="1485490"/>
                </a:lnTo>
                <a:lnTo>
                  <a:pt x="0" y="0"/>
                </a:lnTo>
                <a:close/>
              </a:path>
            </a:pathLst>
          </a:custGeom>
          <a:blipFill>
            <a:blip r:embed="rId4"/>
            <a:stretch>
              <a:fillRect t="-7157" b="-7157"/>
            </a:stretch>
          </a:blipFill>
        </p:spPr>
      </p:sp>
      <p:sp>
        <p:nvSpPr>
          <p:cNvPr id="6" name="Freeform 6"/>
          <p:cNvSpPr/>
          <p:nvPr/>
        </p:nvSpPr>
        <p:spPr>
          <a:xfrm>
            <a:off x="1157779" y="3101833"/>
            <a:ext cx="2130292" cy="990327"/>
          </a:xfrm>
          <a:custGeom>
            <a:avLst/>
            <a:gdLst/>
            <a:ahLst/>
            <a:cxnLst/>
            <a:rect l="l" t="t" r="r" b="b"/>
            <a:pathLst>
              <a:path w="3195438" h="1485490">
                <a:moveTo>
                  <a:pt x="0" y="0"/>
                </a:moveTo>
                <a:lnTo>
                  <a:pt x="3195438" y="0"/>
                </a:lnTo>
                <a:lnTo>
                  <a:pt x="3195438" y="1485490"/>
                </a:lnTo>
                <a:lnTo>
                  <a:pt x="0" y="1485490"/>
                </a:lnTo>
                <a:lnTo>
                  <a:pt x="0" y="0"/>
                </a:lnTo>
                <a:close/>
              </a:path>
            </a:pathLst>
          </a:custGeom>
          <a:blipFill>
            <a:blip r:embed="rId5"/>
            <a:stretch>
              <a:fillRect l="-2066" r="-2066"/>
            </a:stretch>
          </a:blipFill>
        </p:spPr>
      </p:sp>
      <p:sp>
        <p:nvSpPr>
          <p:cNvPr id="7" name="Freeform 7"/>
          <p:cNvSpPr/>
          <p:nvPr/>
        </p:nvSpPr>
        <p:spPr>
          <a:xfrm>
            <a:off x="1466697" y="4445215"/>
            <a:ext cx="1512455" cy="1417563"/>
          </a:xfrm>
          <a:custGeom>
            <a:avLst/>
            <a:gdLst/>
            <a:ahLst/>
            <a:cxnLst/>
            <a:rect l="l" t="t" r="r" b="b"/>
            <a:pathLst>
              <a:path w="2268682" h="2126345">
                <a:moveTo>
                  <a:pt x="0" y="0"/>
                </a:moveTo>
                <a:lnTo>
                  <a:pt x="2268682" y="0"/>
                </a:lnTo>
                <a:lnTo>
                  <a:pt x="2268682" y="2126345"/>
                </a:lnTo>
                <a:lnTo>
                  <a:pt x="0" y="2126345"/>
                </a:lnTo>
                <a:lnTo>
                  <a:pt x="0" y="0"/>
                </a:lnTo>
                <a:close/>
              </a:path>
            </a:pathLst>
          </a:custGeom>
          <a:blipFill>
            <a:blip r:embed="rId6"/>
            <a:stretch>
              <a:fillRect t="-3346" b="-3346"/>
            </a:stretch>
          </a:blipFill>
        </p:spPr>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670269" y="6182462"/>
            <a:ext cx="1191058" cy="391018"/>
          </a:xfrm>
          <a:custGeom>
            <a:avLst/>
            <a:gdLst/>
            <a:ahLst/>
            <a:cxnLst/>
            <a:rect l="l" t="t" r="r" b="b"/>
            <a:pathLst>
              <a:path w="1786587" h="586527">
                <a:moveTo>
                  <a:pt x="0" y="0"/>
                </a:moveTo>
                <a:lnTo>
                  <a:pt x="1786587" y="0"/>
                </a:lnTo>
                <a:lnTo>
                  <a:pt x="1786587" y="586527"/>
                </a:lnTo>
                <a:lnTo>
                  <a:pt x="0" y="586527"/>
                </a:lnTo>
                <a:lnTo>
                  <a:pt x="0" y="0"/>
                </a:lnTo>
                <a:close/>
              </a:path>
            </a:pathLst>
          </a:custGeom>
          <a:blipFill>
            <a:blip r:embed="rId3"/>
            <a:stretch>
              <a:fillRect t="-214" b="-214"/>
            </a:stretch>
          </a:blipFill>
        </p:spPr>
      </p:sp>
      <p:sp>
        <p:nvSpPr>
          <p:cNvPr id="3" name="TextBox 3"/>
          <p:cNvSpPr txBox="1"/>
          <p:nvPr/>
        </p:nvSpPr>
        <p:spPr>
          <a:xfrm>
            <a:off x="1094376" y="684419"/>
            <a:ext cx="10003250" cy="448841"/>
          </a:xfrm>
          <a:prstGeom prst="rect">
            <a:avLst/>
          </a:prstGeom>
        </p:spPr>
        <p:txBody>
          <a:bodyPr lIns="0" tIns="0" rIns="0" bIns="0" rtlCol="0" anchor="t">
            <a:spAutoFit/>
          </a:bodyPr>
          <a:lstStyle/>
          <a:p>
            <a:pPr>
              <a:lnSpc>
                <a:spcPts val="3518"/>
              </a:lnSpc>
            </a:pPr>
            <a:r>
              <a:rPr lang="en-US" sz="3257" spc="-129" dirty="0">
                <a:solidFill>
                  <a:srgbClr val="000000"/>
                </a:solidFill>
                <a:latin typeface="Open Sans Bold"/>
              </a:rPr>
              <a:t>Digital Fairness and Omnibus</a:t>
            </a:r>
            <a:r>
              <a:rPr lang="en-US" sz="3257" spc="-129" dirty="0">
                <a:solidFill>
                  <a:srgbClr val="000000"/>
                </a:solidFill>
                <a:latin typeface="Open Sans"/>
              </a:rPr>
              <a:t>|  Targeted Consultation </a:t>
            </a:r>
          </a:p>
        </p:txBody>
      </p:sp>
      <p:grpSp>
        <p:nvGrpSpPr>
          <p:cNvPr id="4" name="Group 4"/>
          <p:cNvGrpSpPr/>
          <p:nvPr/>
        </p:nvGrpSpPr>
        <p:grpSpPr>
          <a:xfrm>
            <a:off x="1087495" y="1541172"/>
            <a:ext cx="10258516" cy="4306736"/>
            <a:chOff x="0" y="0"/>
            <a:chExt cx="15105810" cy="6834677"/>
          </a:xfrm>
        </p:grpSpPr>
        <p:sp>
          <p:nvSpPr>
            <p:cNvPr id="5" name="Freeform 5"/>
            <p:cNvSpPr/>
            <p:nvPr/>
          </p:nvSpPr>
          <p:spPr>
            <a:xfrm>
              <a:off x="13480" y="8763"/>
              <a:ext cx="15078799" cy="6817106"/>
            </a:xfrm>
            <a:custGeom>
              <a:avLst/>
              <a:gdLst/>
              <a:ahLst/>
              <a:cxnLst/>
              <a:rect l="l" t="t" r="r" b="b"/>
              <a:pathLst>
                <a:path w="15078799" h="6817106">
                  <a:moveTo>
                    <a:pt x="0" y="0"/>
                  </a:moveTo>
                  <a:lnTo>
                    <a:pt x="15078799" y="0"/>
                  </a:lnTo>
                  <a:lnTo>
                    <a:pt x="15078799" y="6817106"/>
                  </a:lnTo>
                  <a:lnTo>
                    <a:pt x="0" y="6817106"/>
                  </a:lnTo>
                  <a:close/>
                </a:path>
              </a:pathLst>
            </a:custGeom>
            <a:solidFill>
              <a:srgbClr val="D6D9E8">
                <a:alpha val="89804"/>
              </a:srgbClr>
            </a:solidFill>
          </p:spPr>
        </p:sp>
        <p:sp>
          <p:nvSpPr>
            <p:cNvPr id="6" name="Freeform 6"/>
            <p:cNvSpPr/>
            <p:nvPr/>
          </p:nvSpPr>
          <p:spPr>
            <a:xfrm>
              <a:off x="0" y="0"/>
              <a:ext cx="15105759" cy="6834632"/>
            </a:xfrm>
            <a:custGeom>
              <a:avLst/>
              <a:gdLst/>
              <a:ahLst/>
              <a:cxnLst/>
              <a:rect l="l" t="t" r="r" b="b"/>
              <a:pathLst>
                <a:path w="15105759" h="6834632">
                  <a:moveTo>
                    <a:pt x="13480" y="0"/>
                  </a:moveTo>
                  <a:lnTo>
                    <a:pt x="15092279" y="0"/>
                  </a:lnTo>
                  <a:cubicBezTo>
                    <a:pt x="15099702" y="0"/>
                    <a:pt x="15105759" y="3937"/>
                    <a:pt x="15105759" y="8763"/>
                  </a:cubicBezTo>
                  <a:lnTo>
                    <a:pt x="15105759" y="6825869"/>
                  </a:lnTo>
                  <a:cubicBezTo>
                    <a:pt x="15105759" y="6830695"/>
                    <a:pt x="15099702" y="6834632"/>
                    <a:pt x="15092279" y="6834632"/>
                  </a:cubicBezTo>
                  <a:lnTo>
                    <a:pt x="13480" y="6834632"/>
                  </a:lnTo>
                  <a:cubicBezTo>
                    <a:pt x="6056" y="6834632"/>
                    <a:pt x="0" y="6830695"/>
                    <a:pt x="0" y="6825869"/>
                  </a:cubicBezTo>
                  <a:lnTo>
                    <a:pt x="0" y="8763"/>
                  </a:lnTo>
                  <a:cubicBezTo>
                    <a:pt x="0" y="3937"/>
                    <a:pt x="6056" y="0"/>
                    <a:pt x="13480" y="0"/>
                  </a:cubicBezTo>
                  <a:moveTo>
                    <a:pt x="13480" y="17526"/>
                  </a:moveTo>
                  <a:lnTo>
                    <a:pt x="13480" y="8763"/>
                  </a:lnTo>
                  <a:lnTo>
                    <a:pt x="26960" y="8763"/>
                  </a:lnTo>
                  <a:lnTo>
                    <a:pt x="26960" y="6825869"/>
                  </a:lnTo>
                  <a:lnTo>
                    <a:pt x="13480" y="6825869"/>
                  </a:lnTo>
                  <a:lnTo>
                    <a:pt x="13480" y="6817106"/>
                  </a:lnTo>
                  <a:lnTo>
                    <a:pt x="15092279" y="6817106"/>
                  </a:lnTo>
                  <a:lnTo>
                    <a:pt x="15092279" y="6825869"/>
                  </a:lnTo>
                  <a:lnTo>
                    <a:pt x="15078799" y="6825869"/>
                  </a:lnTo>
                  <a:lnTo>
                    <a:pt x="15078799" y="8763"/>
                  </a:lnTo>
                  <a:lnTo>
                    <a:pt x="15092279" y="8763"/>
                  </a:lnTo>
                  <a:lnTo>
                    <a:pt x="15092279" y="17526"/>
                  </a:lnTo>
                  <a:lnTo>
                    <a:pt x="13480" y="17526"/>
                  </a:lnTo>
                  <a:close/>
                </a:path>
              </a:pathLst>
            </a:custGeom>
            <a:solidFill>
              <a:srgbClr val="D6D9E8">
                <a:alpha val="89804"/>
              </a:srgbClr>
            </a:solidFill>
          </p:spPr>
        </p:sp>
      </p:grpSp>
      <p:sp>
        <p:nvSpPr>
          <p:cNvPr id="7" name="TextBox 7"/>
          <p:cNvSpPr txBox="1"/>
          <p:nvPr/>
        </p:nvSpPr>
        <p:spPr>
          <a:xfrm>
            <a:off x="1335879" y="2053182"/>
            <a:ext cx="9768627" cy="3206006"/>
          </a:xfrm>
          <a:prstGeom prst="rect">
            <a:avLst/>
          </a:prstGeom>
        </p:spPr>
        <p:txBody>
          <a:bodyPr lIns="0" tIns="0" rIns="0" bIns="0" rtlCol="0" anchor="t">
            <a:spAutoFit/>
          </a:bodyPr>
          <a:lstStyle/>
          <a:p>
            <a:pPr>
              <a:lnSpc>
                <a:spcPts val="2462"/>
              </a:lnSpc>
            </a:pPr>
            <a:r>
              <a:rPr lang="en-US" sz="2279" spc="-91" dirty="0">
                <a:solidFill>
                  <a:srgbClr val="000000"/>
                </a:solidFill>
                <a:latin typeface="Open Sans Bold"/>
              </a:rPr>
              <a:t>Doorstep selling</a:t>
            </a:r>
          </a:p>
          <a:p>
            <a:pPr marL="568410" lvl="3" indent="-142102">
              <a:lnSpc>
                <a:spcPts val="2462"/>
              </a:lnSpc>
              <a:buFont typeface="Arial"/>
              <a:buChar char="￭"/>
            </a:pPr>
            <a:r>
              <a:rPr lang="en-US" sz="2279" spc="-89" dirty="0">
                <a:solidFill>
                  <a:srgbClr val="000000"/>
                </a:solidFill>
                <a:latin typeface="Open Sans"/>
              </a:rPr>
              <a:t>Seller's visit to consumer's home</a:t>
            </a:r>
          </a:p>
          <a:p>
            <a:pPr marL="568410" lvl="3" indent="-142102">
              <a:lnSpc>
                <a:spcPts val="2462"/>
              </a:lnSpc>
              <a:buFont typeface="Arial"/>
              <a:buChar char="￭"/>
            </a:pPr>
            <a:r>
              <a:rPr lang="en-US" sz="2279" spc="-89" dirty="0">
                <a:solidFill>
                  <a:srgbClr val="000000"/>
                </a:solidFill>
                <a:latin typeface="Open Sans"/>
              </a:rPr>
              <a:t>No distinction between </a:t>
            </a:r>
            <a:r>
              <a:rPr lang="en-US" sz="2279" spc="-89" dirty="0" err="1">
                <a:solidFill>
                  <a:srgbClr val="000000"/>
                </a:solidFill>
                <a:latin typeface="Open Sans"/>
              </a:rPr>
              <a:t>sollicited</a:t>
            </a:r>
            <a:r>
              <a:rPr lang="en-US" sz="2279" spc="-89" dirty="0">
                <a:solidFill>
                  <a:srgbClr val="000000"/>
                </a:solidFill>
                <a:latin typeface="Open Sans"/>
              </a:rPr>
              <a:t> and </a:t>
            </a:r>
            <a:r>
              <a:rPr lang="en-US" sz="2279" spc="-89" dirty="0" err="1">
                <a:solidFill>
                  <a:srgbClr val="000000"/>
                </a:solidFill>
                <a:latin typeface="Open Sans"/>
              </a:rPr>
              <a:t>unsollicted</a:t>
            </a:r>
            <a:endParaRPr lang="en-US" sz="2279" spc="-89" dirty="0">
              <a:solidFill>
                <a:srgbClr val="000000"/>
              </a:solidFill>
              <a:latin typeface="Open Sans"/>
            </a:endParaRPr>
          </a:p>
          <a:p>
            <a:pPr>
              <a:lnSpc>
                <a:spcPts val="2462"/>
              </a:lnSpc>
            </a:pPr>
            <a:endParaRPr lang="en-US" sz="2279" spc="-89" dirty="0">
              <a:solidFill>
                <a:srgbClr val="000000"/>
              </a:solidFill>
              <a:latin typeface="Open Sans"/>
            </a:endParaRPr>
          </a:p>
          <a:p>
            <a:pPr>
              <a:lnSpc>
                <a:spcPts val="2462"/>
              </a:lnSpc>
            </a:pPr>
            <a:r>
              <a:rPr lang="en-US" sz="2279" spc="-91" dirty="0">
                <a:solidFill>
                  <a:srgbClr val="000000"/>
                </a:solidFill>
                <a:latin typeface="Open Sans Bold"/>
              </a:rPr>
              <a:t>Commercial excursions</a:t>
            </a:r>
          </a:p>
          <a:p>
            <a:pPr marL="568410" lvl="3" indent="-142102">
              <a:lnSpc>
                <a:spcPts val="2462"/>
              </a:lnSpc>
              <a:buFont typeface="Arial"/>
              <a:buChar char="￭"/>
            </a:pPr>
            <a:r>
              <a:rPr lang="en-US" sz="2279" spc="-89" dirty="0">
                <a:solidFill>
                  <a:srgbClr val="000000"/>
                </a:solidFill>
                <a:latin typeface="Open Sans"/>
              </a:rPr>
              <a:t>leisure activities </a:t>
            </a:r>
            <a:r>
              <a:rPr lang="en-US" sz="2279" spc="-89" dirty="0" err="1">
                <a:solidFill>
                  <a:srgbClr val="000000"/>
                </a:solidFill>
                <a:latin typeface="Open Sans"/>
              </a:rPr>
              <a:t>organised</a:t>
            </a:r>
            <a:r>
              <a:rPr lang="en-US" sz="2279" spc="-89" dirty="0">
                <a:solidFill>
                  <a:srgbClr val="000000"/>
                </a:solidFill>
                <a:latin typeface="Open Sans"/>
              </a:rPr>
              <a:t> by a seller involving sales of products</a:t>
            </a:r>
          </a:p>
          <a:p>
            <a:pPr>
              <a:lnSpc>
                <a:spcPts val="2462"/>
              </a:lnSpc>
            </a:pPr>
            <a:endParaRPr lang="en-US" sz="2279" spc="-89" dirty="0">
              <a:solidFill>
                <a:srgbClr val="000000"/>
              </a:solidFill>
              <a:latin typeface="Open Sans"/>
            </a:endParaRPr>
          </a:p>
          <a:p>
            <a:pPr>
              <a:lnSpc>
                <a:spcPts val="2462"/>
              </a:lnSpc>
            </a:pPr>
            <a:r>
              <a:rPr lang="en-US" sz="2279" spc="-91" dirty="0" err="1">
                <a:solidFill>
                  <a:srgbClr val="000000"/>
                </a:solidFill>
                <a:latin typeface="Open Sans Bold"/>
              </a:rPr>
              <a:t>Organised</a:t>
            </a:r>
            <a:r>
              <a:rPr lang="en-US" sz="2279" spc="-91" dirty="0">
                <a:solidFill>
                  <a:srgbClr val="000000"/>
                </a:solidFill>
                <a:latin typeface="Open Sans Bold"/>
              </a:rPr>
              <a:t> selling events</a:t>
            </a:r>
          </a:p>
          <a:p>
            <a:pPr marL="568663" lvl="3" indent="-142166">
              <a:lnSpc>
                <a:spcPts val="2462"/>
              </a:lnSpc>
              <a:buFont typeface="Arial"/>
              <a:buChar char="￭"/>
            </a:pPr>
            <a:r>
              <a:rPr lang="en-US" sz="2279" spc="-91" dirty="0">
                <a:solidFill>
                  <a:srgbClr val="000000"/>
                </a:solidFill>
                <a:latin typeface="Open Sans"/>
              </a:rPr>
              <a:t>at places like private home, hotels, restaurants to which consumers are invited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FB971A-50C1-4E24-94E4-0C056C1BA641}"/>
              </a:ext>
            </a:extLst>
          </p:cNvPr>
          <p:cNvSpPr>
            <a:spLocks noGrp="1"/>
          </p:cNvSpPr>
          <p:nvPr>
            <p:ph type="title"/>
          </p:nvPr>
        </p:nvSpPr>
        <p:spPr/>
        <p:txBody>
          <a:bodyPr/>
          <a:lstStyle/>
          <a:p>
            <a:r>
              <a:rPr lang="en-US" dirty="0"/>
              <a:t>Key Legal Updates</a:t>
            </a:r>
          </a:p>
        </p:txBody>
      </p:sp>
      <p:sp>
        <p:nvSpPr>
          <p:cNvPr id="6" name="Content Placeholder 2">
            <a:extLst>
              <a:ext uri="{FF2B5EF4-FFF2-40B4-BE49-F238E27FC236}">
                <a16:creationId xmlns:a16="http://schemas.microsoft.com/office/drawing/2014/main" id="{4EB5342D-1DD8-726C-D032-E05B8353C121}"/>
              </a:ext>
            </a:extLst>
          </p:cNvPr>
          <p:cNvSpPr>
            <a:spLocks noGrp="1"/>
          </p:cNvSpPr>
          <p:nvPr>
            <p:ph idx="1"/>
          </p:nvPr>
        </p:nvSpPr>
        <p:spPr>
          <a:xfrm>
            <a:off x="838200" y="1539240"/>
            <a:ext cx="10515600" cy="4225067"/>
          </a:xfrm>
        </p:spPr>
        <p:txBody>
          <a:bodyPr/>
          <a:lstStyle/>
          <a:p>
            <a:pPr marL="514350" indent="-514350">
              <a:buFont typeface="+mj-lt"/>
              <a:buAutoNum type="arabicPeriod"/>
            </a:pPr>
            <a:r>
              <a:rPr lang="en-US" i="1" dirty="0"/>
              <a:t>Success by Health </a:t>
            </a:r>
            <a:r>
              <a:rPr lang="en-US" dirty="0"/>
              <a:t>&amp; Lessons Learned From Same</a:t>
            </a:r>
          </a:p>
          <a:p>
            <a:pPr marL="514350" indent="-514350">
              <a:buFont typeface="+mj-lt"/>
              <a:buAutoNum type="arabicPeriod"/>
            </a:pPr>
            <a:r>
              <a:rPr lang="en-US" dirty="0"/>
              <a:t>The Rising Tide of Independent Contractor Misclassification Litigation</a:t>
            </a:r>
          </a:p>
          <a:p>
            <a:pPr lvl="1"/>
            <a:endParaRPr lang="en-US" dirty="0"/>
          </a:p>
          <a:p>
            <a:pPr lvl="1"/>
            <a:endParaRPr lang="en-US" dirty="0"/>
          </a:p>
          <a:p>
            <a:pPr lvl="1"/>
            <a:endParaRPr lang="en-US" dirty="0"/>
          </a:p>
          <a:p>
            <a:pPr lvl="1"/>
            <a:endParaRPr lang="en-US" dirty="0"/>
          </a:p>
        </p:txBody>
      </p:sp>
    </p:spTree>
    <p:extLst>
      <p:ext uri="{BB962C8B-B14F-4D97-AF65-F5344CB8AC3E}">
        <p14:creationId xmlns:p14="http://schemas.microsoft.com/office/powerpoint/2010/main" val="3513650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475767" y="484802"/>
            <a:ext cx="6030433" cy="5511961"/>
          </a:xfrm>
          <a:custGeom>
            <a:avLst/>
            <a:gdLst/>
            <a:ahLst/>
            <a:cxnLst/>
            <a:rect l="l" t="t" r="r" b="b"/>
            <a:pathLst>
              <a:path w="8836520" h="8832594">
                <a:moveTo>
                  <a:pt x="0" y="0"/>
                </a:moveTo>
                <a:lnTo>
                  <a:pt x="8836520" y="0"/>
                </a:lnTo>
                <a:lnTo>
                  <a:pt x="8836520" y="8832594"/>
                </a:lnTo>
                <a:lnTo>
                  <a:pt x="0" y="8832594"/>
                </a:lnTo>
                <a:lnTo>
                  <a:pt x="0" y="0"/>
                </a:lnTo>
                <a:close/>
              </a:path>
            </a:pathLst>
          </a:custGeom>
          <a:blipFill>
            <a:blip r:embed="rId2"/>
            <a:stretch>
              <a:fillRect/>
            </a:stretch>
          </a:blipFill>
        </p:spPr>
      </p:sp>
      <p:sp>
        <p:nvSpPr>
          <p:cNvPr id="3" name="Freeform 3"/>
          <p:cNvSpPr/>
          <p:nvPr/>
        </p:nvSpPr>
        <p:spPr>
          <a:xfrm>
            <a:off x="908107" y="1499891"/>
            <a:ext cx="4114063" cy="4114063"/>
          </a:xfrm>
          <a:custGeom>
            <a:avLst/>
            <a:gdLst/>
            <a:ahLst/>
            <a:cxnLst/>
            <a:rect l="l" t="t" r="r" b="b"/>
            <a:pathLst>
              <a:path w="6171094" h="6171094">
                <a:moveTo>
                  <a:pt x="0" y="0"/>
                </a:moveTo>
                <a:lnTo>
                  <a:pt x="6171093" y="0"/>
                </a:lnTo>
                <a:lnTo>
                  <a:pt x="6171093" y="6171093"/>
                </a:lnTo>
                <a:lnTo>
                  <a:pt x="0" y="6171093"/>
                </a:lnTo>
                <a:lnTo>
                  <a:pt x="0" y="0"/>
                </a:lnTo>
                <a:close/>
              </a:path>
            </a:pathLst>
          </a:custGeom>
          <a:blipFill>
            <a:blip r:embed="rId3"/>
            <a:stretch>
              <a:fillRect/>
            </a:stretch>
          </a:blipFill>
        </p:spPr>
      </p:sp>
      <p:sp>
        <p:nvSpPr>
          <p:cNvPr id="4" name="TextBox 4"/>
          <p:cNvSpPr txBox="1"/>
          <p:nvPr/>
        </p:nvSpPr>
        <p:spPr>
          <a:xfrm>
            <a:off x="908107" y="5665894"/>
            <a:ext cx="4404466" cy="246734"/>
          </a:xfrm>
          <a:prstGeom prst="rect">
            <a:avLst/>
          </a:prstGeom>
        </p:spPr>
        <p:txBody>
          <a:bodyPr lIns="0" tIns="0" rIns="0" bIns="0" rtlCol="0" anchor="t">
            <a:spAutoFit/>
          </a:bodyPr>
          <a:lstStyle/>
          <a:p>
            <a:pPr>
              <a:lnSpc>
                <a:spcPts val="2147"/>
              </a:lnSpc>
            </a:pPr>
            <a:r>
              <a:rPr lang="en-US" sz="1533" u="sng">
                <a:solidFill>
                  <a:srgbClr val="000000"/>
                </a:solidFill>
                <a:latin typeface="Arimo"/>
                <a:hlinkClick r:id="rId4" tooltip="https://seldia.eu/2023-ipsos-survey-of-direct-sellers"/>
              </a:rPr>
              <a:t>https://seldia.eu/2023-ipsos-survey-of-direct-sellers</a:t>
            </a:r>
          </a:p>
        </p:txBody>
      </p:sp>
      <p:sp>
        <p:nvSpPr>
          <p:cNvPr id="5" name="Freeform 2">
            <a:extLst>
              <a:ext uri="{FF2B5EF4-FFF2-40B4-BE49-F238E27FC236}">
                <a16:creationId xmlns:a16="http://schemas.microsoft.com/office/drawing/2014/main" id="{1EBF334D-807D-1873-3279-903EFA4BF5E7}"/>
              </a:ext>
            </a:extLst>
          </p:cNvPr>
          <p:cNvSpPr/>
          <p:nvPr/>
        </p:nvSpPr>
        <p:spPr>
          <a:xfrm>
            <a:off x="10670269" y="6182462"/>
            <a:ext cx="1191058" cy="391018"/>
          </a:xfrm>
          <a:custGeom>
            <a:avLst/>
            <a:gdLst/>
            <a:ahLst/>
            <a:cxnLst/>
            <a:rect l="l" t="t" r="r" b="b"/>
            <a:pathLst>
              <a:path w="1786587" h="586527">
                <a:moveTo>
                  <a:pt x="0" y="0"/>
                </a:moveTo>
                <a:lnTo>
                  <a:pt x="1786587" y="0"/>
                </a:lnTo>
                <a:lnTo>
                  <a:pt x="1786587" y="586527"/>
                </a:lnTo>
                <a:lnTo>
                  <a:pt x="0" y="586527"/>
                </a:lnTo>
                <a:lnTo>
                  <a:pt x="0" y="0"/>
                </a:lnTo>
                <a:close/>
              </a:path>
            </a:pathLst>
          </a:custGeom>
          <a:blipFill>
            <a:blip r:embed="rId5"/>
            <a:stretch>
              <a:fillRect t="-214" b="-214"/>
            </a:stretch>
          </a:blipFill>
        </p:spPr>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7560" y="600305"/>
            <a:ext cx="5838440" cy="5268867"/>
          </a:xfrm>
          <a:custGeom>
            <a:avLst/>
            <a:gdLst/>
            <a:ahLst/>
            <a:cxnLst/>
            <a:rect l="l" t="t" r="r" b="b"/>
            <a:pathLst>
              <a:path w="8746458" h="8742572">
                <a:moveTo>
                  <a:pt x="0" y="0"/>
                </a:moveTo>
                <a:lnTo>
                  <a:pt x="8746458" y="0"/>
                </a:lnTo>
                <a:lnTo>
                  <a:pt x="8746458" y="8742572"/>
                </a:lnTo>
                <a:lnTo>
                  <a:pt x="0" y="8742572"/>
                </a:lnTo>
                <a:lnTo>
                  <a:pt x="0" y="0"/>
                </a:lnTo>
                <a:close/>
              </a:path>
            </a:pathLst>
          </a:custGeom>
          <a:blipFill>
            <a:blip r:embed="rId2"/>
            <a:stretch>
              <a:fillRect/>
            </a:stretch>
          </a:blipFill>
        </p:spPr>
      </p:sp>
      <p:sp>
        <p:nvSpPr>
          <p:cNvPr id="3" name="Freeform 3"/>
          <p:cNvSpPr/>
          <p:nvPr/>
        </p:nvSpPr>
        <p:spPr>
          <a:xfrm>
            <a:off x="6096001" y="600305"/>
            <a:ext cx="5838440" cy="5268867"/>
          </a:xfrm>
          <a:custGeom>
            <a:avLst/>
            <a:gdLst/>
            <a:ahLst/>
            <a:cxnLst/>
            <a:rect l="l" t="t" r="r" b="b"/>
            <a:pathLst>
              <a:path w="8489858" h="8486086">
                <a:moveTo>
                  <a:pt x="0" y="0"/>
                </a:moveTo>
                <a:lnTo>
                  <a:pt x="8489858" y="0"/>
                </a:lnTo>
                <a:lnTo>
                  <a:pt x="8489858" y="8486086"/>
                </a:lnTo>
                <a:lnTo>
                  <a:pt x="0" y="8486086"/>
                </a:lnTo>
                <a:lnTo>
                  <a:pt x="0" y="0"/>
                </a:lnTo>
                <a:close/>
              </a:path>
            </a:pathLst>
          </a:custGeom>
          <a:blipFill>
            <a:blip r:embed="rId3"/>
            <a:stretch>
              <a:fillRect/>
            </a:stretch>
          </a:blipFill>
        </p:spPr>
      </p:sp>
      <p:sp>
        <p:nvSpPr>
          <p:cNvPr id="4" name="Freeform 2">
            <a:extLst>
              <a:ext uri="{FF2B5EF4-FFF2-40B4-BE49-F238E27FC236}">
                <a16:creationId xmlns:a16="http://schemas.microsoft.com/office/drawing/2014/main" id="{7ABAA11B-892E-5413-A450-C238A2BFB02A}"/>
              </a:ext>
            </a:extLst>
          </p:cNvPr>
          <p:cNvSpPr/>
          <p:nvPr/>
        </p:nvSpPr>
        <p:spPr>
          <a:xfrm>
            <a:off x="10670269" y="6182462"/>
            <a:ext cx="1191058" cy="391018"/>
          </a:xfrm>
          <a:custGeom>
            <a:avLst/>
            <a:gdLst/>
            <a:ahLst/>
            <a:cxnLst/>
            <a:rect l="l" t="t" r="r" b="b"/>
            <a:pathLst>
              <a:path w="1786587" h="586527">
                <a:moveTo>
                  <a:pt x="0" y="0"/>
                </a:moveTo>
                <a:lnTo>
                  <a:pt x="1786587" y="0"/>
                </a:lnTo>
                <a:lnTo>
                  <a:pt x="1786587" y="586527"/>
                </a:lnTo>
                <a:lnTo>
                  <a:pt x="0" y="586527"/>
                </a:lnTo>
                <a:lnTo>
                  <a:pt x="0" y="0"/>
                </a:lnTo>
                <a:close/>
              </a:path>
            </a:pathLst>
          </a:custGeom>
          <a:blipFill>
            <a:blip r:embed="rId4"/>
            <a:stretch>
              <a:fillRect t="-214" b="-214"/>
            </a:stretch>
          </a:blipFill>
        </p:spPr>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3125971" y="472761"/>
            <a:ext cx="5545915" cy="5417551"/>
            <a:chOff x="0" y="0"/>
            <a:chExt cx="4828540" cy="4716780"/>
          </a:xfrm>
        </p:grpSpPr>
        <p:sp>
          <p:nvSpPr>
            <p:cNvPr id="3" name="Freeform 3"/>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2"/>
              <a:stretch>
                <a:fillRect l="-23271" r="-23271"/>
              </a:stretch>
            </a:blipFill>
          </p:spPr>
        </p:sp>
      </p:grpSp>
      <p:sp>
        <p:nvSpPr>
          <p:cNvPr id="4" name="Freeform 2">
            <a:extLst>
              <a:ext uri="{FF2B5EF4-FFF2-40B4-BE49-F238E27FC236}">
                <a16:creationId xmlns:a16="http://schemas.microsoft.com/office/drawing/2014/main" id="{5950829D-76C6-8018-8B8B-F9EDF1C3B0B7}"/>
              </a:ext>
            </a:extLst>
          </p:cNvPr>
          <p:cNvSpPr/>
          <p:nvPr/>
        </p:nvSpPr>
        <p:spPr>
          <a:xfrm>
            <a:off x="10670269" y="6182462"/>
            <a:ext cx="1191058" cy="391018"/>
          </a:xfrm>
          <a:custGeom>
            <a:avLst/>
            <a:gdLst/>
            <a:ahLst/>
            <a:cxnLst/>
            <a:rect l="l" t="t" r="r" b="b"/>
            <a:pathLst>
              <a:path w="1786587" h="586527">
                <a:moveTo>
                  <a:pt x="0" y="0"/>
                </a:moveTo>
                <a:lnTo>
                  <a:pt x="1786587" y="0"/>
                </a:lnTo>
                <a:lnTo>
                  <a:pt x="1786587" y="586527"/>
                </a:lnTo>
                <a:lnTo>
                  <a:pt x="0" y="586527"/>
                </a:lnTo>
                <a:lnTo>
                  <a:pt x="0" y="0"/>
                </a:lnTo>
                <a:close/>
              </a:path>
            </a:pathLst>
          </a:custGeom>
          <a:blipFill>
            <a:blip r:embed="rId3"/>
            <a:stretch>
              <a:fillRect t="-214" b="-214"/>
            </a:stretch>
          </a:blipFill>
        </p:spPr>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9BC85F-60E9-477B-898B-A7C9FC8BB3E8}"/>
              </a:ext>
            </a:extLst>
          </p:cNvPr>
          <p:cNvSpPr>
            <a:spLocks noGrp="1"/>
          </p:cNvSpPr>
          <p:nvPr>
            <p:ph type="ctrTitle"/>
          </p:nvPr>
        </p:nvSpPr>
        <p:spPr>
          <a:xfrm>
            <a:off x="6675120" y="2131359"/>
            <a:ext cx="5126355" cy="1781735"/>
          </a:xfrm>
        </p:spPr>
        <p:txBody>
          <a:bodyPr>
            <a:normAutofit/>
          </a:bodyPr>
          <a:lstStyle/>
          <a:p>
            <a:r>
              <a:rPr lang="en-US" sz="3200" b="1" i="0" dirty="0">
                <a:solidFill>
                  <a:srgbClr val="000000"/>
                </a:solidFill>
                <a:effectLst/>
                <a:latin typeface="Montserrat" panose="00000500000000000000" pitchFamily="2" charset="0"/>
              </a:rPr>
              <a:t>Economic Analysis of Lawful Compensation Models</a:t>
            </a:r>
            <a:endParaRPr lang="en-US" sz="3200" dirty="0"/>
          </a:p>
        </p:txBody>
      </p:sp>
      <p:sp>
        <p:nvSpPr>
          <p:cNvPr id="7" name="Subtitle 6">
            <a:extLst>
              <a:ext uri="{FF2B5EF4-FFF2-40B4-BE49-F238E27FC236}">
                <a16:creationId xmlns:a16="http://schemas.microsoft.com/office/drawing/2014/main" id="{14F2E772-D033-45AF-9907-0463E88593E8}"/>
              </a:ext>
            </a:extLst>
          </p:cNvPr>
          <p:cNvSpPr>
            <a:spLocks noGrp="1"/>
          </p:cNvSpPr>
          <p:nvPr>
            <p:ph type="subTitle" idx="1"/>
          </p:nvPr>
        </p:nvSpPr>
        <p:spPr>
          <a:xfrm>
            <a:off x="6675120" y="4084821"/>
            <a:ext cx="4391810" cy="4714406"/>
          </a:xfrm>
        </p:spPr>
        <p:txBody>
          <a:bodyPr/>
          <a:lstStyle/>
          <a:p>
            <a:pPr algn="r" fontAlgn="t"/>
            <a:r>
              <a:rPr lang="en-US" i="1" dirty="0">
                <a:solidFill>
                  <a:srgbClr val="0070C0"/>
                </a:solidFill>
                <a:effectLst/>
                <a:latin typeface="Montserrat" panose="00000500000000000000" pitchFamily="2" charset="0"/>
              </a:rPr>
              <a:t>John Sanders</a:t>
            </a:r>
            <a:br>
              <a:rPr lang="en-US" i="1" dirty="0">
                <a:solidFill>
                  <a:srgbClr val="0070C0"/>
                </a:solidFill>
                <a:effectLst/>
                <a:latin typeface="Montserrat" panose="00000500000000000000" pitchFamily="2" charset="0"/>
              </a:rPr>
            </a:br>
            <a:r>
              <a:rPr lang="en-US" i="1" dirty="0">
                <a:solidFill>
                  <a:srgbClr val="0070C0"/>
                </a:solidFill>
                <a:effectLst/>
                <a:latin typeface="Montserrat" panose="00000500000000000000" pitchFamily="2" charset="0"/>
              </a:rPr>
              <a:t>Partner</a:t>
            </a:r>
            <a:br>
              <a:rPr lang="en-US" i="1" dirty="0">
                <a:solidFill>
                  <a:srgbClr val="0070C0"/>
                </a:solidFill>
                <a:effectLst/>
                <a:latin typeface="Montserrat" panose="00000500000000000000" pitchFamily="2" charset="0"/>
              </a:rPr>
            </a:br>
            <a:r>
              <a:rPr lang="en-US" i="1" dirty="0">
                <a:solidFill>
                  <a:srgbClr val="0070C0"/>
                </a:solidFill>
                <a:effectLst/>
                <a:latin typeface="Montserrat" panose="00000500000000000000" pitchFamily="2" charset="0"/>
              </a:rPr>
              <a:t>Winston &amp; Strawn</a:t>
            </a:r>
          </a:p>
          <a:p>
            <a:pPr algn="r" fontAlgn="t"/>
            <a:r>
              <a:rPr lang="en-US" i="1" dirty="0">
                <a:solidFill>
                  <a:srgbClr val="0070C0"/>
                </a:solidFill>
                <a:effectLst/>
                <a:latin typeface="Montserrat" panose="00000500000000000000" pitchFamily="2" charset="0"/>
              </a:rPr>
              <a:t>Katrina Eash</a:t>
            </a:r>
            <a:br>
              <a:rPr lang="en-US" i="1" dirty="0">
                <a:solidFill>
                  <a:srgbClr val="0070C0"/>
                </a:solidFill>
                <a:effectLst/>
                <a:latin typeface="Montserrat" panose="00000500000000000000" pitchFamily="2" charset="0"/>
              </a:rPr>
            </a:br>
            <a:r>
              <a:rPr lang="en-US" i="1" dirty="0">
                <a:solidFill>
                  <a:srgbClr val="0070C0"/>
                </a:solidFill>
                <a:effectLst/>
                <a:latin typeface="Montserrat" panose="00000500000000000000" pitchFamily="2" charset="0"/>
              </a:rPr>
              <a:t>Partner</a:t>
            </a:r>
            <a:br>
              <a:rPr lang="en-US" i="1" dirty="0">
                <a:solidFill>
                  <a:srgbClr val="0070C0"/>
                </a:solidFill>
                <a:effectLst/>
                <a:latin typeface="Montserrat" panose="00000500000000000000" pitchFamily="2" charset="0"/>
              </a:rPr>
            </a:br>
            <a:r>
              <a:rPr lang="en-US" i="1" dirty="0">
                <a:solidFill>
                  <a:srgbClr val="0070C0"/>
                </a:solidFill>
                <a:effectLst/>
                <a:latin typeface="Montserrat" panose="00000500000000000000" pitchFamily="2" charset="0"/>
              </a:rPr>
              <a:t>Winston &amp; Strawn</a:t>
            </a:r>
          </a:p>
          <a:p>
            <a:endParaRPr lang="en-US" dirty="0"/>
          </a:p>
        </p:txBody>
      </p:sp>
      <p:graphicFrame>
        <p:nvGraphicFramePr>
          <p:cNvPr id="2" name="Table 1">
            <a:extLst>
              <a:ext uri="{FF2B5EF4-FFF2-40B4-BE49-F238E27FC236}">
                <a16:creationId xmlns:a16="http://schemas.microsoft.com/office/drawing/2014/main" id="{D71A9816-CF69-4180-C4D7-02BE2887FA93}"/>
              </a:ext>
            </a:extLst>
          </p:cNvPr>
          <p:cNvGraphicFramePr>
            <a:graphicFrameLocks noGrp="1"/>
          </p:cNvGraphicFramePr>
          <p:nvPr>
            <p:extLst>
              <p:ext uri="{D42A27DB-BD31-4B8C-83A1-F6EECF244321}">
                <p14:modId xmlns:p14="http://schemas.microsoft.com/office/powerpoint/2010/main" val="1953890543"/>
              </p:ext>
            </p:extLst>
          </p:nvPr>
        </p:nvGraphicFramePr>
        <p:xfrm>
          <a:off x="6550701" y="4127395"/>
          <a:ext cx="5250774" cy="2498256"/>
        </p:xfrm>
        <a:graphic>
          <a:graphicData uri="http://schemas.openxmlformats.org/drawingml/2006/table">
            <a:tbl>
              <a:tblPr/>
              <a:tblGrid>
                <a:gridCol w="2625387">
                  <a:extLst>
                    <a:ext uri="{9D8B030D-6E8A-4147-A177-3AD203B41FA5}">
                      <a16:colId xmlns:a16="http://schemas.microsoft.com/office/drawing/2014/main" val="3147822851"/>
                    </a:ext>
                  </a:extLst>
                </a:gridCol>
                <a:gridCol w="2625387">
                  <a:extLst>
                    <a:ext uri="{9D8B030D-6E8A-4147-A177-3AD203B41FA5}">
                      <a16:colId xmlns:a16="http://schemas.microsoft.com/office/drawing/2014/main" val="3670284897"/>
                    </a:ext>
                  </a:extLst>
                </a:gridCol>
              </a:tblGrid>
              <a:tr h="2349486">
                <a:tc>
                  <a:txBody>
                    <a:bodyPr/>
                    <a:lstStyle/>
                    <a:p>
                      <a:pPr algn="r" fontAlgn="t"/>
                      <a:r>
                        <a:rPr lang="en-US" sz="1600" i="1" dirty="0">
                          <a:solidFill>
                            <a:srgbClr val="0070C0"/>
                          </a:solidFill>
                          <a:effectLst/>
                          <a:latin typeface="Montserrat" panose="00000500000000000000" pitchFamily="2" charset="0"/>
                        </a:rPr>
                        <a:t>John Villafranco (Moderator)</a:t>
                      </a:r>
                      <a:br>
                        <a:rPr lang="en-US" sz="1600" i="1" dirty="0">
                          <a:solidFill>
                            <a:srgbClr val="0070C0"/>
                          </a:solidFill>
                          <a:effectLst/>
                          <a:latin typeface="Montserrat" panose="00000500000000000000" pitchFamily="2" charset="0"/>
                        </a:rPr>
                      </a:br>
                      <a:r>
                        <a:rPr lang="en-US" sz="1600" i="1" dirty="0">
                          <a:solidFill>
                            <a:srgbClr val="0070C0"/>
                          </a:solidFill>
                          <a:effectLst/>
                          <a:latin typeface="Montserrat" panose="00000500000000000000" pitchFamily="2" charset="0"/>
                        </a:rPr>
                        <a:t>Partner</a:t>
                      </a:r>
                      <a:br>
                        <a:rPr lang="en-US" sz="1600" i="1" dirty="0">
                          <a:solidFill>
                            <a:srgbClr val="0070C0"/>
                          </a:solidFill>
                          <a:effectLst/>
                          <a:latin typeface="Montserrat" panose="00000500000000000000" pitchFamily="2" charset="0"/>
                        </a:rPr>
                      </a:br>
                      <a:r>
                        <a:rPr lang="en-US" sz="1600" i="1" dirty="0">
                          <a:solidFill>
                            <a:srgbClr val="0070C0"/>
                          </a:solidFill>
                          <a:effectLst/>
                          <a:latin typeface="Montserrat" panose="00000500000000000000" pitchFamily="2" charset="0"/>
                        </a:rPr>
                        <a:t>Kelley, </a:t>
                      </a:r>
                      <a:r>
                        <a:rPr lang="en-US" sz="1600" i="1" dirty="0" err="1">
                          <a:solidFill>
                            <a:srgbClr val="0070C0"/>
                          </a:solidFill>
                          <a:effectLst/>
                          <a:latin typeface="Montserrat" panose="00000500000000000000" pitchFamily="2" charset="0"/>
                        </a:rPr>
                        <a:t>Drye</a:t>
                      </a:r>
                      <a:r>
                        <a:rPr lang="en-US" sz="1600" i="1" dirty="0">
                          <a:solidFill>
                            <a:srgbClr val="0070C0"/>
                          </a:solidFill>
                          <a:effectLst/>
                          <a:latin typeface="Montserrat" panose="00000500000000000000" pitchFamily="2" charset="0"/>
                        </a:rPr>
                        <a:t> &amp; Warren LLP</a:t>
                      </a:r>
                    </a:p>
                    <a:p>
                      <a:pPr algn="r" fontAlgn="t"/>
                      <a:endParaRPr lang="en-US" sz="1600" i="1" dirty="0">
                        <a:solidFill>
                          <a:srgbClr val="0070C0"/>
                        </a:solidFill>
                        <a:effectLst/>
                        <a:latin typeface="Montserrat" panose="00000500000000000000" pitchFamily="2" charset="0"/>
                      </a:endParaRPr>
                    </a:p>
                    <a:p>
                      <a:pPr algn="r" fontAlgn="t"/>
                      <a:r>
                        <a:rPr lang="en-US" sz="1600" i="1" dirty="0">
                          <a:solidFill>
                            <a:srgbClr val="0070C0"/>
                          </a:solidFill>
                          <a:effectLst/>
                          <a:latin typeface="Montserrat" panose="00000500000000000000" pitchFamily="2" charset="0"/>
                        </a:rPr>
                        <a:t>Branko Jovanovic</a:t>
                      </a:r>
                      <a:br>
                        <a:rPr lang="en-US" sz="1600" i="1" dirty="0">
                          <a:solidFill>
                            <a:srgbClr val="0070C0"/>
                          </a:solidFill>
                          <a:effectLst/>
                          <a:latin typeface="Montserrat" panose="00000500000000000000" pitchFamily="2" charset="0"/>
                        </a:rPr>
                      </a:br>
                      <a:r>
                        <a:rPr lang="en-US" sz="1600" i="1" dirty="0">
                          <a:solidFill>
                            <a:srgbClr val="0070C0"/>
                          </a:solidFill>
                          <a:effectLst/>
                          <a:latin typeface="Montserrat" panose="00000500000000000000" pitchFamily="2" charset="0"/>
                        </a:rPr>
                        <a:t>Partner</a:t>
                      </a:r>
                      <a:br>
                        <a:rPr lang="en-US" sz="1600" i="1" dirty="0">
                          <a:solidFill>
                            <a:srgbClr val="0070C0"/>
                          </a:solidFill>
                          <a:effectLst/>
                          <a:latin typeface="Montserrat" panose="00000500000000000000" pitchFamily="2" charset="0"/>
                        </a:rPr>
                      </a:br>
                      <a:r>
                        <a:rPr lang="en-US" sz="1600" i="1" dirty="0">
                          <a:solidFill>
                            <a:srgbClr val="0070C0"/>
                          </a:solidFill>
                          <a:effectLst/>
                          <a:latin typeface="Montserrat" panose="00000500000000000000" pitchFamily="2" charset="0"/>
                        </a:rPr>
                        <a:t>Edgeworth Economics</a:t>
                      </a:r>
                    </a:p>
                  </a:txBody>
                  <a:tcPr marL="29928" marR="29928" marT="29928" marB="29928">
                    <a:lnL>
                      <a:noFill/>
                    </a:lnL>
                    <a:lnR>
                      <a:noFill/>
                    </a:lnR>
                    <a:lnT>
                      <a:noFill/>
                    </a:lnT>
                    <a:lnB>
                      <a:noFill/>
                    </a:lnB>
                    <a:solidFill>
                      <a:srgbClr val="FFFFFF"/>
                    </a:solidFill>
                  </a:tcPr>
                </a:tc>
                <a:tc>
                  <a:txBody>
                    <a:bodyPr/>
                    <a:lstStyle/>
                    <a:p>
                      <a:pPr marL="0" marR="0" lvl="0" indent="0" algn="r" defTabSz="914400" rtl="0" eaLnBrk="1" fontAlgn="t" latinLnBrk="0" hangingPunct="1">
                        <a:lnSpc>
                          <a:spcPct val="100000"/>
                        </a:lnSpc>
                        <a:spcBef>
                          <a:spcPts val="0"/>
                        </a:spcBef>
                        <a:spcAft>
                          <a:spcPts val="0"/>
                        </a:spcAft>
                        <a:buClrTx/>
                        <a:buSzTx/>
                        <a:buFontTx/>
                        <a:buNone/>
                        <a:tabLst/>
                        <a:defRPr/>
                      </a:pPr>
                      <a:r>
                        <a:rPr lang="en-US" sz="1600" i="1" dirty="0">
                          <a:solidFill>
                            <a:srgbClr val="0070C0"/>
                          </a:solidFill>
                          <a:effectLst/>
                          <a:latin typeface="Montserrat" panose="00000500000000000000" pitchFamily="2" charset="0"/>
                        </a:rPr>
                        <a:t>Bernadette Chala</a:t>
                      </a:r>
                      <a:br>
                        <a:rPr lang="en-US" sz="1600" i="1" dirty="0">
                          <a:solidFill>
                            <a:srgbClr val="0070C0"/>
                          </a:solidFill>
                          <a:effectLst/>
                          <a:latin typeface="Montserrat" panose="00000500000000000000" pitchFamily="2" charset="0"/>
                        </a:rPr>
                      </a:br>
                      <a:r>
                        <a:rPr lang="en-US" sz="1600" i="1" dirty="0">
                          <a:solidFill>
                            <a:srgbClr val="0070C0"/>
                          </a:solidFill>
                          <a:effectLst/>
                          <a:latin typeface="Montserrat" panose="00000500000000000000" pitchFamily="2" charset="0"/>
                        </a:rPr>
                        <a:t>CLO/General Counsel</a:t>
                      </a:r>
                      <a:br>
                        <a:rPr lang="en-US" sz="1600" i="1" dirty="0">
                          <a:solidFill>
                            <a:srgbClr val="0070C0"/>
                          </a:solidFill>
                          <a:effectLst/>
                          <a:latin typeface="Montserrat" panose="00000500000000000000" pitchFamily="2" charset="0"/>
                        </a:rPr>
                      </a:br>
                      <a:r>
                        <a:rPr lang="en-US" sz="1600" i="1" dirty="0">
                          <a:solidFill>
                            <a:srgbClr val="0070C0"/>
                          </a:solidFill>
                          <a:effectLst/>
                          <a:latin typeface="Montserrat" panose="00000500000000000000" pitchFamily="2" charset="0"/>
                        </a:rPr>
                        <a:t>Arbonne International, LLC</a:t>
                      </a:r>
                    </a:p>
                    <a:p>
                      <a:pPr algn="r" fontAlgn="t"/>
                      <a:endParaRPr lang="en-US" sz="1600" i="1" dirty="0">
                        <a:solidFill>
                          <a:srgbClr val="0070C0"/>
                        </a:solidFill>
                        <a:effectLst/>
                        <a:latin typeface="Montserrat" panose="00000500000000000000" pitchFamily="2" charset="0"/>
                      </a:endParaRPr>
                    </a:p>
                    <a:p>
                      <a:pPr marL="0" marR="0" lvl="0" indent="0" algn="r" defTabSz="914400" rtl="0" eaLnBrk="1" fontAlgn="t" latinLnBrk="0" hangingPunct="1">
                        <a:lnSpc>
                          <a:spcPct val="100000"/>
                        </a:lnSpc>
                        <a:spcBef>
                          <a:spcPts val="0"/>
                        </a:spcBef>
                        <a:spcAft>
                          <a:spcPts val="0"/>
                        </a:spcAft>
                        <a:buClrTx/>
                        <a:buSzTx/>
                        <a:buFontTx/>
                        <a:buNone/>
                        <a:tabLst/>
                        <a:defRPr/>
                      </a:pPr>
                      <a:r>
                        <a:rPr lang="en-US" sz="1600" i="1" dirty="0">
                          <a:solidFill>
                            <a:srgbClr val="0070C0"/>
                          </a:solidFill>
                          <a:effectLst/>
                          <a:latin typeface="Montserrat" panose="00000500000000000000" pitchFamily="2" charset="0"/>
                        </a:rPr>
                        <a:t>Andrew Stivers</a:t>
                      </a:r>
                      <a:br>
                        <a:rPr lang="en-US" sz="1600" i="1" dirty="0">
                          <a:solidFill>
                            <a:srgbClr val="0070C0"/>
                          </a:solidFill>
                          <a:effectLst/>
                          <a:latin typeface="Montserrat" panose="00000500000000000000" pitchFamily="2" charset="0"/>
                        </a:rPr>
                      </a:br>
                      <a:r>
                        <a:rPr lang="en-US" sz="1600" i="1" dirty="0">
                          <a:solidFill>
                            <a:srgbClr val="0070C0"/>
                          </a:solidFill>
                          <a:effectLst/>
                          <a:latin typeface="Montserrat" panose="00000500000000000000" pitchFamily="2" charset="0"/>
                        </a:rPr>
                        <a:t>Director</a:t>
                      </a:r>
                      <a:br>
                        <a:rPr lang="en-US" sz="1600" i="1" dirty="0">
                          <a:solidFill>
                            <a:srgbClr val="0070C0"/>
                          </a:solidFill>
                          <a:effectLst/>
                          <a:latin typeface="Montserrat" panose="00000500000000000000" pitchFamily="2" charset="0"/>
                        </a:rPr>
                      </a:br>
                      <a:r>
                        <a:rPr lang="en-US" sz="1600" i="1" dirty="0">
                          <a:solidFill>
                            <a:srgbClr val="0070C0"/>
                          </a:solidFill>
                          <a:effectLst/>
                          <a:latin typeface="Montserrat" panose="00000500000000000000" pitchFamily="2" charset="0"/>
                        </a:rPr>
                        <a:t>NERA Economic Consulting</a:t>
                      </a:r>
                    </a:p>
                    <a:p>
                      <a:pPr algn="r" fontAlgn="t"/>
                      <a:endParaRPr lang="en-US" sz="1600" i="1" dirty="0">
                        <a:solidFill>
                          <a:srgbClr val="0070C0"/>
                        </a:solidFill>
                        <a:effectLst/>
                        <a:latin typeface="Montserrat" panose="00000500000000000000" pitchFamily="2" charset="0"/>
                      </a:endParaRPr>
                    </a:p>
                  </a:txBody>
                  <a:tcPr marL="29928" marR="29928" marT="29928" marB="29928">
                    <a:lnL>
                      <a:noFill/>
                    </a:lnL>
                    <a:lnR>
                      <a:noFill/>
                    </a:lnR>
                    <a:lnT>
                      <a:noFill/>
                    </a:lnT>
                    <a:lnB>
                      <a:noFill/>
                    </a:lnB>
                    <a:solidFill>
                      <a:srgbClr val="FFFFFF"/>
                    </a:solidFill>
                  </a:tcPr>
                </a:tc>
                <a:extLst>
                  <a:ext uri="{0D108BD9-81ED-4DB2-BD59-A6C34878D82A}">
                    <a16:rowId xmlns:a16="http://schemas.microsoft.com/office/drawing/2014/main" val="379271002"/>
                  </a:ext>
                </a:extLst>
              </a:tr>
            </a:tbl>
          </a:graphicData>
        </a:graphic>
      </p:graphicFrame>
    </p:spTree>
    <p:extLst>
      <p:ext uri="{BB962C8B-B14F-4D97-AF65-F5344CB8AC3E}">
        <p14:creationId xmlns:p14="http://schemas.microsoft.com/office/powerpoint/2010/main" val="2858934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9BC85F-60E9-477B-898B-A7C9FC8BB3E8}"/>
              </a:ext>
            </a:extLst>
          </p:cNvPr>
          <p:cNvSpPr>
            <a:spLocks noGrp="1"/>
          </p:cNvSpPr>
          <p:nvPr>
            <p:ph type="ctrTitle"/>
          </p:nvPr>
        </p:nvSpPr>
        <p:spPr>
          <a:xfrm>
            <a:off x="6675120" y="2552699"/>
            <a:ext cx="5126355" cy="2522409"/>
          </a:xfrm>
        </p:spPr>
        <p:txBody>
          <a:bodyPr>
            <a:normAutofit/>
          </a:bodyPr>
          <a:lstStyle/>
          <a:p>
            <a:r>
              <a:rPr lang="en-US" sz="4400" dirty="0">
                <a:solidFill>
                  <a:schemeClr val="accent1">
                    <a:lumMod val="50000"/>
                  </a:schemeClr>
                </a:solidFill>
              </a:rPr>
              <a:t>2023 Top Privacy and </a:t>
            </a:r>
            <a:br>
              <a:rPr lang="en-US" sz="4400" dirty="0">
                <a:solidFill>
                  <a:schemeClr val="accent1">
                    <a:lumMod val="50000"/>
                  </a:schemeClr>
                </a:solidFill>
              </a:rPr>
            </a:br>
            <a:r>
              <a:rPr lang="en-US" sz="4400" dirty="0">
                <a:solidFill>
                  <a:schemeClr val="accent1">
                    <a:lumMod val="50000"/>
                  </a:schemeClr>
                </a:solidFill>
              </a:rPr>
              <a:t>Cybersecurity Trends</a:t>
            </a:r>
          </a:p>
        </p:txBody>
      </p:sp>
      <p:sp>
        <p:nvSpPr>
          <p:cNvPr id="7" name="Subtitle 6">
            <a:extLst>
              <a:ext uri="{FF2B5EF4-FFF2-40B4-BE49-F238E27FC236}">
                <a16:creationId xmlns:a16="http://schemas.microsoft.com/office/drawing/2014/main" id="{14F2E772-D033-45AF-9907-0463E88593E8}"/>
              </a:ext>
            </a:extLst>
          </p:cNvPr>
          <p:cNvSpPr>
            <a:spLocks noGrp="1"/>
          </p:cNvSpPr>
          <p:nvPr>
            <p:ph type="subTitle" idx="1"/>
          </p:nvPr>
        </p:nvSpPr>
        <p:spPr/>
        <p:txBody>
          <a:bodyPr/>
          <a:lstStyle/>
          <a:p>
            <a:r>
              <a:rPr lang="en-US" b="1" dirty="0">
                <a:solidFill>
                  <a:srgbClr val="00B050"/>
                </a:solidFill>
              </a:rPr>
              <a:t>Perspectives From The Inside Out</a:t>
            </a:r>
          </a:p>
        </p:txBody>
      </p:sp>
    </p:spTree>
    <p:extLst>
      <p:ext uri="{BB962C8B-B14F-4D97-AF65-F5344CB8AC3E}">
        <p14:creationId xmlns:p14="http://schemas.microsoft.com/office/powerpoint/2010/main" val="1225175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FB971A-50C1-4E24-94E4-0C056C1BA641}"/>
              </a:ext>
            </a:extLst>
          </p:cNvPr>
          <p:cNvSpPr>
            <a:spLocks noGrp="1"/>
          </p:cNvSpPr>
          <p:nvPr>
            <p:ph type="title"/>
          </p:nvPr>
        </p:nvSpPr>
        <p:spPr/>
        <p:txBody>
          <a:bodyPr/>
          <a:lstStyle/>
          <a:p>
            <a:r>
              <a:rPr lang="en-US" dirty="0"/>
              <a:t>Speakers</a:t>
            </a:r>
          </a:p>
        </p:txBody>
      </p:sp>
      <p:pic>
        <p:nvPicPr>
          <p:cNvPr id="5" name="Google Shape;264;g258a7fcf70e_0_4">
            <a:extLst>
              <a:ext uri="{FF2B5EF4-FFF2-40B4-BE49-F238E27FC236}">
                <a16:creationId xmlns:a16="http://schemas.microsoft.com/office/drawing/2014/main" id="{17A0B0E9-7496-E993-CA4E-2B9AA94487D2}"/>
              </a:ext>
            </a:extLst>
          </p:cNvPr>
          <p:cNvPicPr preferRelativeResize="0"/>
          <p:nvPr/>
        </p:nvPicPr>
        <p:blipFill rotWithShape="1">
          <a:blip r:embed="rId2">
            <a:alphaModFix/>
          </a:blip>
          <a:srcRect/>
          <a:stretch/>
        </p:blipFill>
        <p:spPr>
          <a:xfrm>
            <a:off x="9391261" y="2722623"/>
            <a:ext cx="2229147" cy="1479747"/>
          </a:xfrm>
          <a:prstGeom prst="rect">
            <a:avLst/>
          </a:prstGeom>
          <a:noFill/>
          <a:ln>
            <a:noFill/>
          </a:ln>
        </p:spPr>
      </p:pic>
      <p:sp>
        <p:nvSpPr>
          <p:cNvPr id="6" name="Google Shape;266;g258a7fcf70e_0_4">
            <a:extLst>
              <a:ext uri="{FF2B5EF4-FFF2-40B4-BE49-F238E27FC236}">
                <a16:creationId xmlns:a16="http://schemas.microsoft.com/office/drawing/2014/main" id="{916A7F03-8BAA-AD7D-2C37-499D07AD3B62}"/>
              </a:ext>
            </a:extLst>
          </p:cNvPr>
          <p:cNvSpPr txBox="1"/>
          <p:nvPr/>
        </p:nvSpPr>
        <p:spPr>
          <a:xfrm>
            <a:off x="5211588" y="4555322"/>
            <a:ext cx="2857500" cy="1602300"/>
          </a:xfrm>
          <a:prstGeom prst="rect">
            <a:avLst/>
          </a:prstGeom>
          <a:noFill/>
          <a:ln>
            <a:noFill/>
          </a:ln>
        </p:spPr>
        <p:txBody>
          <a:bodyPr spcFirstLastPara="1" wrap="square" lIns="91425" tIns="91425" rIns="91425" bIns="91425" anchor="t" anchorCtr="0">
            <a:noAutofit/>
          </a:bodyPr>
          <a:lstStyle/>
          <a:p>
            <a:pPr algn="ctr">
              <a:buClr>
                <a:srgbClr val="000000"/>
              </a:buClr>
              <a:buFont typeface="Arial"/>
              <a:buNone/>
            </a:pPr>
            <a:r>
              <a:rPr lang="en-US" sz="1400" b="1" kern="0" dirty="0">
                <a:solidFill>
                  <a:srgbClr val="1D252D"/>
                </a:solidFill>
                <a:latin typeface="Arial"/>
                <a:cs typeface="Arial"/>
                <a:sym typeface="Arial"/>
              </a:rPr>
              <a:t>Kathleen McGovern</a:t>
            </a:r>
          </a:p>
          <a:p>
            <a:pPr algn="ctr">
              <a:buClr>
                <a:srgbClr val="000000"/>
              </a:buClr>
              <a:buFont typeface="Arial"/>
              <a:buNone/>
            </a:pPr>
            <a:endParaRPr lang="en-US" sz="1400" kern="0" dirty="0">
              <a:solidFill>
                <a:srgbClr val="1D252D"/>
              </a:solidFill>
              <a:latin typeface="Arial"/>
              <a:cs typeface="Arial"/>
              <a:sym typeface="Arial"/>
            </a:endParaRPr>
          </a:p>
          <a:p>
            <a:pPr algn="ctr">
              <a:buClr>
                <a:srgbClr val="000000"/>
              </a:buClr>
              <a:buFont typeface="Arial"/>
              <a:buNone/>
            </a:pPr>
            <a:r>
              <a:rPr lang="en-US" sz="1400" kern="0" dirty="0">
                <a:solidFill>
                  <a:srgbClr val="1D252D"/>
                </a:solidFill>
                <a:latin typeface="Arial"/>
                <a:cs typeface="Arial"/>
                <a:sym typeface="Arial"/>
              </a:rPr>
              <a:t>Partner</a:t>
            </a:r>
          </a:p>
          <a:p>
            <a:pPr algn="ctr">
              <a:buClr>
                <a:srgbClr val="000000"/>
              </a:buClr>
              <a:buFont typeface="Arial"/>
              <a:buNone/>
            </a:pPr>
            <a:r>
              <a:rPr lang="en-US" sz="1400" kern="0" dirty="0">
                <a:solidFill>
                  <a:srgbClr val="1D252D"/>
                </a:solidFill>
                <a:latin typeface="Arial"/>
                <a:cs typeface="Arial"/>
                <a:sym typeface="Arial"/>
              </a:rPr>
              <a:t>Washington, DC</a:t>
            </a:r>
          </a:p>
          <a:p>
            <a:pPr algn="ctr">
              <a:buClr>
                <a:srgbClr val="000000"/>
              </a:buClr>
              <a:buFont typeface="Arial"/>
              <a:buNone/>
            </a:pPr>
            <a:endParaRPr sz="1400" kern="0" dirty="0">
              <a:solidFill>
                <a:srgbClr val="1D252D"/>
              </a:solidFill>
              <a:latin typeface="Arial"/>
              <a:cs typeface="Arial"/>
              <a:sym typeface="Arial"/>
            </a:endParaRPr>
          </a:p>
        </p:txBody>
      </p:sp>
      <p:sp>
        <p:nvSpPr>
          <p:cNvPr id="7" name="Google Shape;267;g258a7fcf70e_0_4">
            <a:extLst>
              <a:ext uri="{FF2B5EF4-FFF2-40B4-BE49-F238E27FC236}">
                <a16:creationId xmlns:a16="http://schemas.microsoft.com/office/drawing/2014/main" id="{5CF59D9D-2991-1201-1868-9DBD59A60579}"/>
              </a:ext>
            </a:extLst>
          </p:cNvPr>
          <p:cNvSpPr txBox="1"/>
          <p:nvPr/>
        </p:nvSpPr>
        <p:spPr>
          <a:xfrm>
            <a:off x="9394263" y="4388350"/>
            <a:ext cx="2469600" cy="1683900"/>
          </a:xfrm>
          <a:prstGeom prst="rect">
            <a:avLst/>
          </a:prstGeom>
          <a:noFill/>
          <a:ln>
            <a:noFill/>
          </a:ln>
        </p:spPr>
        <p:txBody>
          <a:bodyPr spcFirstLastPara="1" wrap="square" lIns="91425" tIns="91425" rIns="91425" bIns="91425" anchor="t" anchorCtr="0">
            <a:noAutofit/>
          </a:bodyPr>
          <a:lstStyle/>
          <a:p>
            <a:pPr algn="ctr">
              <a:buClr>
                <a:srgbClr val="000000"/>
              </a:buClr>
              <a:buFont typeface="Arial"/>
              <a:buNone/>
            </a:pPr>
            <a:r>
              <a:rPr lang="en-US" sz="1400" b="1" kern="0" dirty="0">
                <a:solidFill>
                  <a:srgbClr val="1D252D"/>
                </a:solidFill>
                <a:latin typeface="Arial"/>
                <a:cs typeface="Arial"/>
                <a:sym typeface="Arial"/>
              </a:rPr>
              <a:t>Katy Spicer</a:t>
            </a:r>
            <a:endParaRPr sz="1400" kern="0" dirty="0">
              <a:solidFill>
                <a:srgbClr val="000000"/>
              </a:solidFill>
              <a:latin typeface="Arial"/>
              <a:cs typeface="Arial"/>
              <a:sym typeface="Arial"/>
            </a:endParaRPr>
          </a:p>
          <a:p>
            <a:pPr algn="ctr">
              <a:buClr>
                <a:srgbClr val="000000"/>
              </a:buClr>
              <a:buFont typeface="Arial"/>
              <a:buNone/>
            </a:pPr>
            <a:endParaRPr sz="1400" b="1" kern="0" dirty="0">
              <a:solidFill>
                <a:srgbClr val="1D252D"/>
              </a:solidFill>
              <a:latin typeface="Arial"/>
              <a:cs typeface="Arial"/>
              <a:sym typeface="Arial"/>
            </a:endParaRPr>
          </a:p>
          <a:p>
            <a:pPr algn="ctr">
              <a:buClr>
                <a:srgbClr val="000000"/>
              </a:buClr>
              <a:buFont typeface="Arial"/>
              <a:buNone/>
            </a:pPr>
            <a:r>
              <a:rPr lang="en-US" sz="1400" kern="0" dirty="0">
                <a:solidFill>
                  <a:srgbClr val="1D252D"/>
                </a:solidFill>
                <a:latin typeface="Arial"/>
                <a:cs typeface="Arial"/>
                <a:sym typeface="Arial"/>
              </a:rPr>
              <a:t>Partner</a:t>
            </a:r>
            <a:endParaRPr sz="1400" kern="0" dirty="0">
              <a:solidFill>
                <a:srgbClr val="000000"/>
              </a:solidFill>
              <a:latin typeface="Arial"/>
              <a:cs typeface="Arial"/>
              <a:sym typeface="Arial"/>
            </a:endParaRPr>
          </a:p>
          <a:p>
            <a:pPr algn="ctr">
              <a:buClr>
                <a:srgbClr val="000000"/>
              </a:buClr>
              <a:buFont typeface="Arial"/>
              <a:buNone/>
            </a:pPr>
            <a:r>
              <a:rPr lang="en-US" sz="1400" kern="0" dirty="0">
                <a:solidFill>
                  <a:srgbClr val="1D252D"/>
                </a:solidFill>
                <a:latin typeface="Arial"/>
                <a:cs typeface="Arial"/>
                <a:sym typeface="Arial"/>
              </a:rPr>
              <a:t>Washington, DC</a:t>
            </a:r>
            <a:endParaRPr sz="1400" kern="0" dirty="0">
              <a:solidFill>
                <a:srgbClr val="1D252D"/>
              </a:solidFill>
              <a:latin typeface="Arial"/>
              <a:cs typeface="Arial"/>
              <a:sym typeface="Arial"/>
            </a:endParaRPr>
          </a:p>
        </p:txBody>
      </p:sp>
      <p:pic>
        <p:nvPicPr>
          <p:cNvPr id="8" name="Picture 7">
            <a:extLst>
              <a:ext uri="{FF2B5EF4-FFF2-40B4-BE49-F238E27FC236}">
                <a16:creationId xmlns:a16="http://schemas.microsoft.com/office/drawing/2014/main" id="{611567AC-1610-F1AA-D833-9492D80F9769}"/>
              </a:ext>
            </a:extLst>
          </p:cNvPr>
          <p:cNvPicPr>
            <a:picLocks noChangeAspect="1"/>
          </p:cNvPicPr>
          <p:nvPr/>
        </p:nvPicPr>
        <p:blipFill>
          <a:blip r:embed="rId3"/>
          <a:stretch>
            <a:fillRect/>
          </a:stretch>
        </p:blipFill>
        <p:spPr>
          <a:xfrm>
            <a:off x="5534451" y="3011944"/>
            <a:ext cx="2229147" cy="1479747"/>
          </a:xfrm>
          <a:prstGeom prst="rect">
            <a:avLst/>
          </a:prstGeom>
        </p:spPr>
      </p:pic>
      <p:sp>
        <p:nvSpPr>
          <p:cNvPr id="9" name="Google Shape;266;g258a7fcf70e_0_4">
            <a:extLst>
              <a:ext uri="{FF2B5EF4-FFF2-40B4-BE49-F238E27FC236}">
                <a16:creationId xmlns:a16="http://schemas.microsoft.com/office/drawing/2014/main" id="{8206AA8F-03EE-6752-F7B9-AAEA079CB4B3}"/>
              </a:ext>
            </a:extLst>
          </p:cNvPr>
          <p:cNvSpPr txBox="1"/>
          <p:nvPr/>
        </p:nvSpPr>
        <p:spPr>
          <a:xfrm>
            <a:off x="1131718" y="4235034"/>
            <a:ext cx="2857500" cy="1602300"/>
          </a:xfrm>
          <a:prstGeom prst="rect">
            <a:avLst/>
          </a:prstGeom>
          <a:noFill/>
          <a:ln>
            <a:noFill/>
          </a:ln>
        </p:spPr>
        <p:txBody>
          <a:bodyPr spcFirstLastPara="1" wrap="square" lIns="91425" tIns="91425" rIns="91425" bIns="91425" anchor="t" anchorCtr="0">
            <a:noAutofit/>
          </a:bodyPr>
          <a:lstStyle/>
          <a:p>
            <a:pPr algn="ctr">
              <a:buClr>
                <a:srgbClr val="000000"/>
              </a:buClr>
              <a:buFont typeface="Arial"/>
              <a:buNone/>
            </a:pPr>
            <a:r>
              <a:rPr lang="en-US" sz="1400" b="1" kern="0" dirty="0">
                <a:solidFill>
                  <a:srgbClr val="1D252D"/>
                </a:solidFill>
                <a:latin typeface="Arial"/>
                <a:cs typeface="Arial"/>
                <a:sym typeface="Arial"/>
              </a:rPr>
              <a:t>Shea Leitch</a:t>
            </a:r>
          </a:p>
          <a:p>
            <a:pPr algn="ctr">
              <a:buClr>
                <a:srgbClr val="000000"/>
              </a:buClr>
              <a:buFont typeface="Arial"/>
              <a:buNone/>
            </a:pPr>
            <a:endParaRPr lang="en-US" sz="1400" kern="0" dirty="0">
              <a:solidFill>
                <a:srgbClr val="1D252D"/>
              </a:solidFill>
              <a:latin typeface="Arial"/>
              <a:cs typeface="Arial"/>
              <a:sym typeface="Arial"/>
            </a:endParaRPr>
          </a:p>
          <a:p>
            <a:pPr algn="ctr">
              <a:buClr>
                <a:srgbClr val="000000"/>
              </a:buClr>
              <a:buFont typeface="Arial"/>
              <a:buNone/>
            </a:pPr>
            <a:r>
              <a:rPr lang="en-US" sz="1400" kern="0" dirty="0">
                <a:solidFill>
                  <a:srgbClr val="1D252D"/>
                </a:solidFill>
                <a:latin typeface="Arial"/>
                <a:cs typeface="Arial"/>
                <a:sym typeface="Arial"/>
              </a:rPr>
              <a:t>Of Counsel</a:t>
            </a:r>
          </a:p>
          <a:p>
            <a:pPr algn="ctr">
              <a:buClr>
                <a:srgbClr val="000000"/>
              </a:buClr>
              <a:buFont typeface="Arial"/>
              <a:buNone/>
            </a:pPr>
            <a:r>
              <a:rPr lang="en-US" sz="1400" kern="0" dirty="0">
                <a:solidFill>
                  <a:srgbClr val="1D252D"/>
                </a:solidFill>
                <a:latin typeface="Arial"/>
                <a:cs typeface="Arial"/>
                <a:sym typeface="Arial"/>
              </a:rPr>
              <a:t>Washington, DC</a:t>
            </a:r>
          </a:p>
          <a:p>
            <a:pPr algn="ctr">
              <a:buClr>
                <a:srgbClr val="000000"/>
              </a:buClr>
              <a:buFont typeface="Arial"/>
              <a:buNone/>
            </a:pPr>
            <a:endParaRPr sz="1400" kern="0" dirty="0">
              <a:solidFill>
                <a:srgbClr val="1D252D"/>
              </a:solidFill>
              <a:latin typeface="Arial"/>
              <a:cs typeface="Arial"/>
              <a:sym typeface="Arial"/>
            </a:endParaRPr>
          </a:p>
        </p:txBody>
      </p:sp>
      <p:pic>
        <p:nvPicPr>
          <p:cNvPr id="10" name="Picture 9">
            <a:extLst>
              <a:ext uri="{FF2B5EF4-FFF2-40B4-BE49-F238E27FC236}">
                <a16:creationId xmlns:a16="http://schemas.microsoft.com/office/drawing/2014/main" id="{D6BE865A-4C7C-08CA-228E-F8DD1FD65D11}"/>
              </a:ext>
            </a:extLst>
          </p:cNvPr>
          <p:cNvPicPr>
            <a:picLocks noChangeAspect="1"/>
          </p:cNvPicPr>
          <p:nvPr/>
        </p:nvPicPr>
        <p:blipFill>
          <a:blip r:embed="rId4"/>
          <a:stretch>
            <a:fillRect/>
          </a:stretch>
        </p:blipFill>
        <p:spPr>
          <a:xfrm>
            <a:off x="1474769" y="2689126"/>
            <a:ext cx="2216674" cy="1479747"/>
          </a:xfrm>
          <a:prstGeom prst="rect">
            <a:avLst/>
          </a:prstGeom>
        </p:spPr>
      </p:pic>
      <p:pic>
        <p:nvPicPr>
          <p:cNvPr id="1026" name="Picture 2" descr="Alexander Kennedy">
            <a:extLst>
              <a:ext uri="{FF2B5EF4-FFF2-40B4-BE49-F238E27FC236}">
                <a16:creationId xmlns:a16="http://schemas.microsoft.com/office/drawing/2014/main" id="{5E979023-2467-F5D2-0446-E888C79C8E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76245" y="365125"/>
            <a:ext cx="1866155" cy="186615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D2CC938-E805-EBE6-CFB1-6318C0E5C602}"/>
              </a:ext>
            </a:extLst>
          </p:cNvPr>
          <p:cNvPicPr>
            <a:picLocks noChangeAspect="1"/>
          </p:cNvPicPr>
          <p:nvPr/>
        </p:nvPicPr>
        <p:blipFill>
          <a:blip r:embed="rId6"/>
          <a:stretch>
            <a:fillRect/>
          </a:stretch>
        </p:blipFill>
        <p:spPr>
          <a:xfrm>
            <a:off x="3989218" y="244534"/>
            <a:ext cx="2106782" cy="2106782"/>
          </a:xfrm>
          <a:prstGeom prst="rect">
            <a:avLst/>
          </a:prstGeom>
        </p:spPr>
      </p:pic>
      <p:sp>
        <p:nvSpPr>
          <p:cNvPr id="12" name="Google Shape;267;g258a7fcf70e_0_4">
            <a:extLst>
              <a:ext uri="{FF2B5EF4-FFF2-40B4-BE49-F238E27FC236}">
                <a16:creationId xmlns:a16="http://schemas.microsoft.com/office/drawing/2014/main" id="{88600ACF-5F64-884B-0461-53F75DEBB707}"/>
              </a:ext>
            </a:extLst>
          </p:cNvPr>
          <p:cNvSpPr txBox="1"/>
          <p:nvPr/>
        </p:nvSpPr>
        <p:spPr>
          <a:xfrm>
            <a:off x="6583982" y="2351316"/>
            <a:ext cx="3132008" cy="1683900"/>
          </a:xfrm>
          <a:prstGeom prst="rect">
            <a:avLst/>
          </a:prstGeom>
          <a:noFill/>
          <a:ln>
            <a:noFill/>
          </a:ln>
        </p:spPr>
        <p:txBody>
          <a:bodyPr spcFirstLastPara="1" wrap="square" lIns="91425" tIns="91425" rIns="91425" bIns="91425" anchor="t" anchorCtr="0">
            <a:noAutofit/>
          </a:bodyPr>
          <a:lstStyle/>
          <a:p>
            <a:pPr algn="ctr">
              <a:buClr>
                <a:srgbClr val="000000"/>
              </a:buClr>
              <a:buFont typeface="Arial"/>
              <a:buNone/>
            </a:pPr>
            <a:r>
              <a:rPr lang="en-US" sz="1400" b="1" kern="0" dirty="0">
                <a:solidFill>
                  <a:srgbClr val="1D252D"/>
                </a:solidFill>
                <a:latin typeface="Arial"/>
                <a:cs typeface="Arial"/>
                <a:sym typeface="Arial"/>
              </a:rPr>
              <a:t>Alex Kennedy, USANA</a:t>
            </a:r>
            <a:endParaRPr sz="1400" kern="0" dirty="0">
              <a:solidFill>
                <a:srgbClr val="000000"/>
              </a:solidFill>
              <a:latin typeface="Arial"/>
              <a:cs typeface="Arial"/>
              <a:sym typeface="Arial"/>
            </a:endParaRPr>
          </a:p>
          <a:p>
            <a:pPr algn="ctr">
              <a:buClr>
                <a:srgbClr val="000000"/>
              </a:buClr>
              <a:buFont typeface="Arial"/>
              <a:buNone/>
            </a:pPr>
            <a:endParaRPr sz="1400" b="1" kern="0" dirty="0">
              <a:solidFill>
                <a:srgbClr val="1D252D"/>
              </a:solidFill>
              <a:latin typeface="Arial"/>
              <a:cs typeface="Arial"/>
              <a:sym typeface="Arial"/>
            </a:endParaRPr>
          </a:p>
        </p:txBody>
      </p:sp>
      <p:sp>
        <p:nvSpPr>
          <p:cNvPr id="13" name="Google Shape;267;g258a7fcf70e_0_4">
            <a:extLst>
              <a:ext uri="{FF2B5EF4-FFF2-40B4-BE49-F238E27FC236}">
                <a16:creationId xmlns:a16="http://schemas.microsoft.com/office/drawing/2014/main" id="{222E06B5-4747-4ED7-23A0-AFBCC3613D9E}"/>
              </a:ext>
            </a:extLst>
          </p:cNvPr>
          <p:cNvSpPr txBox="1"/>
          <p:nvPr/>
        </p:nvSpPr>
        <p:spPr>
          <a:xfrm>
            <a:off x="3935434" y="2451225"/>
            <a:ext cx="2469600" cy="1683900"/>
          </a:xfrm>
          <a:prstGeom prst="rect">
            <a:avLst/>
          </a:prstGeom>
          <a:noFill/>
          <a:ln>
            <a:noFill/>
          </a:ln>
        </p:spPr>
        <p:txBody>
          <a:bodyPr spcFirstLastPara="1" wrap="square" lIns="91425" tIns="91425" rIns="91425" bIns="91425" anchor="t" anchorCtr="0">
            <a:noAutofit/>
          </a:bodyPr>
          <a:lstStyle/>
          <a:p>
            <a:pPr algn="ctr">
              <a:buClr>
                <a:srgbClr val="000000"/>
              </a:buClr>
              <a:buFont typeface="Arial"/>
              <a:buNone/>
            </a:pPr>
            <a:r>
              <a:rPr lang="en-US" sz="1400" b="1" kern="0" dirty="0">
                <a:solidFill>
                  <a:srgbClr val="1D252D"/>
                </a:solidFill>
                <a:latin typeface="Arial"/>
                <a:cs typeface="Arial"/>
                <a:sym typeface="Arial"/>
              </a:rPr>
              <a:t>Eric Ritter, Scentsy</a:t>
            </a:r>
            <a:endParaRPr sz="1400" kern="0" dirty="0">
              <a:solidFill>
                <a:srgbClr val="000000"/>
              </a:solidFill>
              <a:latin typeface="Arial"/>
              <a:cs typeface="Arial"/>
              <a:sym typeface="Arial"/>
            </a:endParaRPr>
          </a:p>
          <a:p>
            <a:pPr algn="ctr">
              <a:buClr>
                <a:srgbClr val="000000"/>
              </a:buClr>
              <a:buFont typeface="Arial"/>
              <a:buNone/>
            </a:pPr>
            <a:endParaRPr sz="1400" b="1" kern="0" dirty="0">
              <a:solidFill>
                <a:srgbClr val="1D252D"/>
              </a:solidFill>
              <a:latin typeface="Arial"/>
              <a:cs typeface="Arial"/>
              <a:sym typeface="Arial"/>
            </a:endParaRPr>
          </a:p>
        </p:txBody>
      </p:sp>
    </p:spTree>
    <p:extLst>
      <p:ext uri="{BB962C8B-B14F-4D97-AF65-F5344CB8AC3E}">
        <p14:creationId xmlns:p14="http://schemas.microsoft.com/office/powerpoint/2010/main" val="2143682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A8F29-6039-2C78-4CFD-2314F5EAE9CD}"/>
              </a:ext>
            </a:extLst>
          </p:cNvPr>
          <p:cNvSpPr>
            <a:spLocks noGrp="1"/>
          </p:cNvSpPr>
          <p:nvPr>
            <p:ph type="title"/>
          </p:nvPr>
        </p:nvSpPr>
        <p:spPr/>
        <p:txBody>
          <a:bodyPr/>
          <a:lstStyle/>
          <a:p>
            <a:r>
              <a:rPr lang="en-US" dirty="0"/>
              <a:t>Patchwork Shuffle</a:t>
            </a:r>
          </a:p>
        </p:txBody>
      </p:sp>
      <p:sp>
        <p:nvSpPr>
          <p:cNvPr id="4" name="Content Placeholder 3">
            <a:extLst>
              <a:ext uri="{FF2B5EF4-FFF2-40B4-BE49-F238E27FC236}">
                <a16:creationId xmlns:a16="http://schemas.microsoft.com/office/drawing/2014/main" id="{BEE68469-BC7B-3747-F48C-01AD2919D77F}"/>
              </a:ext>
            </a:extLst>
          </p:cNvPr>
          <p:cNvSpPr>
            <a:spLocks noGrp="1"/>
          </p:cNvSpPr>
          <p:nvPr>
            <p:ph idx="1"/>
          </p:nvPr>
        </p:nvSpPr>
        <p:spPr>
          <a:xfrm>
            <a:off x="317725" y="1520154"/>
            <a:ext cx="10515600" cy="4182249"/>
          </a:xfrm>
        </p:spPr>
        <p:txBody>
          <a:bodyPr>
            <a:noAutofit/>
          </a:bodyPr>
          <a:lstStyle/>
          <a:p>
            <a:pPr marL="419100" indent="-342900">
              <a:lnSpc>
                <a:spcPct val="100000"/>
              </a:lnSpc>
              <a:spcBef>
                <a:spcPts val="1008"/>
              </a:spcBef>
              <a:buClr>
                <a:schemeClr val="tx1">
                  <a:lumMod val="50000"/>
                </a:schemeClr>
              </a:buClr>
              <a:buSzPts val="2400"/>
              <a:defRPr/>
            </a:pPr>
            <a:r>
              <a:rPr kumimoji="0" lang="en-US" sz="2000" b="1" i="0" u="none" strike="noStrike" kern="0" cap="none" spc="0" normalizeH="0" noProof="0" dirty="0">
                <a:ln>
                  <a:noFill/>
                </a:ln>
                <a:solidFill>
                  <a:schemeClr val="accent1">
                    <a:lumMod val="50000"/>
                  </a:schemeClr>
                </a:solidFill>
                <a:effectLst/>
                <a:uLnTx/>
                <a:uFillTx/>
                <a:cs typeface="Arial"/>
                <a:sym typeface="Arial"/>
              </a:rPr>
              <a:t>State of play:</a:t>
            </a:r>
          </a:p>
          <a:p>
            <a:pPr marL="577444" lvl="1" indent="0">
              <a:lnSpc>
                <a:spcPct val="110000"/>
              </a:lnSpc>
              <a:spcBef>
                <a:spcPts val="32"/>
              </a:spcBef>
              <a:buClr>
                <a:schemeClr val="tx1">
                  <a:lumMod val="50000"/>
                </a:schemeClr>
              </a:buClr>
              <a:buSzPts val="1706"/>
              <a:buNone/>
              <a:defRPr/>
            </a:pPr>
            <a:r>
              <a:rPr kumimoji="0" lang="en-US" sz="2000" b="0" i="0" u="none" strike="noStrike" kern="0" cap="none" spc="0" normalizeH="0" noProof="0" dirty="0">
                <a:ln>
                  <a:noFill/>
                </a:ln>
                <a:solidFill>
                  <a:schemeClr val="accent1">
                    <a:lumMod val="50000"/>
                  </a:schemeClr>
                </a:solidFill>
                <a:effectLst/>
                <a:uLnTx/>
                <a:uFillTx/>
                <a:cs typeface="Arial"/>
                <a:sym typeface="Arial"/>
              </a:rPr>
              <a:t>12 states have enacted comprehensive privacy laws</a:t>
            </a:r>
          </a:p>
          <a:p>
            <a:pPr marL="577444" lvl="1" indent="0">
              <a:lnSpc>
                <a:spcPct val="110000"/>
              </a:lnSpc>
              <a:spcBef>
                <a:spcPts val="32"/>
              </a:spcBef>
              <a:buClr>
                <a:schemeClr val="tx1">
                  <a:lumMod val="50000"/>
                </a:schemeClr>
              </a:buClr>
              <a:buSzPts val="1706"/>
              <a:buNone/>
              <a:defRPr/>
            </a:pPr>
            <a:r>
              <a:rPr kumimoji="0" lang="en-US" sz="2000" b="0" i="0" u="none" strike="noStrike" kern="0" cap="none" spc="0" normalizeH="0" noProof="0" dirty="0">
                <a:ln>
                  <a:noFill/>
                </a:ln>
                <a:solidFill>
                  <a:schemeClr val="accent1">
                    <a:lumMod val="50000"/>
                  </a:schemeClr>
                </a:solidFill>
                <a:effectLst/>
                <a:uLnTx/>
                <a:uFillTx/>
                <a:cs typeface="Arial"/>
                <a:sym typeface="Arial"/>
              </a:rPr>
              <a:t>Other states have enacted more narrow laws</a:t>
            </a:r>
          </a:p>
          <a:p>
            <a:pPr marL="1024446" lvl="2" indent="0">
              <a:lnSpc>
                <a:spcPct val="100000"/>
              </a:lnSpc>
              <a:spcBef>
                <a:spcPts val="448"/>
              </a:spcBef>
              <a:buClr>
                <a:schemeClr val="tx1">
                  <a:lumMod val="50000"/>
                </a:schemeClr>
              </a:buClr>
              <a:buSzPts val="1867"/>
              <a:buNone/>
              <a:defRPr/>
            </a:pPr>
            <a:r>
              <a:rPr kumimoji="0" lang="en-US" b="0" i="0" u="none" strike="noStrike" kern="0" cap="none" spc="0" normalizeH="0" noProof="0" dirty="0">
                <a:ln>
                  <a:noFill/>
                </a:ln>
                <a:solidFill>
                  <a:schemeClr val="accent1">
                    <a:lumMod val="50000"/>
                  </a:schemeClr>
                </a:solidFill>
                <a:effectLst/>
                <a:uLnTx/>
                <a:uFillTx/>
                <a:cs typeface="Arial"/>
                <a:sym typeface="Arial"/>
              </a:rPr>
              <a:t>WA, NV, and CT health privacy</a:t>
            </a:r>
            <a:br>
              <a:rPr kumimoji="0" lang="en-US" b="0" i="0" u="none" strike="noStrike" kern="0" cap="none" spc="0" normalizeH="0" noProof="0" dirty="0">
                <a:ln>
                  <a:noFill/>
                </a:ln>
                <a:solidFill>
                  <a:schemeClr val="accent1">
                    <a:lumMod val="50000"/>
                  </a:schemeClr>
                </a:solidFill>
                <a:effectLst/>
                <a:uLnTx/>
                <a:uFillTx/>
                <a:cs typeface="Arial"/>
                <a:sym typeface="Arial"/>
              </a:rPr>
            </a:br>
            <a:r>
              <a:rPr kumimoji="0" lang="en-US" b="0" i="0" u="none" strike="noStrike" kern="0" cap="none" spc="0" normalizeH="0" noProof="0" dirty="0">
                <a:ln>
                  <a:noFill/>
                </a:ln>
                <a:solidFill>
                  <a:schemeClr val="accent1">
                    <a:lumMod val="50000"/>
                  </a:schemeClr>
                </a:solidFill>
                <a:effectLst/>
                <a:uLnTx/>
                <a:uFillTx/>
                <a:cs typeface="Arial"/>
                <a:sym typeface="Arial"/>
              </a:rPr>
              <a:t>laws</a:t>
            </a:r>
          </a:p>
          <a:p>
            <a:pPr marL="419100" indent="-342900">
              <a:lnSpc>
                <a:spcPct val="100000"/>
              </a:lnSpc>
              <a:spcBef>
                <a:spcPts val="1008"/>
              </a:spcBef>
              <a:buClr>
                <a:schemeClr val="tx1">
                  <a:lumMod val="50000"/>
                </a:schemeClr>
              </a:buClr>
              <a:buSzPts val="2400"/>
              <a:defRPr/>
            </a:pPr>
            <a:r>
              <a:rPr kumimoji="0" lang="en-US" sz="2000" b="1" i="0" u="none" strike="noStrike" kern="0" cap="none" spc="0" normalizeH="0" noProof="0" dirty="0">
                <a:ln>
                  <a:noFill/>
                </a:ln>
                <a:solidFill>
                  <a:schemeClr val="accent1">
                    <a:lumMod val="50000"/>
                  </a:schemeClr>
                </a:solidFill>
                <a:effectLst/>
                <a:uLnTx/>
                <a:uFillTx/>
                <a:cs typeface="Arial"/>
                <a:sym typeface="Arial"/>
              </a:rPr>
              <a:t>How to get a privacy/cyber </a:t>
            </a:r>
            <a:br>
              <a:rPr kumimoji="0" lang="en-US" sz="2000" b="1" i="0" u="none" strike="noStrike" kern="0" cap="none" spc="0" normalizeH="0" noProof="0" dirty="0">
                <a:ln>
                  <a:noFill/>
                </a:ln>
                <a:solidFill>
                  <a:schemeClr val="accent1">
                    <a:lumMod val="50000"/>
                  </a:schemeClr>
                </a:solidFill>
                <a:effectLst/>
                <a:uLnTx/>
                <a:uFillTx/>
                <a:cs typeface="Arial"/>
                <a:sym typeface="Arial"/>
              </a:rPr>
            </a:br>
            <a:r>
              <a:rPr kumimoji="0" lang="en-US" sz="2000" b="1" i="0" u="none" strike="noStrike" kern="0" cap="none" spc="0" normalizeH="0" noProof="0" dirty="0">
                <a:ln>
                  <a:noFill/>
                </a:ln>
                <a:solidFill>
                  <a:schemeClr val="accent1">
                    <a:lumMod val="50000"/>
                  </a:schemeClr>
                </a:solidFill>
                <a:effectLst/>
                <a:uLnTx/>
                <a:uFillTx/>
                <a:cs typeface="Arial"/>
                <a:sym typeface="Arial"/>
              </a:rPr>
              <a:t>program started and best </a:t>
            </a:r>
            <a:br>
              <a:rPr kumimoji="0" lang="en-US" sz="2000" b="1" i="0" u="none" strike="noStrike" kern="0" cap="none" spc="0" normalizeH="0" noProof="0" dirty="0">
                <a:ln>
                  <a:noFill/>
                </a:ln>
                <a:solidFill>
                  <a:schemeClr val="accent1">
                    <a:lumMod val="50000"/>
                  </a:schemeClr>
                </a:solidFill>
                <a:effectLst/>
                <a:uLnTx/>
                <a:uFillTx/>
                <a:cs typeface="Arial"/>
                <a:sym typeface="Arial"/>
              </a:rPr>
            </a:br>
            <a:r>
              <a:rPr kumimoji="0" lang="en-US" sz="2000" b="1" i="0" u="none" strike="noStrike" kern="0" cap="none" spc="0" normalizeH="0" noProof="0" dirty="0">
                <a:ln>
                  <a:noFill/>
                </a:ln>
                <a:solidFill>
                  <a:schemeClr val="accent1">
                    <a:lumMod val="50000"/>
                  </a:schemeClr>
                </a:solidFill>
                <a:effectLst/>
                <a:uLnTx/>
                <a:uFillTx/>
                <a:cs typeface="Arial"/>
                <a:sym typeface="Arial"/>
              </a:rPr>
              <a:t>practices:</a:t>
            </a:r>
          </a:p>
          <a:p>
            <a:pPr marL="577444" lvl="1" indent="0">
              <a:lnSpc>
                <a:spcPct val="110000"/>
              </a:lnSpc>
              <a:spcBef>
                <a:spcPts val="32"/>
              </a:spcBef>
              <a:buClr>
                <a:schemeClr val="tx1">
                  <a:lumMod val="50000"/>
                </a:schemeClr>
              </a:buClr>
              <a:buSzPts val="1706"/>
              <a:buNone/>
              <a:defRPr/>
            </a:pPr>
            <a:r>
              <a:rPr kumimoji="0" lang="en-US" sz="2000" b="0" i="0" u="none" strike="noStrike" kern="0" cap="none" spc="0" normalizeH="0" noProof="0" dirty="0">
                <a:ln>
                  <a:noFill/>
                </a:ln>
                <a:solidFill>
                  <a:schemeClr val="accent1">
                    <a:lumMod val="50000"/>
                  </a:schemeClr>
                </a:solidFill>
                <a:effectLst/>
                <a:uLnTx/>
                <a:uFillTx/>
                <a:cs typeface="Arial"/>
                <a:sym typeface="Arial"/>
              </a:rPr>
              <a:t>Know your data</a:t>
            </a:r>
          </a:p>
          <a:p>
            <a:pPr marL="577444" lvl="1" indent="0">
              <a:lnSpc>
                <a:spcPct val="110000"/>
              </a:lnSpc>
              <a:spcBef>
                <a:spcPts val="32"/>
              </a:spcBef>
              <a:buClr>
                <a:schemeClr val="tx1">
                  <a:lumMod val="50000"/>
                </a:schemeClr>
              </a:buClr>
              <a:buSzPts val="1706"/>
              <a:buNone/>
              <a:defRPr/>
            </a:pPr>
            <a:r>
              <a:rPr kumimoji="0" lang="en-US" sz="2000" b="0" i="0" u="none" strike="noStrike" kern="0" cap="none" spc="0" normalizeH="0" noProof="0" dirty="0">
                <a:ln>
                  <a:noFill/>
                </a:ln>
                <a:solidFill>
                  <a:schemeClr val="accent1">
                    <a:lumMod val="50000"/>
                  </a:schemeClr>
                </a:solidFill>
                <a:effectLst/>
                <a:uLnTx/>
                <a:uFillTx/>
                <a:cs typeface="Arial"/>
                <a:sym typeface="Arial"/>
              </a:rPr>
              <a:t>Know your data uses</a:t>
            </a:r>
          </a:p>
          <a:p>
            <a:pPr marL="577444" lvl="1" indent="0">
              <a:lnSpc>
                <a:spcPct val="110000"/>
              </a:lnSpc>
              <a:spcBef>
                <a:spcPts val="32"/>
              </a:spcBef>
              <a:buClr>
                <a:schemeClr val="tx1">
                  <a:lumMod val="50000"/>
                </a:schemeClr>
              </a:buClr>
              <a:buSzPts val="1706"/>
              <a:buNone/>
              <a:defRPr/>
            </a:pPr>
            <a:r>
              <a:rPr kumimoji="0" lang="en-US" sz="2000" b="0" i="0" u="none" strike="noStrike" kern="0" cap="none" spc="0" normalizeH="0" noProof="0" dirty="0">
                <a:ln>
                  <a:noFill/>
                </a:ln>
                <a:solidFill>
                  <a:schemeClr val="accent1">
                    <a:lumMod val="50000"/>
                  </a:schemeClr>
                </a:solidFill>
                <a:effectLst/>
                <a:uLnTx/>
                <a:uFillTx/>
                <a:cs typeface="Arial"/>
                <a:sym typeface="Arial"/>
              </a:rPr>
              <a:t>Know your data disclosures</a:t>
            </a:r>
          </a:p>
          <a:p>
            <a:pPr marL="577444" lvl="1" indent="0">
              <a:lnSpc>
                <a:spcPct val="110000"/>
              </a:lnSpc>
              <a:spcBef>
                <a:spcPts val="32"/>
              </a:spcBef>
              <a:buClr>
                <a:schemeClr val="tx1">
                  <a:lumMod val="50000"/>
                </a:schemeClr>
              </a:buClr>
              <a:buSzPts val="1706"/>
              <a:buNone/>
              <a:defRPr/>
            </a:pPr>
            <a:r>
              <a:rPr kumimoji="0" lang="en-US" sz="2000" b="0" i="0" u="none" strike="noStrike" kern="0" cap="none" spc="0" normalizeH="0" noProof="0" dirty="0">
                <a:ln>
                  <a:noFill/>
                </a:ln>
                <a:solidFill>
                  <a:schemeClr val="accent1">
                    <a:lumMod val="50000"/>
                  </a:schemeClr>
                </a:solidFill>
                <a:effectLst/>
                <a:uLnTx/>
                <a:uFillTx/>
                <a:cs typeface="Arial"/>
                <a:sym typeface="Arial"/>
              </a:rPr>
              <a:t>Mind your website, too</a:t>
            </a:r>
          </a:p>
          <a:p>
            <a:pPr marL="419100" indent="-342900">
              <a:lnSpc>
                <a:spcPct val="100000"/>
              </a:lnSpc>
              <a:spcBef>
                <a:spcPts val="1008"/>
              </a:spcBef>
              <a:buClr>
                <a:schemeClr val="tx1">
                  <a:lumMod val="50000"/>
                </a:schemeClr>
              </a:buClr>
              <a:buSzPts val="2400"/>
              <a:defRPr/>
            </a:pPr>
            <a:r>
              <a:rPr kumimoji="0" lang="en-US" sz="2000" b="1" i="0" u="none" strike="noStrike" kern="0" cap="none" spc="0" normalizeH="0" noProof="0" dirty="0">
                <a:ln>
                  <a:noFill/>
                </a:ln>
                <a:solidFill>
                  <a:schemeClr val="accent1">
                    <a:lumMod val="50000"/>
                  </a:schemeClr>
                </a:solidFill>
                <a:effectLst/>
                <a:uLnTx/>
                <a:uFillTx/>
                <a:cs typeface="Arial"/>
                <a:sym typeface="Arial"/>
              </a:rPr>
              <a:t>Data deletion – really?</a:t>
            </a:r>
          </a:p>
          <a:p>
            <a:endParaRPr lang="en-US" sz="2400" dirty="0"/>
          </a:p>
        </p:txBody>
      </p:sp>
      <p:pic>
        <p:nvPicPr>
          <p:cNvPr id="5" name="Picture 4">
            <a:extLst>
              <a:ext uri="{FF2B5EF4-FFF2-40B4-BE49-F238E27FC236}">
                <a16:creationId xmlns:a16="http://schemas.microsoft.com/office/drawing/2014/main" id="{31E8CC88-A1D4-6FF5-D6A6-EEB3633EEC8D}"/>
              </a:ext>
            </a:extLst>
          </p:cNvPr>
          <p:cNvPicPr>
            <a:picLocks noChangeAspect="1"/>
          </p:cNvPicPr>
          <p:nvPr/>
        </p:nvPicPr>
        <p:blipFill>
          <a:blip r:embed="rId3"/>
          <a:stretch>
            <a:fillRect/>
          </a:stretch>
        </p:blipFill>
        <p:spPr>
          <a:xfrm>
            <a:off x="6244371" y="2359711"/>
            <a:ext cx="5629904" cy="3166821"/>
          </a:xfrm>
          <a:prstGeom prst="rect">
            <a:avLst/>
          </a:prstGeom>
        </p:spPr>
      </p:pic>
    </p:spTree>
    <p:extLst>
      <p:ext uri="{BB962C8B-B14F-4D97-AF65-F5344CB8AC3E}">
        <p14:creationId xmlns:p14="http://schemas.microsoft.com/office/powerpoint/2010/main" val="13088465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View of earth from space">
            <a:extLst>
              <a:ext uri="{FF2B5EF4-FFF2-40B4-BE49-F238E27FC236}">
                <a16:creationId xmlns:a16="http://schemas.microsoft.com/office/drawing/2014/main" id="{79FB5C03-742C-D614-EFC3-36BE0DC0F6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9298" y="267286"/>
            <a:ext cx="5571978" cy="5571978"/>
          </a:xfrm>
          <a:prstGeom prst="rect">
            <a:avLst/>
          </a:prstGeom>
        </p:spPr>
      </p:pic>
    </p:spTree>
    <p:extLst>
      <p:ext uri="{BB962C8B-B14F-4D97-AF65-F5344CB8AC3E}">
        <p14:creationId xmlns:p14="http://schemas.microsoft.com/office/powerpoint/2010/main" val="10329194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C01F7-22B0-0B15-F055-425B1DCFE041}"/>
              </a:ext>
            </a:extLst>
          </p:cNvPr>
          <p:cNvSpPr>
            <a:spLocks noGrp="1"/>
          </p:cNvSpPr>
          <p:nvPr>
            <p:ph type="title"/>
          </p:nvPr>
        </p:nvSpPr>
        <p:spPr/>
        <p:txBody>
          <a:bodyPr/>
          <a:lstStyle/>
          <a:p>
            <a:r>
              <a:rPr lang="en-US" dirty="0"/>
              <a:t>Procurement Process Traps</a:t>
            </a:r>
          </a:p>
        </p:txBody>
      </p:sp>
      <p:sp>
        <p:nvSpPr>
          <p:cNvPr id="3" name="Content Placeholder 2">
            <a:extLst>
              <a:ext uri="{FF2B5EF4-FFF2-40B4-BE49-F238E27FC236}">
                <a16:creationId xmlns:a16="http://schemas.microsoft.com/office/drawing/2014/main" id="{2A56EC65-2154-8392-8493-9B62C105E99C}"/>
              </a:ext>
            </a:extLst>
          </p:cNvPr>
          <p:cNvSpPr>
            <a:spLocks noGrp="1"/>
          </p:cNvSpPr>
          <p:nvPr>
            <p:ph idx="1"/>
          </p:nvPr>
        </p:nvSpPr>
        <p:spPr/>
        <p:txBody>
          <a:bodyPr/>
          <a:lstStyle/>
          <a:p>
            <a:r>
              <a:rPr lang="en-US" sz="2800" dirty="0"/>
              <a:t>Know the law and what is coming</a:t>
            </a:r>
          </a:p>
          <a:p>
            <a:r>
              <a:rPr lang="en-US" sz="2800" dirty="0"/>
              <a:t>That data map – what data is shared/sold and how it impacts risk assessment</a:t>
            </a:r>
          </a:p>
          <a:p>
            <a:r>
              <a:rPr lang="en-US" sz="2800" dirty="0"/>
              <a:t>The power of a vendor audit</a:t>
            </a:r>
          </a:p>
          <a:p>
            <a:pPr lvl="1"/>
            <a:r>
              <a:rPr lang="en-US" sz="2533" dirty="0"/>
              <a:t>Initial vendor due diligence</a:t>
            </a:r>
          </a:p>
          <a:p>
            <a:pPr lvl="1"/>
            <a:r>
              <a:rPr lang="en-US" sz="2533" dirty="0"/>
              <a:t>Does your DPA permit vendor audits? Under what circumstances?</a:t>
            </a:r>
          </a:p>
          <a:p>
            <a:r>
              <a:rPr lang="en-US" sz="2800" dirty="0"/>
              <a:t>How to work with procurement team</a:t>
            </a:r>
          </a:p>
          <a:p>
            <a:r>
              <a:rPr lang="en-US" sz="2800" dirty="0"/>
              <a:t>B2B litigation trends – words mean things!</a:t>
            </a:r>
          </a:p>
          <a:p>
            <a:endParaRPr lang="en-US" dirty="0"/>
          </a:p>
        </p:txBody>
      </p:sp>
    </p:spTree>
    <p:extLst>
      <p:ext uri="{BB962C8B-B14F-4D97-AF65-F5344CB8AC3E}">
        <p14:creationId xmlns:p14="http://schemas.microsoft.com/office/powerpoint/2010/main" val="914576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95B41-C742-E35D-9E52-CA2847D469C7}"/>
              </a:ext>
            </a:extLst>
          </p:cNvPr>
          <p:cNvSpPr>
            <a:spLocks noGrp="1"/>
          </p:cNvSpPr>
          <p:nvPr>
            <p:ph type="title"/>
          </p:nvPr>
        </p:nvSpPr>
        <p:spPr/>
        <p:txBody>
          <a:bodyPr/>
          <a:lstStyle/>
          <a:p>
            <a:r>
              <a:rPr lang="en-US" dirty="0"/>
              <a:t>Cybersecurity</a:t>
            </a:r>
          </a:p>
        </p:txBody>
      </p:sp>
      <p:sp>
        <p:nvSpPr>
          <p:cNvPr id="3" name="Content Placeholder 2">
            <a:extLst>
              <a:ext uri="{FF2B5EF4-FFF2-40B4-BE49-F238E27FC236}">
                <a16:creationId xmlns:a16="http://schemas.microsoft.com/office/drawing/2014/main" id="{234A8249-7971-586F-DC55-2FA1148F0EA2}"/>
              </a:ext>
            </a:extLst>
          </p:cNvPr>
          <p:cNvSpPr>
            <a:spLocks noGrp="1"/>
          </p:cNvSpPr>
          <p:nvPr>
            <p:ph idx="1"/>
          </p:nvPr>
        </p:nvSpPr>
        <p:spPr/>
        <p:txBody>
          <a:bodyPr>
            <a:normAutofit fontScale="92500" lnSpcReduction="20000"/>
          </a:bodyPr>
          <a:lstStyle/>
          <a:p>
            <a:r>
              <a:rPr lang="en-US" dirty="0"/>
              <a:t>Importance of security assessment</a:t>
            </a:r>
          </a:p>
          <a:p>
            <a:pPr lvl="1"/>
            <a:r>
              <a:rPr lang="en-US" dirty="0"/>
              <a:t>Cybersecurity assessment is team effort between IT, legal, and relevant business stakeholders (HR, finance, marketing, sales, procurement)</a:t>
            </a:r>
          </a:p>
          <a:p>
            <a:pPr lvl="1"/>
            <a:r>
              <a:rPr lang="en-US" dirty="0"/>
              <a:t>Don’t forget operational technology!</a:t>
            </a:r>
          </a:p>
          <a:p>
            <a:r>
              <a:rPr lang="en-US" dirty="0"/>
              <a:t>Baseline cybersecurity program</a:t>
            </a:r>
          </a:p>
          <a:p>
            <a:pPr lvl="1"/>
            <a:r>
              <a:rPr lang="en-US" dirty="0"/>
              <a:t>Cybersecurity is more than having shiny security tools in place</a:t>
            </a:r>
          </a:p>
          <a:p>
            <a:pPr lvl="1"/>
            <a:r>
              <a:rPr lang="en-US" dirty="0"/>
              <a:t>People, process, and technology</a:t>
            </a:r>
          </a:p>
          <a:p>
            <a:pPr lvl="1"/>
            <a:r>
              <a:rPr lang="en-US" dirty="0"/>
              <a:t>Human element is involved in ~80% of data breaches—HR security processes, training, and DLP are essential</a:t>
            </a:r>
          </a:p>
          <a:p>
            <a:r>
              <a:rPr lang="en-US" dirty="0"/>
              <a:t>Incident response planning and response</a:t>
            </a:r>
          </a:p>
          <a:p>
            <a:pPr lvl="1"/>
            <a:r>
              <a:rPr lang="en-US" dirty="0"/>
              <a:t>IRP, IR preparation (tabletop exercises, penetration testing)</a:t>
            </a:r>
          </a:p>
          <a:p>
            <a:r>
              <a:rPr lang="en-US" dirty="0"/>
              <a:t>What’s happening with data breach litigation and regulatory enforcement?</a:t>
            </a:r>
          </a:p>
          <a:p>
            <a:pPr marL="0" indent="0">
              <a:buNone/>
            </a:pPr>
            <a:endParaRPr lang="en-US" dirty="0"/>
          </a:p>
        </p:txBody>
      </p:sp>
    </p:spTree>
    <p:extLst>
      <p:ext uri="{BB962C8B-B14F-4D97-AF65-F5344CB8AC3E}">
        <p14:creationId xmlns:p14="http://schemas.microsoft.com/office/powerpoint/2010/main" val="1425194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6F68366-982C-BA7D-E274-C77076438BBD}"/>
              </a:ext>
            </a:extLst>
          </p:cNvPr>
          <p:cNvSpPr>
            <a:spLocks noGrp="1"/>
          </p:cNvSpPr>
          <p:nvPr>
            <p:ph type="title"/>
          </p:nvPr>
        </p:nvSpPr>
        <p:spPr/>
        <p:txBody>
          <a:bodyPr/>
          <a:lstStyle/>
          <a:p>
            <a:r>
              <a:rPr lang="en-US" i="1" dirty="0"/>
              <a:t>Success by Health </a:t>
            </a:r>
            <a:r>
              <a:rPr lang="en-US" dirty="0"/>
              <a:t>&amp; </a:t>
            </a:r>
            <a:br>
              <a:rPr lang="en-US" dirty="0"/>
            </a:br>
            <a:r>
              <a:rPr lang="en-US" dirty="0"/>
              <a:t>Lessons Learned From Same</a:t>
            </a:r>
          </a:p>
        </p:txBody>
      </p:sp>
    </p:spTree>
    <p:extLst>
      <p:ext uri="{BB962C8B-B14F-4D97-AF65-F5344CB8AC3E}">
        <p14:creationId xmlns:p14="http://schemas.microsoft.com/office/powerpoint/2010/main" val="35513168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78FF5-671D-B0C4-0CE0-857A9E764DD7}"/>
              </a:ext>
            </a:extLst>
          </p:cNvPr>
          <p:cNvSpPr>
            <a:spLocks noGrp="1"/>
          </p:cNvSpPr>
          <p:nvPr>
            <p:ph type="title"/>
          </p:nvPr>
        </p:nvSpPr>
        <p:spPr/>
        <p:txBody>
          <a:bodyPr/>
          <a:lstStyle/>
          <a:p>
            <a:r>
              <a:rPr lang="en-US" dirty="0"/>
              <a:t>Enforcement Takeaways</a:t>
            </a:r>
          </a:p>
        </p:txBody>
      </p:sp>
      <p:sp>
        <p:nvSpPr>
          <p:cNvPr id="3" name="Content Placeholder 2">
            <a:extLst>
              <a:ext uri="{FF2B5EF4-FFF2-40B4-BE49-F238E27FC236}">
                <a16:creationId xmlns:a16="http://schemas.microsoft.com/office/drawing/2014/main" id="{6DA563BA-42EF-5B1C-3F45-9140F2CA935A}"/>
              </a:ext>
            </a:extLst>
          </p:cNvPr>
          <p:cNvSpPr>
            <a:spLocks noGrp="1"/>
          </p:cNvSpPr>
          <p:nvPr>
            <p:ph idx="1"/>
          </p:nvPr>
        </p:nvSpPr>
        <p:spPr>
          <a:xfrm>
            <a:off x="333829" y="1825625"/>
            <a:ext cx="11727542" cy="4212318"/>
          </a:xfrm>
        </p:spPr>
        <p:txBody>
          <a:bodyPr>
            <a:normAutofit fontScale="92500" lnSpcReduction="20000"/>
          </a:bodyPr>
          <a:lstStyle/>
          <a:p>
            <a:r>
              <a:rPr lang="en-US" sz="2400" dirty="0">
                <a:solidFill>
                  <a:schemeClr val="accent1"/>
                </a:solidFill>
              </a:rPr>
              <a:t>Generally, </a:t>
            </a:r>
            <a:r>
              <a:rPr lang="en-US" sz="2400" b="1" dirty="0">
                <a:solidFill>
                  <a:schemeClr val="accent1"/>
                </a:solidFill>
              </a:rPr>
              <a:t>regulators are more broadly interpreting existing cybersecurity regulations</a:t>
            </a:r>
          </a:p>
          <a:p>
            <a:r>
              <a:rPr lang="en-US" sz="2400" dirty="0">
                <a:solidFill>
                  <a:schemeClr val="accent1"/>
                </a:solidFill>
              </a:rPr>
              <a:t>U.S. regulators across all industries are leveraging authority to enforce cybersecurity regulations.</a:t>
            </a:r>
          </a:p>
          <a:p>
            <a:pPr lvl="1"/>
            <a:r>
              <a:rPr lang="en-US" dirty="0">
                <a:solidFill>
                  <a:schemeClr val="accent1"/>
                </a:solidFill>
              </a:rPr>
              <a:t>Ongoing increase in collaboration among regulatory agencies</a:t>
            </a:r>
          </a:p>
          <a:p>
            <a:pPr lvl="2"/>
            <a:r>
              <a:rPr lang="en-US" sz="2400" dirty="0">
                <a:solidFill>
                  <a:schemeClr val="accent1"/>
                </a:solidFill>
              </a:rPr>
              <a:t>E.g., </a:t>
            </a:r>
            <a:r>
              <a:rPr lang="en-US" sz="2400" b="1" dirty="0">
                <a:solidFill>
                  <a:schemeClr val="accent1"/>
                </a:solidFill>
              </a:rPr>
              <a:t>FTC’s Criminal Liaison Unit referrals to DOJ</a:t>
            </a:r>
          </a:p>
          <a:p>
            <a:pPr lvl="1"/>
            <a:r>
              <a:rPr lang="en-US" dirty="0">
                <a:solidFill>
                  <a:schemeClr val="accent1"/>
                </a:solidFill>
              </a:rPr>
              <a:t>More targeted use of resources to focus on priorities, including cybersecurity enforcement </a:t>
            </a:r>
          </a:p>
          <a:p>
            <a:r>
              <a:rPr lang="en-US" sz="2400" dirty="0">
                <a:solidFill>
                  <a:schemeClr val="accent1"/>
                </a:solidFill>
              </a:rPr>
              <a:t>  FTC’s emphasis on the importance of breach disclosures (May 20, 2022)</a:t>
            </a:r>
          </a:p>
          <a:p>
            <a:r>
              <a:rPr lang="en-US" sz="2400" dirty="0">
                <a:solidFill>
                  <a:schemeClr val="accent1"/>
                </a:solidFill>
              </a:rPr>
              <a:t>SEC - rules on cybersecurity risk management, strategy, governance, and incident disclosure by public companies </a:t>
            </a:r>
          </a:p>
          <a:p>
            <a:pPr lvl="1"/>
            <a:r>
              <a:rPr lang="en-US" dirty="0">
                <a:solidFill>
                  <a:schemeClr val="accent1"/>
                </a:solidFill>
                <a:ea typeface="ＭＳ Ｐゴシック" charset="0"/>
              </a:rPr>
              <a:t>Rules require, among other things, current reporting about </a:t>
            </a:r>
            <a:r>
              <a:rPr lang="en-US" b="1" dirty="0">
                <a:solidFill>
                  <a:schemeClr val="accent1"/>
                </a:solidFill>
                <a:ea typeface="ＭＳ Ｐゴシック" charset="0"/>
              </a:rPr>
              <a:t>material cybersecurity incidents </a:t>
            </a:r>
            <a:r>
              <a:rPr lang="en-US" dirty="0">
                <a:solidFill>
                  <a:schemeClr val="accent1"/>
                </a:solidFill>
                <a:ea typeface="ＭＳ Ｐゴシック" charset="0"/>
              </a:rPr>
              <a:t>and annual reporting of material information re cybersecurity risk mgt, strategy and governance. </a:t>
            </a:r>
          </a:p>
          <a:p>
            <a:pPr lvl="1"/>
            <a:r>
              <a:rPr lang="en-US" dirty="0">
                <a:solidFill>
                  <a:schemeClr val="accent1"/>
                </a:solidFill>
              </a:rPr>
              <a:t>Failure to report can lead to SEC action  </a:t>
            </a:r>
          </a:p>
          <a:p>
            <a:r>
              <a:rPr lang="en-US" sz="2400" dirty="0">
                <a:solidFill>
                  <a:schemeClr val="accent1"/>
                </a:solidFill>
              </a:rPr>
              <a:t>DOJ - potential prosecution for material misstatements or omissions in company’s financial statements   </a:t>
            </a:r>
          </a:p>
          <a:p>
            <a:endParaRPr lang="en-US" sz="2400" dirty="0">
              <a:solidFill>
                <a:schemeClr val="tx1"/>
              </a:solidFill>
            </a:endParaRPr>
          </a:p>
        </p:txBody>
      </p:sp>
    </p:spTree>
    <p:extLst>
      <p:ext uri="{BB962C8B-B14F-4D97-AF65-F5344CB8AC3E}">
        <p14:creationId xmlns:p14="http://schemas.microsoft.com/office/powerpoint/2010/main" val="6149611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8C8CB-FFF6-2DB9-8D32-E52FF7C3AC1A}"/>
              </a:ext>
            </a:extLst>
          </p:cNvPr>
          <p:cNvSpPr>
            <a:spLocks noGrp="1"/>
          </p:cNvSpPr>
          <p:nvPr>
            <p:ph type="title"/>
          </p:nvPr>
        </p:nvSpPr>
        <p:spPr/>
        <p:txBody>
          <a:bodyPr/>
          <a:lstStyle/>
          <a:p>
            <a:r>
              <a:rPr lang="en-US" dirty="0"/>
              <a:t>DOJ Recent Trends Cybersecurity Enforcement</a:t>
            </a:r>
          </a:p>
        </p:txBody>
      </p:sp>
      <p:sp>
        <p:nvSpPr>
          <p:cNvPr id="3" name="Content Placeholder 2">
            <a:extLst>
              <a:ext uri="{FF2B5EF4-FFF2-40B4-BE49-F238E27FC236}">
                <a16:creationId xmlns:a16="http://schemas.microsoft.com/office/drawing/2014/main" id="{4EFD13A7-4B71-1EAB-9814-1AABDDC63318}"/>
              </a:ext>
            </a:extLst>
          </p:cNvPr>
          <p:cNvSpPr>
            <a:spLocks noGrp="1"/>
          </p:cNvSpPr>
          <p:nvPr>
            <p:ph idx="1"/>
          </p:nvPr>
        </p:nvSpPr>
        <p:spPr/>
        <p:txBody>
          <a:bodyPr>
            <a:normAutofit fontScale="85000" lnSpcReduction="20000"/>
          </a:bodyPr>
          <a:lstStyle/>
          <a:p>
            <a:pPr marL="457200" lvl="1" indent="0">
              <a:buNone/>
            </a:pPr>
            <a:endParaRPr lang="en-US" sz="2400" dirty="0"/>
          </a:p>
          <a:p>
            <a:r>
              <a:rPr lang="en-US" dirty="0">
                <a:solidFill>
                  <a:schemeClr val="accent1"/>
                </a:solidFill>
              </a:rPr>
              <a:t>Oct 2021- Announced the launch of its </a:t>
            </a:r>
            <a:r>
              <a:rPr lang="en-US" b="1" dirty="0">
                <a:solidFill>
                  <a:schemeClr val="accent1"/>
                </a:solidFill>
              </a:rPr>
              <a:t>Civil Cyber-Fraud Initiative </a:t>
            </a:r>
            <a:r>
              <a:rPr lang="en-US" dirty="0">
                <a:solidFill>
                  <a:schemeClr val="accent1"/>
                </a:solidFill>
              </a:rPr>
              <a:t>aimed at combating “new and emerging cyber threats to the security of sensitive information and critical systems” specifically targeting accountability of cybersecurity obligations for federal contractors and federal grant recipients</a:t>
            </a:r>
          </a:p>
          <a:p>
            <a:pPr lvl="1"/>
            <a:r>
              <a:rPr lang="en-US" sz="2800" b="1" dirty="0">
                <a:solidFill>
                  <a:schemeClr val="accent1"/>
                </a:solidFill>
              </a:rPr>
              <a:t>Verizon Business Network Solutions</a:t>
            </a:r>
            <a:r>
              <a:rPr lang="en-US" sz="2800" dirty="0">
                <a:solidFill>
                  <a:schemeClr val="accent1"/>
                </a:solidFill>
              </a:rPr>
              <a:t> (Sept 2023)</a:t>
            </a:r>
          </a:p>
          <a:p>
            <a:pPr lvl="1"/>
            <a:r>
              <a:rPr lang="en-US" sz="2800" b="1" i="0" dirty="0">
                <a:solidFill>
                  <a:schemeClr val="accent1"/>
                </a:solidFill>
                <a:effectLst/>
              </a:rPr>
              <a:t>Jelly Bean Communications Design LLC</a:t>
            </a:r>
            <a:r>
              <a:rPr lang="en-US" sz="2800" b="0" i="0" dirty="0">
                <a:solidFill>
                  <a:schemeClr val="accent1"/>
                </a:solidFill>
                <a:effectLst/>
              </a:rPr>
              <a:t> (March 2023)- Jelly Bean and </a:t>
            </a:r>
            <a:r>
              <a:rPr lang="en-US" sz="2800" b="1" i="0" dirty="0">
                <a:solidFill>
                  <a:schemeClr val="accent1"/>
                </a:solidFill>
                <a:effectLst/>
              </a:rPr>
              <a:t>its manager</a:t>
            </a:r>
            <a:r>
              <a:rPr lang="en-US" sz="2800" b="0" i="0" dirty="0">
                <a:solidFill>
                  <a:schemeClr val="accent1"/>
                </a:solidFill>
                <a:effectLst/>
              </a:rPr>
              <a:t> paid $293,771 to resolve allegations that they failed to secure personal information on a federally-funded Florida children’s health insurance website called HealthyKids.org, which was created, hosted, and maintained by Jelly Bean. 71.</a:t>
            </a:r>
            <a:endParaRPr lang="en-US" sz="2800" dirty="0">
              <a:solidFill>
                <a:schemeClr val="accent1"/>
              </a:solidFill>
            </a:endParaRPr>
          </a:p>
          <a:p>
            <a:r>
              <a:rPr lang="en-US" b="1" dirty="0">
                <a:solidFill>
                  <a:schemeClr val="accent1"/>
                </a:solidFill>
              </a:rPr>
              <a:t>Prosecuted Uber’s former Chief Security Officer </a:t>
            </a:r>
            <a:r>
              <a:rPr lang="en-US" dirty="0">
                <a:solidFill>
                  <a:schemeClr val="accent1"/>
                </a:solidFill>
              </a:rPr>
              <a:t>for covering up data breach, involving millions of user records (October 2022) - </a:t>
            </a:r>
            <a:r>
              <a:rPr lang="en-US" b="1" dirty="0">
                <a:solidFill>
                  <a:schemeClr val="accent1"/>
                </a:solidFill>
              </a:rPr>
              <a:t>Coordinated with the FTC</a:t>
            </a:r>
          </a:p>
          <a:p>
            <a:endParaRPr lang="en-US" dirty="0"/>
          </a:p>
        </p:txBody>
      </p:sp>
    </p:spTree>
    <p:extLst>
      <p:ext uri="{BB962C8B-B14F-4D97-AF65-F5344CB8AC3E}">
        <p14:creationId xmlns:p14="http://schemas.microsoft.com/office/powerpoint/2010/main" val="416291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2A2E104-1761-6140-3022-CCD9F703C401}"/>
              </a:ext>
            </a:extLst>
          </p:cNvPr>
          <p:cNvSpPr>
            <a:spLocks noGrp="1"/>
          </p:cNvSpPr>
          <p:nvPr>
            <p:ph idx="1"/>
          </p:nvPr>
        </p:nvSpPr>
        <p:spPr/>
        <p:txBody>
          <a:bodyPr>
            <a:normAutofit/>
          </a:bodyPr>
          <a:lstStyle/>
          <a:p>
            <a:pPr marL="0" indent="0">
              <a:buNone/>
            </a:pPr>
            <a:endParaRPr lang="en-US" sz="2200" dirty="0"/>
          </a:p>
          <a:p>
            <a:endParaRPr lang="en-US" dirty="0"/>
          </a:p>
        </p:txBody>
      </p:sp>
      <p:pic>
        <p:nvPicPr>
          <p:cNvPr id="6" name="Picture 5">
            <a:extLst>
              <a:ext uri="{FF2B5EF4-FFF2-40B4-BE49-F238E27FC236}">
                <a16:creationId xmlns:a16="http://schemas.microsoft.com/office/drawing/2014/main" id="{310552B8-BE1A-C538-908A-1B4F340B41F6}"/>
              </a:ext>
            </a:extLst>
          </p:cNvPr>
          <p:cNvPicPr>
            <a:picLocks noChangeAspect="1"/>
          </p:cNvPicPr>
          <p:nvPr/>
        </p:nvPicPr>
        <p:blipFill>
          <a:blip r:embed="rId2"/>
          <a:stretch>
            <a:fillRect/>
          </a:stretch>
        </p:blipFill>
        <p:spPr>
          <a:xfrm>
            <a:off x="2194560" y="107881"/>
            <a:ext cx="7315200" cy="5656425"/>
          </a:xfrm>
          <a:prstGeom prst="rect">
            <a:avLst/>
          </a:prstGeom>
        </p:spPr>
      </p:pic>
    </p:spTree>
    <p:extLst>
      <p:ext uri="{BB962C8B-B14F-4D97-AF65-F5344CB8AC3E}">
        <p14:creationId xmlns:p14="http://schemas.microsoft.com/office/powerpoint/2010/main" val="24560864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1503C-FC0D-8CD8-5118-4755DAF6DE3E}"/>
              </a:ext>
            </a:extLst>
          </p:cNvPr>
          <p:cNvSpPr>
            <a:spLocks noGrp="1"/>
          </p:cNvSpPr>
          <p:nvPr>
            <p:ph type="title"/>
          </p:nvPr>
        </p:nvSpPr>
        <p:spPr/>
        <p:txBody>
          <a:bodyPr/>
          <a:lstStyle/>
          <a:p>
            <a:r>
              <a:rPr lang="en-US" dirty="0"/>
              <a:t>And More</a:t>
            </a:r>
          </a:p>
        </p:txBody>
      </p:sp>
      <p:sp>
        <p:nvSpPr>
          <p:cNvPr id="3" name="Content Placeholder 2">
            <a:extLst>
              <a:ext uri="{FF2B5EF4-FFF2-40B4-BE49-F238E27FC236}">
                <a16:creationId xmlns:a16="http://schemas.microsoft.com/office/drawing/2014/main" id="{C8A1D6BA-B04E-3684-CE40-CE0A42591311}"/>
              </a:ext>
            </a:extLst>
          </p:cNvPr>
          <p:cNvSpPr>
            <a:spLocks noGrp="1"/>
          </p:cNvSpPr>
          <p:nvPr>
            <p:ph idx="1"/>
          </p:nvPr>
        </p:nvSpPr>
        <p:spPr/>
        <p:txBody>
          <a:bodyPr>
            <a:normAutofit/>
          </a:bodyPr>
          <a:lstStyle/>
          <a:p>
            <a:r>
              <a:rPr lang="en-US" sz="2400" dirty="0">
                <a:latin typeface="+mj-lt"/>
              </a:rPr>
              <a:t>U.S. Securities &amp; Exchange Commission (“SEC”)</a:t>
            </a:r>
          </a:p>
          <a:p>
            <a:pPr lvl="1"/>
            <a:r>
              <a:rPr lang="en-US" dirty="0">
                <a:latin typeface="+mj-lt"/>
              </a:rPr>
              <a:t>Increasing focus on cyber disclosures as an enforcement priority</a:t>
            </a:r>
          </a:p>
          <a:p>
            <a:pPr lvl="1"/>
            <a:r>
              <a:rPr lang="en-US" b="1" dirty="0">
                <a:solidFill>
                  <a:srgbClr val="000000"/>
                </a:solidFill>
                <a:latin typeface="+mj-lt"/>
              </a:rPr>
              <a:t>Blackbaud</a:t>
            </a:r>
            <a:r>
              <a:rPr lang="en-US" dirty="0">
                <a:solidFill>
                  <a:srgbClr val="000000"/>
                </a:solidFill>
                <a:latin typeface="+mj-lt"/>
              </a:rPr>
              <a:t> (April 2023)- The cloud computing company agreed to pay a </a:t>
            </a:r>
            <a:r>
              <a:rPr lang="en-US" b="1" dirty="0">
                <a:solidFill>
                  <a:srgbClr val="000000"/>
                </a:solidFill>
                <a:latin typeface="+mj-lt"/>
              </a:rPr>
              <a:t>$3-million civil penalty for alleged materially misleading disclosures</a:t>
            </a:r>
            <a:r>
              <a:rPr lang="en-US" dirty="0">
                <a:solidFill>
                  <a:srgbClr val="000000"/>
                </a:solidFill>
                <a:latin typeface="+mj-lt"/>
              </a:rPr>
              <a:t> about a 2020 ransomware attack</a:t>
            </a:r>
          </a:p>
          <a:p>
            <a:r>
              <a:rPr lang="en-US" sz="2400" dirty="0">
                <a:latin typeface="+mj-lt"/>
              </a:rPr>
              <a:t>U.S. Health and Human Services (“HHS”)</a:t>
            </a:r>
          </a:p>
          <a:p>
            <a:pPr lvl="1"/>
            <a:r>
              <a:rPr lang="en-US" b="0" i="0" dirty="0">
                <a:solidFill>
                  <a:srgbClr val="212121"/>
                </a:solidFill>
                <a:effectLst/>
                <a:latin typeface="+mj-lt"/>
              </a:rPr>
              <a:t>HHS- OIG formed a multidisciplinary Cybersecurity Team focused on combatting cybersecurity threats within HHS and the healthcare industry.</a:t>
            </a:r>
            <a:endParaRPr lang="en-US" dirty="0">
              <a:latin typeface="+mj-lt"/>
            </a:endParaRPr>
          </a:p>
          <a:p>
            <a:pPr lvl="1"/>
            <a:r>
              <a:rPr lang="en-US" b="1" dirty="0">
                <a:latin typeface="+mj-lt"/>
              </a:rPr>
              <a:t>Lifetime Healthcare Companies </a:t>
            </a:r>
            <a:r>
              <a:rPr lang="en-US" dirty="0">
                <a:latin typeface="+mj-lt"/>
              </a:rPr>
              <a:t>(Jan 2021)-</a:t>
            </a:r>
            <a:r>
              <a:rPr lang="en-US" b="1" dirty="0">
                <a:latin typeface="+mj-lt"/>
              </a:rPr>
              <a:t> </a:t>
            </a:r>
            <a:r>
              <a:rPr lang="en-US" dirty="0">
                <a:latin typeface="+mj-lt"/>
              </a:rPr>
              <a:t>Fined $5.1 Million to settle data breach affecting over 9.3 million people. </a:t>
            </a:r>
          </a:p>
          <a:p>
            <a:pPr marL="0" indent="0">
              <a:buNone/>
            </a:pPr>
            <a:endParaRPr lang="en-US" dirty="0"/>
          </a:p>
        </p:txBody>
      </p:sp>
    </p:spTree>
    <p:extLst>
      <p:ext uri="{BB962C8B-B14F-4D97-AF65-F5344CB8AC3E}">
        <p14:creationId xmlns:p14="http://schemas.microsoft.com/office/powerpoint/2010/main" val="244803325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C4C7A-C7FC-B0FC-F214-5CCD7BBD0F70}"/>
              </a:ext>
            </a:extLst>
          </p:cNvPr>
          <p:cNvSpPr>
            <a:spLocks noGrp="1"/>
          </p:cNvSpPr>
          <p:nvPr>
            <p:ph type="title"/>
          </p:nvPr>
        </p:nvSpPr>
        <p:spPr/>
        <p:txBody>
          <a:bodyPr/>
          <a:lstStyle/>
          <a:p>
            <a:r>
              <a:rPr lang="en-US" dirty="0"/>
              <a:t>Investigation Best Practices</a:t>
            </a:r>
          </a:p>
        </p:txBody>
      </p:sp>
      <p:sp>
        <p:nvSpPr>
          <p:cNvPr id="3" name="Content Placeholder 2">
            <a:extLst>
              <a:ext uri="{FF2B5EF4-FFF2-40B4-BE49-F238E27FC236}">
                <a16:creationId xmlns:a16="http://schemas.microsoft.com/office/drawing/2014/main" id="{B2A2E104-1761-6140-3022-CCD9F703C401}"/>
              </a:ext>
            </a:extLst>
          </p:cNvPr>
          <p:cNvSpPr>
            <a:spLocks noGrp="1"/>
          </p:cNvSpPr>
          <p:nvPr>
            <p:ph idx="1"/>
          </p:nvPr>
        </p:nvSpPr>
        <p:spPr/>
        <p:txBody>
          <a:bodyPr>
            <a:normAutofit/>
          </a:bodyPr>
          <a:lstStyle/>
          <a:p>
            <a:r>
              <a:rPr lang="en-US" sz="2200" dirty="0">
                <a:solidFill>
                  <a:schemeClr val="tx1"/>
                </a:solidFill>
              </a:rPr>
              <a:t>Investigative Demands- Include voluntary requests, subpoenas, etc.  </a:t>
            </a:r>
          </a:p>
          <a:p>
            <a:r>
              <a:rPr lang="en-US" sz="2200" dirty="0">
                <a:solidFill>
                  <a:schemeClr val="tx1"/>
                </a:solidFill>
              </a:rPr>
              <a:t>Conduct internal investigation to determine the facts and remediate any issues as soon as possible</a:t>
            </a:r>
          </a:p>
          <a:p>
            <a:pPr lvl="1"/>
            <a:r>
              <a:rPr lang="en-US" sz="2200" dirty="0">
                <a:solidFill>
                  <a:schemeClr val="tx1"/>
                </a:solidFill>
              </a:rPr>
              <a:t>You can’t determine the best course of action if you don’t know what happened </a:t>
            </a:r>
          </a:p>
          <a:p>
            <a:r>
              <a:rPr lang="en-US" sz="2200" dirty="0">
                <a:solidFill>
                  <a:schemeClr val="tx1"/>
                </a:solidFill>
              </a:rPr>
              <a:t>Understand relationships among all regulators, including FTC, HHS, DOJ, etc.</a:t>
            </a:r>
          </a:p>
          <a:p>
            <a:pPr lvl="1"/>
            <a:r>
              <a:rPr lang="en-US" sz="2200" dirty="0">
                <a:solidFill>
                  <a:schemeClr val="tx1"/>
                </a:solidFill>
              </a:rPr>
              <a:t>Ability to share information usually through access requests</a:t>
            </a:r>
          </a:p>
          <a:p>
            <a:pPr lvl="1"/>
            <a:r>
              <a:rPr lang="en-US" sz="2200" dirty="0">
                <a:solidFill>
                  <a:schemeClr val="tx1"/>
                </a:solidFill>
              </a:rPr>
              <a:t>Increasing coordination: Run parallel investigations and coordinated resolutions</a:t>
            </a:r>
          </a:p>
          <a:p>
            <a:r>
              <a:rPr lang="en-US" sz="2200" dirty="0">
                <a:solidFill>
                  <a:schemeClr val="tx1"/>
                </a:solidFill>
              </a:rPr>
              <a:t>Talking to regulators- understand different applicable statutes, applicable policies,  remediation and resolution  </a:t>
            </a:r>
          </a:p>
          <a:p>
            <a:pPr lvl="1"/>
            <a:r>
              <a:rPr lang="en-US" sz="2200" dirty="0">
                <a:solidFill>
                  <a:schemeClr val="tx1"/>
                </a:solidFill>
              </a:rPr>
              <a:t>Be proactive</a:t>
            </a:r>
          </a:p>
          <a:p>
            <a:pPr marL="0" indent="0">
              <a:buNone/>
            </a:pPr>
            <a:endParaRPr lang="en-US" sz="2200" dirty="0"/>
          </a:p>
          <a:p>
            <a:endParaRPr lang="en-US" dirty="0"/>
          </a:p>
        </p:txBody>
      </p:sp>
    </p:spTree>
    <p:extLst>
      <p:ext uri="{BB962C8B-B14F-4D97-AF65-F5344CB8AC3E}">
        <p14:creationId xmlns:p14="http://schemas.microsoft.com/office/powerpoint/2010/main" val="39112131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C4C7A-C7FC-B0FC-F214-5CCD7BBD0F70}"/>
              </a:ext>
            </a:extLst>
          </p:cNvPr>
          <p:cNvSpPr>
            <a:spLocks noGrp="1"/>
          </p:cNvSpPr>
          <p:nvPr>
            <p:ph type="title"/>
          </p:nvPr>
        </p:nvSpPr>
        <p:spPr/>
        <p:txBody>
          <a:bodyPr/>
          <a:lstStyle/>
          <a:p>
            <a:r>
              <a:rPr lang="en-US" dirty="0"/>
              <a:t>Investigation Best Practices</a:t>
            </a:r>
          </a:p>
        </p:txBody>
      </p:sp>
      <p:sp>
        <p:nvSpPr>
          <p:cNvPr id="3" name="Content Placeholder 2">
            <a:extLst>
              <a:ext uri="{FF2B5EF4-FFF2-40B4-BE49-F238E27FC236}">
                <a16:creationId xmlns:a16="http://schemas.microsoft.com/office/drawing/2014/main" id="{B2A2E104-1761-6140-3022-CCD9F703C401}"/>
              </a:ext>
            </a:extLst>
          </p:cNvPr>
          <p:cNvSpPr>
            <a:spLocks noGrp="1"/>
          </p:cNvSpPr>
          <p:nvPr>
            <p:ph idx="1"/>
          </p:nvPr>
        </p:nvSpPr>
        <p:spPr/>
        <p:txBody>
          <a:bodyPr>
            <a:normAutofit fontScale="92500" lnSpcReduction="10000"/>
          </a:bodyPr>
          <a:lstStyle/>
          <a:p>
            <a:r>
              <a:rPr lang="en-US" sz="2400" dirty="0">
                <a:solidFill>
                  <a:schemeClr val="tx1"/>
                </a:solidFill>
              </a:rPr>
              <a:t>Cooperation- numerous cooperation policies</a:t>
            </a:r>
          </a:p>
          <a:p>
            <a:pPr lvl="1"/>
            <a:r>
              <a:rPr lang="en-US" dirty="0">
                <a:solidFill>
                  <a:schemeClr val="tx1"/>
                </a:solidFill>
              </a:rPr>
              <a:t>Self disclosure, full cooperation and remediation   </a:t>
            </a:r>
          </a:p>
          <a:p>
            <a:r>
              <a:rPr lang="en-US" sz="2400" dirty="0">
                <a:solidFill>
                  <a:schemeClr val="tx1"/>
                </a:solidFill>
              </a:rPr>
              <a:t>Even if not cooperating</a:t>
            </a:r>
          </a:p>
          <a:p>
            <a:pPr lvl="1"/>
            <a:r>
              <a:rPr lang="en-US" dirty="0">
                <a:solidFill>
                  <a:schemeClr val="tx1"/>
                </a:solidFill>
              </a:rPr>
              <a:t>Need to control the narrative </a:t>
            </a:r>
          </a:p>
          <a:p>
            <a:pPr lvl="1"/>
            <a:r>
              <a:rPr lang="en-US" dirty="0">
                <a:solidFill>
                  <a:schemeClr val="tx1"/>
                </a:solidFill>
              </a:rPr>
              <a:t>Detect, fix and prevent – don’t wait for regulators to tell you what to do </a:t>
            </a:r>
          </a:p>
          <a:p>
            <a:r>
              <a:rPr lang="en-US" sz="2400" dirty="0">
                <a:solidFill>
                  <a:schemeClr val="tx1"/>
                </a:solidFill>
              </a:rPr>
              <a:t>Executive (and board) liability in corporate matters </a:t>
            </a:r>
          </a:p>
          <a:p>
            <a:pPr lvl="1"/>
            <a:r>
              <a:rPr lang="en-US" dirty="0">
                <a:solidFill>
                  <a:schemeClr val="tx1"/>
                </a:solidFill>
              </a:rPr>
              <a:t>Prosecution of Business Entities (Justice Manual) factors </a:t>
            </a:r>
          </a:p>
          <a:p>
            <a:pPr lvl="1"/>
            <a:r>
              <a:rPr lang="en-US" dirty="0">
                <a:solidFill>
                  <a:schemeClr val="tx1"/>
                </a:solidFill>
              </a:rPr>
              <a:t>Company is liable for acts of its employees</a:t>
            </a:r>
          </a:p>
          <a:p>
            <a:pPr lvl="1"/>
            <a:r>
              <a:rPr lang="en-US" dirty="0">
                <a:solidFill>
                  <a:schemeClr val="tx1"/>
                </a:solidFill>
              </a:rPr>
              <a:t>Focus on holding both entity and individuals accountable   </a:t>
            </a:r>
          </a:p>
          <a:p>
            <a:r>
              <a:rPr lang="en-US" sz="2400" dirty="0">
                <a:solidFill>
                  <a:schemeClr val="tx1"/>
                </a:solidFill>
              </a:rPr>
              <a:t>How company and executives handled the investigation from Day One changes the resolutions  (examples)</a:t>
            </a:r>
          </a:p>
          <a:p>
            <a:pPr marL="0" indent="0">
              <a:buNone/>
            </a:pPr>
            <a:endParaRPr lang="en-US" sz="2200" dirty="0"/>
          </a:p>
          <a:p>
            <a:endParaRPr lang="en-US" dirty="0"/>
          </a:p>
        </p:txBody>
      </p:sp>
    </p:spTree>
    <p:extLst>
      <p:ext uri="{BB962C8B-B14F-4D97-AF65-F5344CB8AC3E}">
        <p14:creationId xmlns:p14="http://schemas.microsoft.com/office/powerpoint/2010/main" val="1023425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63F98-97A7-2F36-5528-D6A8D4BD262A}"/>
              </a:ext>
            </a:extLst>
          </p:cNvPr>
          <p:cNvSpPr>
            <a:spLocks noGrp="1"/>
          </p:cNvSpPr>
          <p:nvPr>
            <p:ph type="title"/>
          </p:nvPr>
        </p:nvSpPr>
        <p:spPr/>
        <p:txBody>
          <a:bodyPr/>
          <a:lstStyle/>
          <a:p>
            <a:r>
              <a:rPr lang="en-US" dirty="0"/>
              <a:t>Privacy Litigation Trends</a:t>
            </a:r>
          </a:p>
        </p:txBody>
      </p:sp>
      <p:sp>
        <p:nvSpPr>
          <p:cNvPr id="3" name="Content Placeholder 2">
            <a:extLst>
              <a:ext uri="{FF2B5EF4-FFF2-40B4-BE49-F238E27FC236}">
                <a16:creationId xmlns:a16="http://schemas.microsoft.com/office/drawing/2014/main" id="{B248E535-37F0-B60C-C2EF-811D815FFA53}"/>
              </a:ext>
            </a:extLst>
          </p:cNvPr>
          <p:cNvSpPr>
            <a:spLocks noGrp="1"/>
          </p:cNvSpPr>
          <p:nvPr>
            <p:ph idx="1"/>
          </p:nvPr>
        </p:nvSpPr>
        <p:spPr/>
        <p:txBody>
          <a:bodyPr/>
          <a:lstStyle/>
          <a:p>
            <a:pPr indent="-457200">
              <a:lnSpc>
                <a:spcPct val="90000"/>
              </a:lnSpc>
              <a:spcBef>
                <a:spcPts val="0"/>
              </a:spcBef>
            </a:pPr>
            <a:r>
              <a:rPr lang="en-US" sz="2800" dirty="0">
                <a:solidFill>
                  <a:schemeClr val="dk1"/>
                </a:solidFill>
              </a:rPr>
              <a:t>Pre-demand </a:t>
            </a:r>
          </a:p>
          <a:p>
            <a:pPr indent="-457200">
              <a:lnSpc>
                <a:spcPct val="90000"/>
              </a:lnSpc>
              <a:spcBef>
                <a:spcPts val="0"/>
              </a:spcBef>
            </a:pPr>
            <a:r>
              <a:rPr lang="en-US" sz="2800" dirty="0">
                <a:solidFill>
                  <a:schemeClr val="dk1"/>
                </a:solidFill>
              </a:rPr>
              <a:t>Where’s the action right now</a:t>
            </a:r>
            <a:r>
              <a:rPr lang="en-US" dirty="0">
                <a:solidFill>
                  <a:schemeClr val="dk1"/>
                </a:solidFill>
                <a:sym typeface="Wingdings" panose="05000000000000000000" pitchFamily="2" charset="2"/>
              </a:rPr>
              <a:t>:  </a:t>
            </a:r>
            <a:r>
              <a:rPr lang="en-US" sz="2800" dirty="0">
                <a:solidFill>
                  <a:schemeClr val="dk1"/>
                </a:solidFill>
                <a:sym typeface="Wingdings" panose="05000000000000000000" pitchFamily="2" charset="2"/>
              </a:rPr>
              <a:t>s</a:t>
            </a:r>
            <a:r>
              <a:rPr lang="en-US" sz="2800" dirty="0">
                <a:solidFill>
                  <a:schemeClr val="dk1"/>
                </a:solidFill>
              </a:rPr>
              <a:t>ystems that record and share</a:t>
            </a:r>
          </a:p>
          <a:p>
            <a:pPr lvl="1" indent="-457200">
              <a:lnSpc>
                <a:spcPct val="90000"/>
              </a:lnSpc>
              <a:spcBef>
                <a:spcPts val="0"/>
              </a:spcBef>
              <a:buFont typeface="Arial" panose="020B0604020202020204" pitchFamily="34" charset="0"/>
              <a:buChar char="•"/>
            </a:pPr>
            <a:r>
              <a:rPr lang="en-US" sz="2400" dirty="0">
                <a:solidFill>
                  <a:schemeClr val="dk1"/>
                </a:solidFill>
              </a:rPr>
              <a:t>Session Replay</a:t>
            </a:r>
          </a:p>
          <a:p>
            <a:pPr lvl="1" indent="-457200">
              <a:lnSpc>
                <a:spcPct val="90000"/>
              </a:lnSpc>
              <a:spcBef>
                <a:spcPts val="0"/>
              </a:spcBef>
              <a:buFont typeface="Arial" panose="020B0604020202020204" pitchFamily="34" charset="0"/>
              <a:buChar char="•"/>
            </a:pPr>
            <a:r>
              <a:rPr lang="en-US" sz="2400" dirty="0">
                <a:solidFill>
                  <a:schemeClr val="dk1"/>
                </a:solidFill>
              </a:rPr>
              <a:t>Chat/video programs</a:t>
            </a:r>
          </a:p>
          <a:p>
            <a:pPr lvl="1" indent="-457200">
              <a:lnSpc>
                <a:spcPct val="90000"/>
              </a:lnSpc>
              <a:spcBef>
                <a:spcPts val="0"/>
              </a:spcBef>
              <a:buFont typeface="Arial" panose="020B0604020202020204" pitchFamily="34" charset="0"/>
              <a:buChar char="•"/>
            </a:pPr>
            <a:r>
              <a:rPr lang="en-US" sz="2400" dirty="0">
                <a:solidFill>
                  <a:schemeClr val="dk1"/>
                </a:solidFill>
              </a:rPr>
              <a:t>Pixels</a:t>
            </a:r>
          </a:p>
          <a:p>
            <a:pPr indent="-457200">
              <a:lnSpc>
                <a:spcPct val="90000"/>
              </a:lnSpc>
              <a:spcBef>
                <a:spcPts val="0"/>
              </a:spcBef>
            </a:pPr>
            <a:r>
              <a:rPr lang="en-US" sz="2800" dirty="0">
                <a:solidFill>
                  <a:schemeClr val="dk1"/>
                </a:solidFill>
              </a:rPr>
              <a:t>Popular Theories of Liability</a:t>
            </a:r>
          </a:p>
          <a:p>
            <a:pPr indent="-457200">
              <a:lnSpc>
                <a:spcPct val="90000"/>
              </a:lnSpc>
              <a:spcBef>
                <a:spcPts val="0"/>
              </a:spcBef>
            </a:pPr>
            <a:r>
              <a:rPr lang="en-US" sz="2800" dirty="0">
                <a:solidFill>
                  <a:schemeClr val="dk1"/>
                </a:solidFill>
              </a:rPr>
              <a:t>Horizon Scanning:</a:t>
            </a:r>
          </a:p>
          <a:p>
            <a:pPr marL="800100" lvl="1" indent="-342900">
              <a:lnSpc>
                <a:spcPct val="90000"/>
              </a:lnSpc>
              <a:spcBef>
                <a:spcPts val="0"/>
              </a:spcBef>
              <a:buFont typeface="Wingdings" panose="05000000000000000000" pitchFamily="2" charset="2"/>
              <a:buChar char="§"/>
            </a:pPr>
            <a:r>
              <a:rPr lang="en-US" sz="2400" dirty="0">
                <a:solidFill>
                  <a:schemeClr val="dk1"/>
                </a:solidFill>
              </a:rPr>
              <a:t>B2B disputes</a:t>
            </a:r>
          </a:p>
          <a:p>
            <a:pPr marL="800100" lvl="1" indent="-342900">
              <a:lnSpc>
                <a:spcPct val="90000"/>
              </a:lnSpc>
              <a:spcBef>
                <a:spcPts val="0"/>
              </a:spcBef>
              <a:buFont typeface="Wingdings" panose="05000000000000000000" pitchFamily="2" charset="2"/>
              <a:buChar char="§"/>
            </a:pPr>
            <a:r>
              <a:rPr lang="en-US" sz="2400" dirty="0">
                <a:solidFill>
                  <a:schemeClr val="dk1"/>
                </a:solidFill>
              </a:rPr>
              <a:t>AI litigation</a:t>
            </a:r>
          </a:p>
          <a:p>
            <a:pPr marL="800100" lvl="1" indent="-342900">
              <a:lnSpc>
                <a:spcPct val="90000"/>
              </a:lnSpc>
              <a:spcBef>
                <a:spcPts val="0"/>
              </a:spcBef>
              <a:buFont typeface="Wingdings" panose="05000000000000000000" pitchFamily="2" charset="2"/>
              <a:buChar char="§"/>
            </a:pPr>
            <a:r>
              <a:rPr lang="en-US" sz="2400" dirty="0">
                <a:solidFill>
                  <a:schemeClr val="dk1"/>
                </a:solidFill>
              </a:rPr>
              <a:t>Shareholder disputes </a:t>
            </a:r>
          </a:p>
          <a:p>
            <a:pPr marL="800100" lvl="1" indent="-342900">
              <a:lnSpc>
                <a:spcPct val="90000"/>
              </a:lnSpc>
              <a:spcBef>
                <a:spcPts val="0"/>
              </a:spcBef>
              <a:buFont typeface="Wingdings" panose="05000000000000000000" pitchFamily="2" charset="2"/>
              <a:buChar char="§"/>
            </a:pPr>
            <a:r>
              <a:rPr lang="en-US" sz="2400" dirty="0">
                <a:solidFill>
                  <a:schemeClr val="dk1"/>
                </a:solidFill>
              </a:rPr>
              <a:t>Competitor claims</a:t>
            </a:r>
          </a:p>
          <a:p>
            <a:endParaRPr lang="en-US" dirty="0"/>
          </a:p>
        </p:txBody>
      </p:sp>
    </p:spTree>
    <p:extLst>
      <p:ext uri="{BB962C8B-B14F-4D97-AF65-F5344CB8AC3E}">
        <p14:creationId xmlns:p14="http://schemas.microsoft.com/office/powerpoint/2010/main" val="3447722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2DA94-F2D2-50B5-1898-0F5B44CB341E}"/>
              </a:ext>
            </a:extLst>
          </p:cNvPr>
          <p:cNvSpPr>
            <a:spLocks noGrp="1"/>
          </p:cNvSpPr>
          <p:nvPr>
            <p:ph type="title"/>
          </p:nvPr>
        </p:nvSpPr>
        <p:spPr/>
        <p:txBody>
          <a:bodyPr/>
          <a:lstStyle/>
          <a:p>
            <a:r>
              <a:rPr lang="en-US" dirty="0"/>
              <a:t>FTC OpenAI CID</a:t>
            </a:r>
          </a:p>
        </p:txBody>
      </p:sp>
      <p:sp>
        <p:nvSpPr>
          <p:cNvPr id="3" name="Content Placeholder 2">
            <a:extLst>
              <a:ext uri="{FF2B5EF4-FFF2-40B4-BE49-F238E27FC236}">
                <a16:creationId xmlns:a16="http://schemas.microsoft.com/office/drawing/2014/main" id="{F26213C7-5334-668D-E202-43D448AC4556}"/>
              </a:ext>
            </a:extLst>
          </p:cNvPr>
          <p:cNvSpPr>
            <a:spLocks noGrp="1"/>
          </p:cNvSpPr>
          <p:nvPr>
            <p:ph sz="half" idx="1"/>
          </p:nvPr>
        </p:nvSpPr>
        <p:spPr/>
        <p:txBody>
          <a:bodyPr/>
          <a:lstStyle/>
          <a:p>
            <a:r>
              <a:rPr lang="en-US" dirty="0">
                <a:hlinkClick r:id="rId3"/>
              </a:rPr>
              <a:t>Section 5 of FTC Act</a:t>
            </a:r>
            <a:r>
              <a:rPr lang="en-US" dirty="0"/>
              <a:t>:</a:t>
            </a:r>
          </a:p>
          <a:p>
            <a:pPr lvl="1"/>
            <a:r>
              <a:rPr lang="en-US" dirty="0"/>
              <a:t>“offering” or “making available”</a:t>
            </a:r>
          </a:p>
          <a:p>
            <a:pPr lvl="1"/>
            <a:r>
              <a:rPr lang="en-US" dirty="0"/>
              <a:t>“incorporating”, “using”, or “relying on”</a:t>
            </a:r>
          </a:p>
          <a:p>
            <a:pPr lvl="1"/>
            <a:r>
              <a:rPr lang="en-US" dirty="0"/>
              <a:t>unfair or deceptive “privacy or data security practices”</a:t>
            </a:r>
          </a:p>
          <a:p>
            <a:pPr lvl="1"/>
            <a:r>
              <a:rPr lang="en-US" dirty="0"/>
              <a:t>unfair or deceptive practices relating to risks of harms to consumers, including reputational harm</a:t>
            </a:r>
          </a:p>
          <a:p>
            <a:pPr marL="0" indent="0">
              <a:buNone/>
            </a:pPr>
            <a:endParaRPr lang="en-US" dirty="0"/>
          </a:p>
        </p:txBody>
      </p:sp>
      <p:sp>
        <p:nvSpPr>
          <p:cNvPr id="7" name="Content Placeholder 6">
            <a:extLst>
              <a:ext uri="{FF2B5EF4-FFF2-40B4-BE49-F238E27FC236}">
                <a16:creationId xmlns:a16="http://schemas.microsoft.com/office/drawing/2014/main" id="{CA9B6E39-0EBF-6980-620D-D51BE6600C57}"/>
              </a:ext>
            </a:extLst>
          </p:cNvPr>
          <p:cNvSpPr>
            <a:spLocks noGrp="1"/>
          </p:cNvSpPr>
          <p:nvPr>
            <p:ph sz="half" idx="2"/>
          </p:nvPr>
        </p:nvSpPr>
        <p:spPr/>
        <p:txBody>
          <a:bodyPr/>
          <a:lstStyle/>
          <a:p>
            <a:endParaRPr lang="en-US"/>
          </a:p>
        </p:txBody>
      </p:sp>
      <p:pic>
        <p:nvPicPr>
          <p:cNvPr id="4" name="Picture 3">
            <a:extLst>
              <a:ext uri="{FF2B5EF4-FFF2-40B4-BE49-F238E27FC236}">
                <a16:creationId xmlns:a16="http://schemas.microsoft.com/office/drawing/2014/main" id="{51F39099-150C-6B5F-2095-A56432EF8926}"/>
              </a:ext>
            </a:extLst>
          </p:cNvPr>
          <p:cNvPicPr>
            <a:picLocks noChangeAspect="1"/>
          </p:cNvPicPr>
          <p:nvPr/>
        </p:nvPicPr>
        <p:blipFill>
          <a:blip r:embed="rId4"/>
          <a:stretch>
            <a:fillRect/>
          </a:stretch>
        </p:blipFill>
        <p:spPr>
          <a:xfrm>
            <a:off x="6576363" y="365125"/>
            <a:ext cx="4777437" cy="5293373"/>
          </a:xfrm>
          <a:prstGeom prst="rect">
            <a:avLst/>
          </a:prstGeom>
        </p:spPr>
      </p:pic>
    </p:spTree>
    <p:extLst>
      <p:ext uri="{BB962C8B-B14F-4D97-AF65-F5344CB8AC3E}">
        <p14:creationId xmlns:p14="http://schemas.microsoft.com/office/powerpoint/2010/main" val="3772619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9D8D8-4E87-2BF9-198C-17AFB3105658}"/>
              </a:ext>
            </a:extLst>
          </p:cNvPr>
          <p:cNvSpPr>
            <a:spLocks noGrp="1"/>
          </p:cNvSpPr>
          <p:nvPr>
            <p:ph type="title"/>
          </p:nvPr>
        </p:nvSpPr>
        <p:spPr/>
        <p:txBody>
          <a:bodyPr/>
          <a:lstStyle/>
          <a:p>
            <a:r>
              <a:rPr lang="en-US" dirty="0"/>
              <a:t>What Does FTC Discovery Teach Us</a:t>
            </a:r>
          </a:p>
        </p:txBody>
      </p:sp>
      <p:sp>
        <p:nvSpPr>
          <p:cNvPr id="3" name="Content Placeholder 2">
            <a:extLst>
              <a:ext uri="{FF2B5EF4-FFF2-40B4-BE49-F238E27FC236}">
                <a16:creationId xmlns:a16="http://schemas.microsoft.com/office/drawing/2014/main" id="{6561EBDA-BC1F-0CDD-917C-447BFEDF5E9B}"/>
              </a:ext>
            </a:extLst>
          </p:cNvPr>
          <p:cNvSpPr>
            <a:spLocks noGrp="1"/>
          </p:cNvSpPr>
          <p:nvPr>
            <p:ph idx="1"/>
          </p:nvPr>
        </p:nvSpPr>
        <p:spPr>
          <a:xfrm>
            <a:off x="431800" y="1690688"/>
            <a:ext cx="11353800" cy="4419826"/>
          </a:xfrm>
        </p:spPr>
        <p:txBody>
          <a:bodyPr>
            <a:normAutofit fontScale="85000" lnSpcReduction="20000"/>
          </a:bodyPr>
          <a:lstStyle/>
          <a:p>
            <a:pPr marL="533400" indent="-457200">
              <a:buFont typeface="+mj-lt"/>
              <a:buAutoNum type="arabicPeriod"/>
            </a:pPr>
            <a:r>
              <a:rPr lang="en-US" sz="2600" b="1" dirty="0"/>
              <a:t>Transparency first</a:t>
            </a:r>
          </a:p>
          <a:p>
            <a:pPr lvl="1"/>
            <a:r>
              <a:rPr lang="en-US" sz="1900" dirty="0"/>
              <a:t>Detail the related Security Incident identified in public notice</a:t>
            </a:r>
          </a:p>
          <a:p>
            <a:pPr lvl="1"/>
            <a:r>
              <a:rPr lang="en-US" sz="1900" dirty="0"/>
              <a:t>Disseminated advertisements – proof of clear and conspicuous notice to consumers</a:t>
            </a:r>
          </a:p>
          <a:p>
            <a:pPr marL="533400" indent="-457200">
              <a:buFont typeface="+mj-lt"/>
              <a:buAutoNum type="arabicPeriod"/>
            </a:pPr>
            <a:r>
              <a:rPr lang="en-US" sz="2600" b="1" dirty="0"/>
              <a:t>Governance Program</a:t>
            </a:r>
          </a:p>
          <a:p>
            <a:pPr lvl="1"/>
            <a:r>
              <a:rPr lang="en-US" sz="1900" dirty="0"/>
              <a:t>All types of Personal Information collected, used, and stored</a:t>
            </a:r>
          </a:p>
          <a:p>
            <a:pPr lvl="1"/>
            <a:r>
              <a:rPr lang="en-US" sz="1900" dirty="0"/>
              <a:t>Corporate Governance Model</a:t>
            </a:r>
          </a:p>
          <a:p>
            <a:pPr lvl="2"/>
            <a:r>
              <a:rPr lang="en-US" sz="1900" dirty="0"/>
              <a:t>Policies and procedures to assess risk and </a:t>
            </a:r>
            <a:r>
              <a:rPr lang="en-US" sz="1900" i="1" dirty="0"/>
              <a:t>safety </a:t>
            </a:r>
          </a:p>
          <a:p>
            <a:pPr lvl="2"/>
            <a:r>
              <a:rPr lang="en-US" sz="1900" dirty="0"/>
              <a:t>Complaint process</a:t>
            </a:r>
          </a:p>
          <a:p>
            <a:pPr lvl="1"/>
            <a:r>
              <a:rPr lang="en-US" sz="1900" dirty="0"/>
              <a:t>Human review and supervision of data</a:t>
            </a:r>
          </a:p>
          <a:p>
            <a:pPr lvl="1"/>
            <a:r>
              <a:rPr lang="en-US" sz="1900" dirty="0"/>
              <a:t>Steps taken to prevent Personal Information from being included</a:t>
            </a:r>
          </a:p>
          <a:p>
            <a:pPr lvl="1"/>
            <a:r>
              <a:rPr lang="en-US" sz="1900" dirty="0"/>
              <a:t>Consumer understanding before implementation</a:t>
            </a:r>
          </a:p>
          <a:p>
            <a:pPr marL="533400" indent="-457200">
              <a:buFont typeface="+mj-lt"/>
              <a:buAutoNum type="arabicPeriod"/>
            </a:pPr>
            <a:r>
              <a:rPr lang="en-US" sz="2600" b="1" dirty="0"/>
              <a:t>Know your data</a:t>
            </a:r>
          </a:p>
          <a:p>
            <a:pPr lvl="1"/>
            <a:r>
              <a:rPr lang="en-US" sz="1900" i="1" dirty="0"/>
              <a:t>Each</a:t>
            </a:r>
            <a:r>
              <a:rPr lang="en-US" sz="1900" dirty="0"/>
              <a:t> LLM provided, offered, or made available</a:t>
            </a:r>
          </a:p>
          <a:p>
            <a:pPr lvl="1"/>
            <a:r>
              <a:rPr lang="en-US" sz="1900" dirty="0"/>
              <a:t>All third parties with “use” or “access” to LLM, paid or </a:t>
            </a:r>
            <a:r>
              <a:rPr lang="en-US" sz="1900" i="1" dirty="0"/>
              <a:t>unpaid</a:t>
            </a:r>
          </a:p>
          <a:p>
            <a:pPr lvl="1"/>
            <a:r>
              <a:rPr lang="en-US" sz="1900" dirty="0"/>
              <a:t>Data used to train (scraping, third parties, public, vetting)</a:t>
            </a:r>
          </a:p>
          <a:p>
            <a:pPr lvl="1"/>
            <a:r>
              <a:rPr lang="en-US" sz="1900" dirty="0"/>
              <a:t>API Integrations</a:t>
            </a:r>
          </a:p>
          <a:p>
            <a:endParaRPr lang="en-US" dirty="0"/>
          </a:p>
        </p:txBody>
      </p:sp>
    </p:spTree>
    <p:extLst>
      <p:ext uri="{BB962C8B-B14F-4D97-AF65-F5344CB8AC3E}">
        <p14:creationId xmlns:p14="http://schemas.microsoft.com/office/powerpoint/2010/main" val="2273927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4682F-16D5-3F2F-6C82-CEFDA0DA9D1A}"/>
              </a:ext>
            </a:extLst>
          </p:cNvPr>
          <p:cNvSpPr>
            <a:spLocks noGrp="1"/>
          </p:cNvSpPr>
          <p:nvPr>
            <p:ph type="title"/>
          </p:nvPr>
        </p:nvSpPr>
        <p:spPr/>
        <p:txBody>
          <a:bodyPr/>
          <a:lstStyle/>
          <a:p>
            <a:r>
              <a:rPr lang="en-US" dirty="0"/>
              <a:t>Key Benefits to Arbitration Agreement</a:t>
            </a:r>
          </a:p>
        </p:txBody>
      </p:sp>
      <p:sp>
        <p:nvSpPr>
          <p:cNvPr id="3" name="Content Placeholder 2">
            <a:extLst>
              <a:ext uri="{FF2B5EF4-FFF2-40B4-BE49-F238E27FC236}">
                <a16:creationId xmlns:a16="http://schemas.microsoft.com/office/drawing/2014/main" id="{C967B4A8-9C0A-5F8D-DA75-63EB41CFD6AD}"/>
              </a:ext>
            </a:extLst>
          </p:cNvPr>
          <p:cNvSpPr>
            <a:spLocks noGrp="1"/>
          </p:cNvSpPr>
          <p:nvPr>
            <p:ph idx="1"/>
          </p:nvPr>
        </p:nvSpPr>
        <p:spPr/>
        <p:txBody>
          <a:bodyPr>
            <a:normAutofit fontScale="92500" lnSpcReduction="10000"/>
          </a:bodyPr>
          <a:lstStyle/>
          <a:p>
            <a:pPr marL="342900" lvl="0" indent="-342900" algn="l" rtl="0">
              <a:lnSpc>
                <a:spcPct val="90000"/>
              </a:lnSpc>
              <a:spcBef>
                <a:spcPct val="0"/>
              </a:spcBef>
              <a:spcAft>
                <a:spcPct val="0"/>
              </a:spcAft>
              <a:buFont typeface="Wingdings" panose="05000000000000000000" pitchFamily="2" charset="2"/>
              <a:buChar char="§"/>
            </a:pPr>
            <a:r>
              <a:rPr lang="en-US" sz="2800" dirty="0">
                <a:solidFill>
                  <a:schemeClr val="dk1"/>
                </a:solidFill>
              </a:rPr>
              <a:t>Class action waiver:</a:t>
            </a:r>
          </a:p>
          <a:p>
            <a:pPr marL="800100" lvl="1" indent="-342900">
              <a:lnSpc>
                <a:spcPct val="90000"/>
              </a:lnSpc>
              <a:spcBef>
                <a:spcPct val="0"/>
              </a:spcBef>
              <a:spcAft>
                <a:spcPts val="600"/>
              </a:spcAft>
              <a:buFont typeface="Wingdings" panose="05000000000000000000" pitchFamily="2" charset="2"/>
              <a:buChar char="§"/>
            </a:pPr>
            <a:r>
              <a:rPr lang="en-US" sz="2400" i="1" dirty="0">
                <a:solidFill>
                  <a:schemeClr val="dk1"/>
                </a:solidFill>
              </a:rPr>
              <a:t>Keller v. Chegg, Inc., </a:t>
            </a:r>
            <a:r>
              <a:rPr lang="en-US" sz="2400" dirty="0">
                <a:solidFill>
                  <a:schemeClr val="dk1"/>
                </a:solidFill>
              </a:rPr>
              <a:t>2023 WL 5279649 (N.D. Cal.  Aug. 15, 2023) (enforcing class action waiver and requiring individual arbitration).</a:t>
            </a:r>
          </a:p>
          <a:p>
            <a:pPr marL="800100" lvl="1" indent="-342900">
              <a:lnSpc>
                <a:spcPct val="90000"/>
              </a:lnSpc>
              <a:spcBef>
                <a:spcPct val="0"/>
              </a:spcBef>
              <a:buFont typeface="Wingdings" panose="05000000000000000000" pitchFamily="2" charset="2"/>
              <a:buChar char="§"/>
            </a:pPr>
            <a:r>
              <a:rPr lang="en-US" sz="2400" dirty="0">
                <a:solidFill>
                  <a:schemeClr val="dk1"/>
                </a:solidFill>
              </a:rPr>
              <a:t>Enforceability of class action waiver must be resolved prior to class certification.  </a:t>
            </a:r>
            <a:r>
              <a:rPr lang="en-US" sz="2400" i="1" dirty="0">
                <a:solidFill>
                  <a:schemeClr val="dk1"/>
                </a:solidFill>
              </a:rPr>
              <a:t>See In re Marriott Inter., Inc., </a:t>
            </a:r>
            <a:r>
              <a:rPr lang="en-US" sz="2400" dirty="0">
                <a:solidFill>
                  <a:schemeClr val="dk1"/>
                </a:solidFill>
              </a:rPr>
              <a:t>2023 WL 5313006 (4th Cir. Aug. 18, 2023).</a:t>
            </a:r>
          </a:p>
          <a:p>
            <a:pPr marL="0" lvl="0" indent="0" algn="l" rtl="0">
              <a:lnSpc>
                <a:spcPct val="90000"/>
              </a:lnSpc>
              <a:spcBef>
                <a:spcPct val="0"/>
              </a:spcBef>
              <a:spcAft>
                <a:spcPct val="0"/>
              </a:spcAft>
              <a:buNone/>
            </a:pPr>
            <a:endParaRPr lang="en-US" sz="2800" dirty="0">
              <a:solidFill>
                <a:schemeClr val="dk1"/>
              </a:solidFill>
            </a:endParaRPr>
          </a:p>
          <a:p>
            <a:pPr marL="342900" lvl="0" indent="-342900" algn="l" rtl="0">
              <a:lnSpc>
                <a:spcPct val="90000"/>
              </a:lnSpc>
              <a:spcBef>
                <a:spcPct val="0"/>
              </a:spcBef>
              <a:spcAft>
                <a:spcPct val="0"/>
              </a:spcAft>
              <a:buFont typeface="Wingdings" panose="05000000000000000000" pitchFamily="2" charset="2"/>
              <a:buChar char="§"/>
            </a:pPr>
            <a:r>
              <a:rPr lang="en-US" sz="2800" dirty="0">
                <a:solidFill>
                  <a:schemeClr val="dk1"/>
                </a:solidFill>
              </a:rPr>
              <a:t>Issues of arbitrability can be delegated to arbitrator:</a:t>
            </a:r>
          </a:p>
          <a:p>
            <a:pPr marL="800100" lvl="1" indent="-342900">
              <a:lnSpc>
                <a:spcPct val="90000"/>
              </a:lnSpc>
              <a:spcBef>
                <a:spcPct val="0"/>
              </a:spcBef>
              <a:buFont typeface="Wingdings" panose="05000000000000000000" pitchFamily="2" charset="2"/>
              <a:buChar char="§"/>
            </a:pPr>
            <a:r>
              <a:rPr lang="en-US" sz="2400" i="1" dirty="0">
                <a:solidFill>
                  <a:schemeClr val="dk1"/>
                </a:solidFill>
              </a:rPr>
              <a:t>Torres v. </a:t>
            </a:r>
            <a:r>
              <a:rPr lang="en-US" sz="2400" i="1" dirty="0" err="1">
                <a:solidFill>
                  <a:schemeClr val="dk1"/>
                </a:solidFill>
              </a:rPr>
              <a:t>Veros</a:t>
            </a:r>
            <a:r>
              <a:rPr lang="en-US" sz="2400" i="1" dirty="0">
                <a:solidFill>
                  <a:schemeClr val="dk1"/>
                </a:solidFill>
              </a:rPr>
              <a:t> Credit LLC, </a:t>
            </a:r>
            <a:r>
              <a:rPr lang="en-US" sz="2400" dirty="0">
                <a:solidFill>
                  <a:schemeClr val="dk1"/>
                </a:solidFill>
              </a:rPr>
              <a:t>2023 WL 5505887 (N.D. Cal. July 13, 2023).</a:t>
            </a:r>
          </a:p>
          <a:p>
            <a:pPr marL="457200" lvl="1" indent="0">
              <a:lnSpc>
                <a:spcPct val="90000"/>
              </a:lnSpc>
              <a:spcBef>
                <a:spcPct val="0"/>
              </a:spcBef>
              <a:buNone/>
            </a:pPr>
            <a:endParaRPr lang="en-US" sz="2533" dirty="0">
              <a:solidFill>
                <a:schemeClr val="dk1"/>
              </a:solidFill>
            </a:endParaRPr>
          </a:p>
          <a:p>
            <a:pPr marL="342900" lvl="0" indent="-342900" algn="l" rtl="0">
              <a:lnSpc>
                <a:spcPct val="90000"/>
              </a:lnSpc>
              <a:spcBef>
                <a:spcPct val="0"/>
              </a:spcBef>
              <a:spcAft>
                <a:spcPct val="0"/>
              </a:spcAft>
              <a:buFont typeface="Wingdings" panose="05000000000000000000" pitchFamily="2" charset="2"/>
              <a:buChar char="§"/>
            </a:pPr>
            <a:r>
              <a:rPr lang="en-US" sz="2800" dirty="0">
                <a:solidFill>
                  <a:schemeClr val="dk1"/>
                </a:solidFill>
              </a:rPr>
              <a:t>Denial of arbitration motion provides for immediate right of appeal under FAA </a:t>
            </a:r>
            <a:r>
              <a:rPr lang="en-US" sz="2800" u="sng" dirty="0">
                <a:solidFill>
                  <a:schemeClr val="dk1"/>
                </a:solidFill>
              </a:rPr>
              <a:t>and</a:t>
            </a:r>
            <a:r>
              <a:rPr lang="en-US" sz="2800" dirty="0">
                <a:solidFill>
                  <a:schemeClr val="dk1"/>
                </a:solidFill>
              </a:rPr>
              <a:t> stay of proceedings:</a:t>
            </a:r>
          </a:p>
          <a:p>
            <a:pPr marL="800100" lvl="1" indent="-342900">
              <a:lnSpc>
                <a:spcPct val="90000"/>
              </a:lnSpc>
              <a:spcBef>
                <a:spcPct val="0"/>
              </a:spcBef>
              <a:buFont typeface="Wingdings" panose="05000000000000000000" pitchFamily="2" charset="2"/>
              <a:buChar char="§"/>
            </a:pPr>
            <a:r>
              <a:rPr lang="en-US" sz="2400" i="1" dirty="0">
                <a:solidFill>
                  <a:schemeClr val="dk1"/>
                </a:solidFill>
              </a:rPr>
              <a:t>Coinbase, Inc. v. Bielski, </a:t>
            </a:r>
            <a:r>
              <a:rPr lang="en-US" sz="2400" dirty="0">
                <a:solidFill>
                  <a:schemeClr val="dk1"/>
                </a:solidFill>
              </a:rPr>
              <a:t>143 S. Ct. 1915 (2023).</a:t>
            </a:r>
            <a:endParaRPr lang="en-US" sz="2400" i="1" dirty="0">
              <a:solidFill>
                <a:schemeClr val="dk1"/>
              </a:solidFill>
            </a:endParaRPr>
          </a:p>
          <a:p>
            <a:pPr marL="0" indent="0">
              <a:buNone/>
            </a:pPr>
            <a:endParaRPr lang="en-US" dirty="0"/>
          </a:p>
        </p:txBody>
      </p:sp>
    </p:spTree>
    <p:extLst>
      <p:ext uri="{BB962C8B-B14F-4D97-AF65-F5344CB8AC3E}">
        <p14:creationId xmlns:p14="http://schemas.microsoft.com/office/powerpoint/2010/main" val="467590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FB971A-50C1-4E24-94E4-0C056C1BA641}"/>
              </a:ext>
            </a:extLst>
          </p:cNvPr>
          <p:cNvSpPr>
            <a:spLocks noGrp="1"/>
          </p:cNvSpPr>
          <p:nvPr>
            <p:ph type="title"/>
          </p:nvPr>
        </p:nvSpPr>
        <p:spPr>
          <a:xfrm>
            <a:off x="838200" y="134096"/>
            <a:ext cx="10515600" cy="1325563"/>
          </a:xfrm>
        </p:spPr>
        <p:txBody>
          <a:bodyPr/>
          <a:lstStyle/>
          <a:p>
            <a:r>
              <a:rPr lang="en-US" i="1" dirty="0"/>
              <a:t>FTC v. Success by Health (SBH)</a:t>
            </a:r>
          </a:p>
        </p:txBody>
      </p:sp>
      <p:sp>
        <p:nvSpPr>
          <p:cNvPr id="6" name="Content Placeholder 2">
            <a:extLst>
              <a:ext uri="{FF2B5EF4-FFF2-40B4-BE49-F238E27FC236}">
                <a16:creationId xmlns:a16="http://schemas.microsoft.com/office/drawing/2014/main" id="{99140C52-12D3-BE3A-0FA5-133FB312A5C8}"/>
              </a:ext>
            </a:extLst>
          </p:cNvPr>
          <p:cNvSpPr>
            <a:spLocks noGrp="1"/>
          </p:cNvSpPr>
          <p:nvPr>
            <p:ph idx="1"/>
          </p:nvPr>
        </p:nvSpPr>
        <p:spPr>
          <a:xfrm>
            <a:off x="838200" y="1459659"/>
            <a:ext cx="10515600" cy="3938681"/>
          </a:xfrm>
        </p:spPr>
        <p:txBody>
          <a:bodyPr/>
          <a:lstStyle/>
          <a:p>
            <a:r>
              <a:rPr lang="en-US" dirty="0"/>
              <a:t>The Allegations:</a:t>
            </a:r>
          </a:p>
          <a:p>
            <a:pPr lvl="1"/>
            <a:r>
              <a:rPr lang="en-US" dirty="0"/>
              <a:t>Illegal pyramid scheme</a:t>
            </a:r>
          </a:p>
          <a:p>
            <a:pPr lvl="1"/>
            <a:r>
              <a:rPr lang="en-US" dirty="0"/>
              <a:t>Misleading income claims</a:t>
            </a:r>
          </a:p>
          <a:p>
            <a:pPr lvl="1"/>
            <a:r>
              <a:rPr lang="en-US" dirty="0"/>
              <a:t>Related allegations</a:t>
            </a:r>
          </a:p>
          <a:p>
            <a:r>
              <a:rPr lang="en-US" dirty="0"/>
              <a:t>Outcome of Bench Trial (May 2023)</a:t>
            </a:r>
          </a:p>
          <a:p>
            <a:pPr lvl="1"/>
            <a:r>
              <a:rPr lang="en-US" dirty="0"/>
              <a:t>Liability found</a:t>
            </a:r>
          </a:p>
          <a:p>
            <a:pPr lvl="1"/>
            <a:r>
              <a:rPr lang="en-US" dirty="0"/>
              <a:t>Business enjoined</a:t>
            </a:r>
          </a:p>
          <a:p>
            <a:pPr lvl="1"/>
            <a:r>
              <a:rPr lang="en-US" dirty="0"/>
              <a:t>Executives enjoined</a:t>
            </a:r>
          </a:p>
          <a:p>
            <a:endParaRPr lang="en-US" dirty="0"/>
          </a:p>
          <a:p>
            <a:endParaRPr lang="en-US" dirty="0"/>
          </a:p>
        </p:txBody>
      </p:sp>
    </p:spTree>
    <p:extLst>
      <p:ext uri="{BB962C8B-B14F-4D97-AF65-F5344CB8AC3E}">
        <p14:creationId xmlns:p14="http://schemas.microsoft.com/office/powerpoint/2010/main" val="233877739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09D87-FC95-1FE7-DB61-677C18784D7B}"/>
              </a:ext>
            </a:extLst>
          </p:cNvPr>
          <p:cNvSpPr>
            <a:spLocks noGrp="1"/>
          </p:cNvSpPr>
          <p:nvPr>
            <p:ph type="title"/>
          </p:nvPr>
        </p:nvSpPr>
        <p:spPr/>
        <p:txBody>
          <a:bodyPr/>
          <a:lstStyle/>
          <a:p>
            <a:r>
              <a:rPr lang="en-US" dirty="0"/>
              <a:t>Risks of Mass Arbitrations</a:t>
            </a:r>
          </a:p>
        </p:txBody>
      </p:sp>
      <p:sp>
        <p:nvSpPr>
          <p:cNvPr id="3" name="Content Placeholder 2">
            <a:extLst>
              <a:ext uri="{FF2B5EF4-FFF2-40B4-BE49-F238E27FC236}">
                <a16:creationId xmlns:a16="http://schemas.microsoft.com/office/drawing/2014/main" id="{A3F0249C-7CAC-2E2F-925A-8FEAE556ACBF}"/>
              </a:ext>
            </a:extLst>
          </p:cNvPr>
          <p:cNvSpPr>
            <a:spLocks noGrp="1"/>
          </p:cNvSpPr>
          <p:nvPr>
            <p:ph idx="1"/>
          </p:nvPr>
        </p:nvSpPr>
        <p:spPr/>
        <p:txBody>
          <a:bodyPr>
            <a:normAutofit lnSpcReduction="10000"/>
          </a:bodyPr>
          <a:lstStyle/>
          <a:p>
            <a:pPr marL="419100" indent="-342900">
              <a:buFont typeface="Arial" panose="020B0604020202020204" pitchFamily="34" charset="0"/>
              <a:buChar char="•"/>
            </a:pPr>
            <a:r>
              <a:rPr lang="en-US" dirty="0"/>
              <a:t>No judicial relief.  </a:t>
            </a:r>
            <a:r>
              <a:rPr lang="en-US" i="1" dirty="0"/>
              <a:t>See, e.g., Abernathy v. </a:t>
            </a:r>
            <a:r>
              <a:rPr lang="en-US" i="1" dirty="0" err="1"/>
              <a:t>DoorDash</a:t>
            </a:r>
            <a:r>
              <a:rPr lang="en-US" i="1" dirty="0"/>
              <a:t>, Inc., </a:t>
            </a:r>
            <a:r>
              <a:rPr lang="en-US" dirty="0"/>
              <a:t>438 F. Supp. 3d 1062 (N.D. Cal. 2020).</a:t>
            </a:r>
          </a:p>
          <a:p>
            <a:pPr marL="419100" indent="-342900">
              <a:spcBef>
                <a:spcPts val="1800"/>
              </a:spcBef>
              <a:buFont typeface="Arial" panose="020B0604020202020204" pitchFamily="34" charset="0"/>
              <a:buChar char="•"/>
            </a:pPr>
            <a:r>
              <a:rPr lang="en-US" dirty="0"/>
              <a:t>Can a company mitigate the risks?</a:t>
            </a:r>
          </a:p>
          <a:p>
            <a:pPr marL="876300" lvl="1" indent="-342900">
              <a:buFont typeface="Arial" panose="020B0604020202020204" pitchFamily="34" charset="0"/>
              <a:buChar char="•"/>
            </a:pPr>
            <a:r>
              <a:rPr lang="en-US" dirty="0"/>
              <a:t>Informal dispute resolution provisions.</a:t>
            </a:r>
          </a:p>
          <a:p>
            <a:pPr marL="876300" lvl="1" indent="-342900">
              <a:buFont typeface="Arial" panose="020B0604020202020204" pitchFamily="34" charset="0"/>
              <a:buChar char="•"/>
            </a:pPr>
            <a:r>
              <a:rPr lang="en-US" dirty="0"/>
              <a:t>Small claims court options.</a:t>
            </a:r>
          </a:p>
          <a:p>
            <a:pPr marL="876300" lvl="1" indent="-342900">
              <a:buFont typeface="Arial" panose="020B0604020202020204" pitchFamily="34" charset="0"/>
              <a:buChar char="•"/>
            </a:pPr>
            <a:r>
              <a:rPr lang="en-US" dirty="0"/>
              <a:t>Remove certain threshold issues from delegation clause.</a:t>
            </a:r>
          </a:p>
          <a:p>
            <a:pPr marL="876300" lvl="1" indent="-342900">
              <a:buFont typeface="Arial" panose="020B0604020202020204" pitchFamily="34" charset="0"/>
              <a:buChar char="•"/>
            </a:pPr>
            <a:r>
              <a:rPr lang="en-US" dirty="0"/>
              <a:t>Alternative arbitration provider.</a:t>
            </a:r>
          </a:p>
          <a:p>
            <a:pPr marL="876300" lvl="1" indent="-342900">
              <a:buFont typeface="Arial" panose="020B0604020202020204" pitchFamily="34" charset="0"/>
              <a:buChar char="•"/>
            </a:pPr>
            <a:r>
              <a:rPr lang="en-US" dirty="0"/>
              <a:t>Individual filing requirements to deter unmeritorious claims.</a:t>
            </a:r>
          </a:p>
          <a:p>
            <a:pPr marL="876300" lvl="1" indent="-342900">
              <a:buFont typeface="Arial" panose="020B0604020202020204" pitchFamily="34" charset="0"/>
              <a:buChar char="•"/>
            </a:pPr>
            <a:r>
              <a:rPr lang="en-US" dirty="0"/>
              <a:t>Do not agree to pay all arbitration filing fees.</a:t>
            </a:r>
          </a:p>
          <a:p>
            <a:pPr marL="876300" lvl="1" indent="-342900">
              <a:buFont typeface="Arial" panose="020B0604020202020204" pitchFamily="34" charset="0"/>
              <a:buChar char="•"/>
            </a:pPr>
            <a:r>
              <a:rPr lang="en-US" dirty="0"/>
              <a:t>Assess likelihood of mass arbitration claims.</a:t>
            </a:r>
          </a:p>
          <a:p>
            <a:endParaRPr lang="en-US" dirty="0"/>
          </a:p>
        </p:txBody>
      </p:sp>
    </p:spTree>
    <p:extLst>
      <p:ext uri="{BB962C8B-B14F-4D97-AF65-F5344CB8AC3E}">
        <p14:creationId xmlns:p14="http://schemas.microsoft.com/office/powerpoint/2010/main" val="3681627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172A62-B5DA-4F61-A30B-E17ABBEBE19F}"/>
              </a:ext>
            </a:extLst>
          </p:cNvPr>
          <p:cNvPicPr>
            <a:picLocks noChangeAspect="1"/>
          </p:cNvPicPr>
          <p:nvPr/>
        </p:nvPicPr>
        <p:blipFill>
          <a:blip r:embed="rId2"/>
          <a:stretch>
            <a:fillRect/>
          </a:stretch>
        </p:blipFill>
        <p:spPr>
          <a:xfrm>
            <a:off x="2082800" y="647175"/>
            <a:ext cx="8026400" cy="4484486"/>
          </a:xfrm>
          <a:prstGeom prst="rect">
            <a:avLst/>
          </a:prstGeom>
        </p:spPr>
      </p:pic>
    </p:spTree>
    <p:extLst>
      <p:ext uri="{BB962C8B-B14F-4D97-AF65-F5344CB8AC3E}">
        <p14:creationId xmlns:p14="http://schemas.microsoft.com/office/powerpoint/2010/main" val="161964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A6E69-A897-168A-CF78-6D69D87BBC05}"/>
              </a:ext>
            </a:extLst>
          </p:cNvPr>
          <p:cNvSpPr>
            <a:spLocks noGrp="1"/>
          </p:cNvSpPr>
          <p:nvPr>
            <p:ph type="title"/>
          </p:nvPr>
        </p:nvSpPr>
        <p:spPr>
          <a:xfrm>
            <a:off x="2003612" y="995082"/>
            <a:ext cx="7664823" cy="695606"/>
          </a:xfrm>
        </p:spPr>
        <p:txBody>
          <a:bodyPr/>
          <a:lstStyle/>
          <a:p>
            <a:endParaRPr lang="en-US" dirty="0"/>
          </a:p>
        </p:txBody>
      </p:sp>
      <p:pic>
        <p:nvPicPr>
          <p:cNvPr id="4" name="Content Placeholder 3">
            <a:extLst>
              <a:ext uri="{FF2B5EF4-FFF2-40B4-BE49-F238E27FC236}">
                <a16:creationId xmlns:a16="http://schemas.microsoft.com/office/drawing/2014/main" id="{2D39771A-D41E-54B2-A58F-4F9E9A6A6006}"/>
              </a:ext>
            </a:extLst>
          </p:cNvPr>
          <p:cNvPicPr>
            <a:picLocks noGrp="1" noChangeAspect="1"/>
          </p:cNvPicPr>
          <p:nvPr>
            <p:ph idx="1"/>
          </p:nvPr>
        </p:nvPicPr>
        <p:blipFill>
          <a:blip r:embed="rId2"/>
          <a:stretch>
            <a:fillRect/>
          </a:stretch>
        </p:blipFill>
        <p:spPr>
          <a:xfrm>
            <a:off x="1139252" y="607102"/>
            <a:ext cx="10005935" cy="5157111"/>
          </a:xfrm>
          <a:prstGeom prst="rect">
            <a:avLst/>
          </a:prstGeom>
        </p:spPr>
      </p:pic>
    </p:spTree>
    <p:extLst>
      <p:ext uri="{BB962C8B-B14F-4D97-AF65-F5344CB8AC3E}">
        <p14:creationId xmlns:p14="http://schemas.microsoft.com/office/powerpoint/2010/main" val="117050361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9BC85F-60E9-477B-898B-A7C9FC8BB3E8}"/>
              </a:ext>
            </a:extLst>
          </p:cNvPr>
          <p:cNvSpPr>
            <a:spLocks noGrp="1"/>
          </p:cNvSpPr>
          <p:nvPr>
            <p:ph type="ctrTitle"/>
          </p:nvPr>
        </p:nvSpPr>
        <p:spPr>
          <a:xfrm>
            <a:off x="6675121" y="1866275"/>
            <a:ext cx="4633856" cy="2033371"/>
          </a:xfrm>
        </p:spPr>
        <p:txBody>
          <a:bodyPr>
            <a:normAutofit/>
          </a:bodyPr>
          <a:lstStyle/>
          <a:p>
            <a:r>
              <a:rPr lang="en-US" sz="3200" b="1" i="0" dirty="0">
                <a:solidFill>
                  <a:srgbClr val="000000"/>
                </a:solidFill>
                <a:effectLst/>
                <a:latin typeface="Montserrat" panose="00000500000000000000" pitchFamily="2" charset="0"/>
              </a:rPr>
              <a:t>Revolutionizing Compliance: </a:t>
            </a:r>
            <a:br>
              <a:rPr lang="en-US" sz="3200" b="1" i="0" dirty="0">
                <a:solidFill>
                  <a:srgbClr val="000000"/>
                </a:solidFill>
                <a:effectLst/>
                <a:latin typeface="Montserrat" panose="00000500000000000000" pitchFamily="2" charset="0"/>
              </a:rPr>
            </a:br>
            <a:r>
              <a:rPr lang="en-US" sz="3200" b="1" i="0" dirty="0">
                <a:solidFill>
                  <a:srgbClr val="000000"/>
                </a:solidFill>
                <a:effectLst/>
                <a:latin typeface="Montserrat" panose="00000500000000000000" pitchFamily="2" charset="0"/>
              </a:rPr>
              <a:t>Staying Ahead of the Curve</a:t>
            </a:r>
            <a:endParaRPr lang="en-US" sz="3200" dirty="0"/>
          </a:p>
        </p:txBody>
      </p:sp>
      <p:sp>
        <p:nvSpPr>
          <p:cNvPr id="7" name="Subtitle 6">
            <a:extLst>
              <a:ext uri="{FF2B5EF4-FFF2-40B4-BE49-F238E27FC236}">
                <a16:creationId xmlns:a16="http://schemas.microsoft.com/office/drawing/2014/main" id="{14F2E772-D033-45AF-9907-0463E88593E8}"/>
              </a:ext>
            </a:extLst>
          </p:cNvPr>
          <p:cNvSpPr>
            <a:spLocks noGrp="1"/>
          </p:cNvSpPr>
          <p:nvPr>
            <p:ph type="subTitle" idx="1"/>
          </p:nvPr>
        </p:nvSpPr>
        <p:spPr>
          <a:xfrm>
            <a:off x="6675120" y="5654488"/>
            <a:ext cx="4391810" cy="3144738"/>
          </a:xfrm>
        </p:spPr>
        <p:txBody>
          <a:bodyPr/>
          <a:lstStyle/>
          <a:p>
            <a:endParaRPr lang="en-US" dirty="0"/>
          </a:p>
        </p:txBody>
      </p:sp>
      <p:graphicFrame>
        <p:nvGraphicFramePr>
          <p:cNvPr id="2" name="Table 1">
            <a:extLst>
              <a:ext uri="{FF2B5EF4-FFF2-40B4-BE49-F238E27FC236}">
                <a16:creationId xmlns:a16="http://schemas.microsoft.com/office/drawing/2014/main" id="{1C2FCA78-D223-599B-8D56-6D47E82D8272}"/>
              </a:ext>
            </a:extLst>
          </p:cNvPr>
          <p:cNvGraphicFramePr>
            <a:graphicFrameLocks noGrp="1"/>
          </p:cNvGraphicFramePr>
          <p:nvPr>
            <p:extLst>
              <p:ext uri="{D42A27DB-BD31-4B8C-83A1-F6EECF244321}">
                <p14:modId xmlns:p14="http://schemas.microsoft.com/office/powerpoint/2010/main" val="744567202"/>
              </p:ext>
            </p:extLst>
          </p:nvPr>
        </p:nvGraphicFramePr>
        <p:xfrm>
          <a:off x="6753068" y="3845859"/>
          <a:ext cx="4898808" cy="2819400"/>
        </p:xfrm>
        <a:graphic>
          <a:graphicData uri="http://schemas.openxmlformats.org/drawingml/2006/table">
            <a:tbl>
              <a:tblPr/>
              <a:tblGrid>
                <a:gridCol w="2449404">
                  <a:extLst>
                    <a:ext uri="{9D8B030D-6E8A-4147-A177-3AD203B41FA5}">
                      <a16:colId xmlns:a16="http://schemas.microsoft.com/office/drawing/2014/main" val="2117639801"/>
                    </a:ext>
                  </a:extLst>
                </a:gridCol>
                <a:gridCol w="2449404">
                  <a:extLst>
                    <a:ext uri="{9D8B030D-6E8A-4147-A177-3AD203B41FA5}">
                      <a16:colId xmlns:a16="http://schemas.microsoft.com/office/drawing/2014/main" val="146791971"/>
                    </a:ext>
                  </a:extLst>
                </a:gridCol>
              </a:tblGrid>
              <a:tr h="2776817">
                <a:tc>
                  <a:txBody>
                    <a:bodyPr/>
                    <a:lstStyle/>
                    <a:p>
                      <a:pPr algn="r"/>
                      <a:r>
                        <a:rPr lang="en-US" sz="1500" i="1" kern="1200" dirty="0">
                          <a:solidFill>
                            <a:srgbClr val="0070C0"/>
                          </a:solidFill>
                          <a:effectLst/>
                          <a:latin typeface="Montserrat" panose="00000500000000000000" pitchFamily="2" charset="0"/>
                          <a:ea typeface="+mn-ea"/>
                          <a:cs typeface="+mn-cs"/>
                        </a:rPr>
                        <a:t>Brent Kugler (Moderator)</a:t>
                      </a:r>
                      <a:br>
                        <a:rPr lang="en-US" sz="1500" i="1" kern="1200" dirty="0">
                          <a:solidFill>
                            <a:srgbClr val="0070C0"/>
                          </a:solidFill>
                          <a:effectLst/>
                          <a:latin typeface="Montserrat" panose="00000500000000000000" pitchFamily="2" charset="0"/>
                          <a:ea typeface="+mn-ea"/>
                          <a:cs typeface="+mn-cs"/>
                        </a:rPr>
                      </a:br>
                      <a:r>
                        <a:rPr lang="en-US" sz="1500" i="1" kern="1200" dirty="0">
                          <a:solidFill>
                            <a:srgbClr val="0070C0"/>
                          </a:solidFill>
                          <a:effectLst/>
                          <a:latin typeface="Montserrat" panose="00000500000000000000" pitchFamily="2" charset="0"/>
                          <a:ea typeface="+mn-ea"/>
                          <a:cs typeface="+mn-cs"/>
                        </a:rPr>
                        <a:t>Partner</a:t>
                      </a:r>
                      <a:br>
                        <a:rPr lang="en-US" sz="1500" i="1" kern="1200" dirty="0">
                          <a:solidFill>
                            <a:srgbClr val="0070C0"/>
                          </a:solidFill>
                          <a:effectLst/>
                          <a:latin typeface="Montserrat" panose="00000500000000000000" pitchFamily="2" charset="0"/>
                          <a:ea typeface="+mn-ea"/>
                          <a:cs typeface="+mn-cs"/>
                        </a:rPr>
                      </a:br>
                      <a:r>
                        <a:rPr lang="en-US" sz="1500" i="1" kern="1200" dirty="0" err="1">
                          <a:solidFill>
                            <a:srgbClr val="0070C0"/>
                          </a:solidFill>
                          <a:effectLst/>
                          <a:latin typeface="Montserrat" panose="00000500000000000000" pitchFamily="2" charset="0"/>
                          <a:ea typeface="+mn-ea"/>
                          <a:cs typeface="+mn-cs"/>
                        </a:rPr>
                        <a:t>Scheef</a:t>
                      </a:r>
                      <a:r>
                        <a:rPr lang="en-US" sz="1500" i="1" kern="1200" dirty="0">
                          <a:solidFill>
                            <a:srgbClr val="0070C0"/>
                          </a:solidFill>
                          <a:effectLst/>
                          <a:latin typeface="Montserrat" panose="00000500000000000000" pitchFamily="2" charset="0"/>
                          <a:ea typeface="+mn-ea"/>
                          <a:cs typeface="+mn-cs"/>
                        </a:rPr>
                        <a:t> &amp; Stone LLP</a:t>
                      </a:r>
                    </a:p>
                    <a:p>
                      <a:pPr algn="r"/>
                      <a:endParaRPr lang="en-US" sz="1500" kern="1200" dirty="0">
                        <a:solidFill>
                          <a:srgbClr val="0070C0"/>
                        </a:solidFill>
                        <a:effectLst/>
                        <a:latin typeface="Montserrat" panose="00000500000000000000" pitchFamily="2" charset="0"/>
                        <a:ea typeface="+mn-ea"/>
                        <a:cs typeface="+mn-cs"/>
                      </a:endParaRPr>
                    </a:p>
                    <a:p>
                      <a:pPr algn="r"/>
                      <a:r>
                        <a:rPr lang="en-US" sz="1500" i="1" kern="1200" dirty="0" err="1">
                          <a:solidFill>
                            <a:srgbClr val="0070C0"/>
                          </a:solidFill>
                          <a:effectLst/>
                          <a:latin typeface="Montserrat" panose="00000500000000000000" pitchFamily="2" charset="0"/>
                          <a:ea typeface="+mn-ea"/>
                          <a:cs typeface="+mn-cs"/>
                        </a:rPr>
                        <a:t>LaRane</a:t>
                      </a:r>
                      <a:r>
                        <a:rPr lang="en-US" sz="1500" i="1" kern="1200" dirty="0">
                          <a:solidFill>
                            <a:srgbClr val="0070C0"/>
                          </a:solidFill>
                          <a:effectLst/>
                          <a:latin typeface="Montserrat" panose="00000500000000000000" pitchFamily="2" charset="0"/>
                          <a:ea typeface="+mn-ea"/>
                          <a:cs typeface="+mn-cs"/>
                        </a:rPr>
                        <a:t> Jensen</a:t>
                      </a:r>
                      <a:br>
                        <a:rPr lang="en-US" sz="1500" i="1" kern="1200" dirty="0">
                          <a:solidFill>
                            <a:srgbClr val="0070C0"/>
                          </a:solidFill>
                          <a:effectLst/>
                          <a:latin typeface="Montserrat" panose="00000500000000000000" pitchFamily="2" charset="0"/>
                          <a:ea typeface="+mn-ea"/>
                          <a:cs typeface="+mn-cs"/>
                        </a:rPr>
                      </a:br>
                      <a:r>
                        <a:rPr lang="en-US" sz="1500" i="1" kern="1200" dirty="0">
                          <a:solidFill>
                            <a:srgbClr val="0070C0"/>
                          </a:solidFill>
                          <a:effectLst/>
                          <a:latin typeface="Montserrat" panose="00000500000000000000" pitchFamily="2" charset="0"/>
                          <a:ea typeface="+mn-ea"/>
                          <a:cs typeface="+mn-cs"/>
                        </a:rPr>
                        <a:t>Director, Compliance</a:t>
                      </a:r>
                      <a:br>
                        <a:rPr lang="en-US" sz="1500" i="1" kern="1200" dirty="0">
                          <a:solidFill>
                            <a:srgbClr val="0070C0"/>
                          </a:solidFill>
                          <a:effectLst/>
                          <a:latin typeface="Montserrat" panose="00000500000000000000" pitchFamily="2" charset="0"/>
                          <a:ea typeface="+mn-ea"/>
                          <a:cs typeface="+mn-cs"/>
                        </a:rPr>
                      </a:br>
                      <a:r>
                        <a:rPr lang="en-US" sz="1500" i="1" kern="1200" dirty="0" err="1">
                          <a:solidFill>
                            <a:srgbClr val="0070C0"/>
                          </a:solidFill>
                          <a:effectLst/>
                          <a:latin typeface="Montserrat" panose="00000500000000000000" pitchFamily="2" charset="0"/>
                          <a:ea typeface="+mn-ea"/>
                          <a:cs typeface="+mn-cs"/>
                        </a:rPr>
                        <a:t>LifeVantage</a:t>
                      </a:r>
                      <a:endParaRPr lang="en-US" sz="1500" i="1" kern="1200" dirty="0">
                        <a:solidFill>
                          <a:srgbClr val="0070C0"/>
                        </a:solidFill>
                        <a:effectLst/>
                        <a:latin typeface="Montserrat" panose="00000500000000000000" pitchFamily="2" charset="0"/>
                        <a:ea typeface="+mn-ea"/>
                        <a:cs typeface="+mn-cs"/>
                      </a:endParaRPr>
                    </a:p>
                    <a:p>
                      <a:pPr algn="r"/>
                      <a:endParaRPr lang="en-US" sz="1500" kern="1200" dirty="0">
                        <a:solidFill>
                          <a:srgbClr val="0070C0"/>
                        </a:solidFill>
                        <a:effectLst/>
                        <a:latin typeface="Montserrat" panose="00000500000000000000" pitchFamily="2" charset="0"/>
                        <a:ea typeface="+mn-ea"/>
                        <a:cs typeface="+mn-cs"/>
                      </a:endParaRPr>
                    </a:p>
                    <a:p>
                      <a:pPr algn="r"/>
                      <a:r>
                        <a:rPr lang="en-US" sz="1500" i="1" kern="1200" dirty="0">
                          <a:solidFill>
                            <a:srgbClr val="0070C0"/>
                          </a:solidFill>
                          <a:effectLst/>
                          <a:latin typeface="Montserrat" panose="00000500000000000000" pitchFamily="2" charset="0"/>
                          <a:ea typeface="+mn-ea"/>
                          <a:cs typeface="+mn-cs"/>
                        </a:rPr>
                        <a:t>Larry Steinberg</a:t>
                      </a:r>
                      <a:br>
                        <a:rPr lang="en-US" sz="1500" i="1" kern="1200" dirty="0">
                          <a:solidFill>
                            <a:srgbClr val="0070C0"/>
                          </a:solidFill>
                          <a:effectLst/>
                          <a:latin typeface="Montserrat" panose="00000500000000000000" pitchFamily="2" charset="0"/>
                          <a:ea typeface="+mn-ea"/>
                          <a:cs typeface="+mn-cs"/>
                        </a:rPr>
                      </a:br>
                      <a:r>
                        <a:rPr lang="en-US" sz="1500" i="1" kern="1200" dirty="0">
                          <a:solidFill>
                            <a:srgbClr val="0070C0"/>
                          </a:solidFill>
                          <a:effectLst/>
                          <a:latin typeface="Montserrat" panose="00000500000000000000" pitchFamily="2" charset="0"/>
                          <a:ea typeface="+mn-ea"/>
                          <a:cs typeface="+mn-cs"/>
                        </a:rPr>
                        <a:t>Shareholder</a:t>
                      </a:r>
                      <a:br>
                        <a:rPr lang="en-US" sz="1500" i="1" kern="1200" dirty="0">
                          <a:solidFill>
                            <a:srgbClr val="0070C0"/>
                          </a:solidFill>
                          <a:effectLst/>
                          <a:latin typeface="Montserrat" panose="00000500000000000000" pitchFamily="2" charset="0"/>
                          <a:ea typeface="+mn-ea"/>
                          <a:cs typeface="+mn-cs"/>
                        </a:rPr>
                      </a:br>
                      <a:r>
                        <a:rPr lang="en-US" sz="1500" i="1" kern="1200" dirty="0" err="1">
                          <a:solidFill>
                            <a:srgbClr val="0070C0"/>
                          </a:solidFill>
                          <a:effectLst/>
                          <a:latin typeface="Montserrat" panose="00000500000000000000" pitchFamily="2" charset="0"/>
                          <a:ea typeface="+mn-ea"/>
                          <a:cs typeface="+mn-cs"/>
                        </a:rPr>
                        <a:t>Buchalter</a:t>
                      </a:r>
                      <a:endParaRPr lang="en-US" sz="1500" i="1" dirty="0">
                        <a:solidFill>
                          <a:srgbClr val="0070C0"/>
                        </a:solidFill>
                        <a:effectLst/>
                        <a:latin typeface="Montserrat" panose="00000500000000000000" pitchFamily="2" charset="0"/>
                      </a:endParaRPr>
                    </a:p>
                  </a:txBody>
                  <a:tcPr marL="38100" marR="38100" marT="38100" marB="38100">
                    <a:lnL>
                      <a:noFill/>
                    </a:lnL>
                    <a:lnR>
                      <a:noFill/>
                    </a:lnR>
                    <a:lnT>
                      <a:noFill/>
                    </a:lnT>
                    <a:lnB>
                      <a:noFill/>
                    </a:lnB>
                    <a:solidFill>
                      <a:srgbClr val="FFFFFF"/>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500" i="1" kern="1200" dirty="0">
                          <a:solidFill>
                            <a:srgbClr val="0070C0"/>
                          </a:solidFill>
                          <a:effectLst/>
                          <a:latin typeface="Montserrat" panose="00000500000000000000" pitchFamily="2" charset="0"/>
                          <a:ea typeface="+mn-ea"/>
                          <a:cs typeface="+mn-cs"/>
                        </a:rPr>
                        <a:t>Matt Cagle</a:t>
                      </a:r>
                      <a:br>
                        <a:rPr lang="en-US" sz="1500" i="1" kern="1200" dirty="0">
                          <a:solidFill>
                            <a:srgbClr val="0070C0"/>
                          </a:solidFill>
                          <a:effectLst/>
                          <a:latin typeface="Montserrat" panose="00000500000000000000" pitchFamily="2" charset="0"/>
                          <a:ea typeface="+mn-ea"/>
                          <a:cs typeface="+mn-cs"/>
                        </a:rPr>
                      </a:br>
                      <a:r>
                        <a:rPr lang="en-US" sz="1500" i="1" kern="1200" dirty="0">
                          <a:solidFill>
                            <a:srgbClr val="0070C0"/>
                          </a:solidFill>
                          <a:effectLst/>
                          <a:latin typeface="Montserrat" panose="00000500000000000000" pitchFamily="2" charset="0"/>
                          <a:ea typeface="+mn-ea"/>
                          <a:cs typeface="+mn-cs"/>
                        </a:rPr>
                        <a:t>Senior Vice President &amp; General Manager</a:t>
                      </a:r>
                      <a:br>
                        <a:rPr lang="en-US" sz="1500" i="1" kern="1200" dirty="0">
                          <a:solidFill>
                            <a:srgbClr val="0070C0"/>
                          </a:solidFill>
                          <a:effectLst/>
                          <a:latin typeface="Montserrat" panose="00000500000000000000" pitchFamily="2" charset="0"/>
                          <a:ea typeface="+mn-ea"/>
                          <a:cs typeface="+mn-cs"/>
                        </a:rPr>
                      </a:br>
                      <a:r>
                        <a:rPr lang="en-US" sz="1500" i="1" kern="1200" dirty="0" err="1">
                          <a:solidFill>
                            <a:srgbClr val="0070C0"/>
                          </a:solidFill>
                          <a:effectLst/>
                          <a:latin typeface="Montserrat" panose="00000500000000000000" pitchFamily="2" charset="0"/>
                          <a:ea typeface="+mn-ea"/>
                          <a:cs typeface="+mn-cs"/>
                        </a:rPr>
                        <a:t>CompliancePoint</a:t>
                      </a:r>
                      <a:endParaRPr lang="en-US" sz="1500" kern="1200" dirty="0">
                        <a:solidFill>
                          <a:srgbClr val="0070C0"/>
                        </a:solidFill>
                        <a:effectLst/>
                        <a:latin typeface="Montserrat" panose="00000500000000000000" pitchFamily="2" charset="0"/>
                        <a:ea typeface="+mn-ea"/>
                        <a:cs typeface="+mn-cs"/>
                      </a:endParaRPr>
                    </a:p>
                    <a:p>
                      <a:pPr algn="r"/>
                      <a:endParaRPr lang="en-US" sz="1500" i="1" dirty="0">
                        <a:solidFill>
                          <a:srgbClr val="0070C0"/>
                        </a:solidFill>
                        <a:effectLst/>
                        <a:latin typeface="Montserrat" panose="00000500000000000000" pitchFamily="2"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en-US" sz="1500" i="1" kern="1200" dirty="0">
                          <a:solidFill>
                            <a:srgbClr val="0070C0"/>
                          </a:solidFill>
                          <a:effectLst/>
                          <a:latin typeface="Montserrat" panose="00000500000000000000" pitchFamily="2" charset="0"/>
                          <a:ea typeface="+mn-ea"/>
                          <a:cs typeface="+mn-cs"/>
                        </a:rPr>
                        <a:t>Justin Powell</a:t>
                      </a:r>
                      <a:br>
                        <a:rPr lang="en-US" sz="1500" i="1" kern="1200" dirty="0">
                          <a:solidFill>
                            <a:srgbClr val="0070C0"/>
                          </a:solidFill>
                          <a:effectLst/>
                          <a:latin typeface="Montserrat" panose="00000500000000000000" pitchFamily="2" charset="0"/>
                          <a:ea typeface="+mn-ea"/>
                          <a:cs typeface="+mn-cs"/>
                        </a:rPr>
                      </a:br>
                      <a:r>
                        <a:rPr lang="en-US" sz="1500" i="1" kern="1200" dirty="0">
                          <a:solidFill>
                            <a:srgbClr val="0070C0"/>
                          </a:solidFill>
                          <a:effectLst/>
                          <a:latin typeface="Montserrat" panose="00000500000000000000" pitchFamily="2" charset="0"/>
                          <a:ea typeface="+mn-ea"/>
                          <a:cs typeface="+mn-cs"/>
                        </a:rPr>
                        <a:t>Chief Legal Officer &amp; General Counsel</a:t>
                      </a:r>
                      <a:br>
                        <a:rPr lang="en-US" sz="1500" i="1" kern="1200" dirty="0">
                          <a:solidFill>
                            <a:srgbClr val="0070C0"/>
                          </a:solidFill>
                          <a:effectLst/>
                          <a:latin typeface="Montserrat" panose="00000500000000000000" pitchFamily="2" charset="0"/>
                          <a:ea typeface="+mn-ea"/>
                          <a:cs typeface="+mn-cs"/>
                        </a:rPr>
                      </a:br>
                      <a:r>
                        <a:rPr lang="en-US" sz="1500" i="1" kern="1200" dirty="0">
                          <a:solidFill>
                            <a:srgbClr val="0070C0"/>
                          </a:solidFill>
                          <a:effectLst/>
                          <a:latin typeface="Montserrat" panose="00000500000000000000" pitchFamily="2" charset="0"/>
                          <a:ea typeface="+mn-ea"/>
                          <a:cs typeface="+mn-cs"/>
                        </a:rPr>
                        <a:t>Market America, Inc.</a:t>
                      </a:r>
                      <a:endParaRPr lang="en-US" sz="1500" kern="1200" dirty="0">
                        <a:solidFill>
                          <a:srgbClr val="0070C0"/>
                        </a:solidFill>
                        <a:effectLst/>
                        <a:latin typeface="Montserrat" panose="00000500000000000000" pitchFamily="2" charset="0"/>
                        <a:ea typeface="+mn-ea"/>
                        <a:cs typeface="+mn-cs"/>
                      </a:endParaRPr>
                    </a:p>
                    <a:p>
                      <a:pPr algn="r"/>
                      <a:endParaRPr lang="en-US" sz="1500" i="1" dirty="0">
                        <a:solidFill>
                          <a:srgbClr val="0070C0"/>
                        </a:solidFill>
                        <a:effectLst/>
                        <a:latin typeface="Montserrat" panose="00000500000000000000" pitchFamily="2" charset="0"/>
                      </a:endParaRPr>
                    </a:p>
                  </a:txBody>
                  <a:tcPr marL="38100" marR="38100" marT="38100" marB="38100">
                    <a:lnL>
                      <a:noFill/>
                    </a:lnL>
                    <a:lnR>
                      <a:noFill/>
                    </a:lnR>
                    <a:lnT>
                      <a:noFill/>
                    </a:lnT>
                    <a:lnB>
                      <a:noFill/>
                    </a:lnB>
                    <a:solidFill>
                      <a:srgbClr val="FFFFFF"/>
                    </a:solidFill>
                  </a:tcPr>
                </a:tc>
                <a:extLst>
                  <a:ext uri="{0D108BD9-81ED-4DB2-BD59-A6C34878D82A}">
                    <a16:rowId xmlns:a16="http://schemas.microsoft.com/office/drawing/2014/main" val="3540538571"/>
                  </a:ext>
                </a:extLst>
              </a:tr>
            </a:tbl>
          </a:graphicData>
        </a:graphic>
      </p:graphicFrame>
    </p:spTree>
    <p:extLst>
      <p:ext uri="{BB962C8B-B14F-4D97-AF65-F5344CB8AC3E}">
        <p14:creationId xmlns:p14="http://schemas.microsoft.com/office/powerpoint/2010/main" val="34316073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9BC85F-60E9-477B-898B-A7C9FC8BB3E8}"/>
              </a:ext>
            </a:extLst>
          </p:cNvPr>
          <p:cNvSpPr>
            <a:spLocks noGrp="1"/>
          </p:cNvSpPr>
          <p:nvPr>
            <p:ph type="ctrTitle"/>
          </p:nvPr>
        </p:nvSpPr>
        <p:spPr>
          <a:xfrm>
            <a:off x="6675121" y="1866275"/>
            <a:ext cx="4633856" cy="2033371"/>
          </a:xfrm>
        </p:spPr>
        <p:txBody>
          <a:bodyPr>
            <a:normAutofit/>
          </a:bodyPr>
          <a:lstStyle/>
          <a:p>
            <a:r>
              <a:rPr lang="en-US" sz="3200" b="1" i="0" dirty="0">
                <a:solidFill>
                  <a:srgbClr val="000000"/>
                </a:solidFill>
                <a:effectLst/>
                <a:latin typeface="Montserrat" panose="00000500000000000000" pitchFamily="2" charset="0"/>
              </a:rPr>
              <a:t>Real Life: </a:t>
            </a:r>
            <a:br>
              <a:rPr lang="en-US" sz="3200" b="1" i="0" dirty="0">
                <a:solidFill>
                  <a:srgbClr val="000000"/>
                </a:solidFill>
                <a:effectLst/>
                <a:latin typeface="Montserrat" panose="00000500000000000000" pitchFamily="2" charset="0"/>
              </a:rPr>
            </a:br>
            <a:r>
              <a:rPr lang="en-US" sz="3200" b="1" i="0" dirty="0">
                <a:solidFill>
                  <a:srgbClr val="000000"/>
                </a:solidFill>
                <a:effectLst/>
                <a:latin typeface="Montserrat" panose="00000500000000000000" pitchFamily="2" charset="0"/>
              </a:rPr>
              <a:t>Working for a FTC Commissioner</a:t>
            </a:r>
            <a:endParaRPr lang="en-US" sz="3200" dirty="0"/>
          </a:p>
        </p:txBody>
      </p:sp>
      <p:sp>
        <p:nvSpPr>
          <p:cNvPr id="7" name="Subtitle 6">
            <a:extLst>
              <a:ext uri="{FF2B5EF4-FFF2-40B4-BE49-F238E27FC236}">
                <a16:creationId xmlns:a16="http://schemas.microsoft.com/office/drawing/2014/main" id="{14F2E772-D033-45AF-9907-0463E88593E8}"/>
              </a:ext>
            </a:extLst>
          </p:cNvPr>
          <p:cNvSpPr>
            <a:spLocks noGrp="1"/>
          </p:cNvSpPr>
          <p:nvPr>
            <p:ph type="subTitle" idx="1"/>
          </p:nvPr>
        </p:nvSpPr>
        <p:spPr>
          <a:xfrm>
            <a:off x="6675120" y="6925235"/>
            <a:ext cx="4391810" cy="356347"/>
          </a:xfrm>
        </p:spPr>
        <p:txBody>
          <a:bodyPr>
            <a:normAutofit fontScale="92500" lnSpcReduction="10000"/>
          </a:bodyPr>
          <a:lstStyle/>
          <a:p>
            <a:endParaRPr lang="en-US" dirty="0"/>
          </a:p>
        </p:txBody>
      </p:sp>
      <p:graphicFrame>
        <p:nvGraphicFramePr>
          <p:cNvPr id="2" name="Table 1">
            <a:extLst>
              <a:ext uri="{FF2B5EF4-FFF2-40B4-BE49-F238E27FC236}">
                <a16:creationId xmlns:a16="http://schemas.microsoft.com/office/drawing/2014/main" id="{1C2FCA78-D223-599B-8D56-6D47E82D8272}"/>
              </a:ext>
            </a:extLst>
          </p:cNvPr>
          <p:cNvGraphicFramePr>
            <a:graphicFrameLocks noGrp="1"/>
          </p:cNvGraphicFramePr>
          <p:nvPr/>
        </p:nvGraphicFramePr>
        <p:xfrm>
          <a:off x="6753069" y="4159770"/>
          <a:ext cx="4481949" cy="2420911"/>
        </p:xfrm>
        <a:graphic>
          <a:graphicData uri="http://schemas.openxmlformats.org/drawingml/2006/table">
            <a:tbl>
              <a:tblPr/>
              <a:tblGrid>
                <a:gridCol w="4481949">
                  <a:extLst>
                    <a:ext uri="{9D8B030D-6E8A-4147-A177-3AD203B41FA5}">
                      <a16:colId xmlns:a16="http://schemas.microsoft.com/office/drawing/2014/main" val="2117639801"/>
                    </a:ext>
                  </a:extLst>
                </a:gridCol>
              </a:tblGrid>
              <a:tr h="2420911">
                <a:tc>
                  <a:txBody>
                    <a:bodyPr/>
                    <a:lstStyle/>
                    <a:p>
                      <a:pPr algn="r" fontAlgn="t"/>
                      <a:r>
                        <a:rPr lang="en-US" i="1" dirty="0">
                          <a:solidFill>
                            <a:srgbClr val="0070C0"/>
                          </a:solidFill>
                          <a:effectLst/>
                          <a:latin typeface="Montserrat" panose="00000500000000000000" pitchFamily="2" charset="0"/>
                        </a:rPr>
                        <a:t>Brian Bennett</a:t>
                      </a:r>
                      <a:br>
                        <a:rPr lang="en-US" i="1" dirty="0">
                          <a:solidFill>
                            <a:srgbClr val="0070C0"/>
                          </a:solidFill>
                          <a:effectLst/>
                          <a:latin typeface="Montserrat" panose="00000500000000000000" pitchFamily="2" charset="0"/>
                        </a:rPr>
                      </a:br>
                      <a:r>
                        <a:rPr lang="en-US" i="1" dirty="0">
                          <a:solidFill>
                            <a:srgbClr val="0070C0"/>
                          </a:solidFill>
                          <a:effectLst/>
                          <a:latin typeface="Montserrat" panose="00000500000000000000" pitchFamily="2" charset="0"/>
                        </a:rPr>
                        <a:t>Senior Vice President, Government Affairs &amp; Policy</a:t>
                      </a:r>
                      <a:br>
                        <a:rPr lang="en-US" i="1" dirty="0">
                          <a:solidFill>
                            <a:srgbClr val="0070C0"/>
                          </a:solidFill>
                          <a:effectLst/>
                          <a:latin typeface="Montserrat" panose="00000500000000000000" pitchFamily="2" charset="0"/>
                        </a:rPr>
                      </a:br>
                      <a:r>
                        <a:rPr lang="en-US" i="1" dirty="0">
                          <a:solidFill>
                            <a:srgbClr val="0070C0"/>
                          </a:solidFill>
                          <a:effectLst/>
                          <a:latin typeface="Montserrat" panose="00000500000000000000" pitchFamily="2" charset="0"/>
                        </a:rPr>
                        <a:t>Direct Selling Association</a:t>
                      </a:r>
                    </a:p>
                    <a:p>
                      <a:pPr algn="r" fontAlgn="t"/>
                      <a:endParaRPr lang="en-US" i="1" dirty="0">
                        <a:solidFill>
                          <a:srgbClr val="0070C0"/>
                        </a:solidFill>
                        <a:effectLst/>
                        <a:latin typeface="Montserrat" panose="00000500000000000000" pitchFamily="2" charset="0"/>
                      </a:endParaRPr>
                    </a:p>
                    <a:p>
                      <a:pPr algn="r" fontAlgn="t"/>
                      <a:r>
                        <a:rPr lang="en-US" i="1" dirty="0">
                          <a:solidFill>
                            <a:srgbClr val="0070C0"/>
                          </a:solidFill>
                          <a:effectLst/>
                          <a:latin typeface="Montserrat" panose="00000500000000000000" pitchFamily="2" charset="0"/>
                        </a:rPr>
                        <a:t>Nina </a:t>
                      </a:r>
                      <a:r>
                        <a:rPr lang="en-US" i="1" dirty="0" err="1">
                          <a:solidFill>
                            <a:srgbClr val="0070C0"/>
                          </a:solidFill>
                          <a:effectLst/>
                          <a:latin typeface="Montserrat" panose="00000500000000000000" pitchFamily="2" charset="0"/>
                        </a:rPr>
                        <a:t>Frant</a:t>
                      </a:r>
                      <a:br>
                        <a:rPr lang="en-US" i="1" dirty="0">
                          <a:solidFill>
                            <a:srgbClr val="0070C0"/>
                          </a:solidFill>
                          <a:effectLst/>
                          <a:latin typeface="Montserrat" panose="00000500000000000000" pitchFamily="2" charset="0"/>
                        </a:rPr>
                      </a:br>
                      <a:r>
                        <a:rPr lang="en-US" i="1" dirty="0">
                          <a:solidFill>
                            <a:srgbClr val="0070C0"/>
                          </a:solidFill>
                          <a:effectLst/>
                          <a:latin typeface="Montserrat" panose="00000500000000000000" pitchFamily="2" charset="0"/>
                        </a:rPr>
                        <a:t>Vice President, Consumer Policy</a:t>
                      </a:r>
                      <a:br>
                        <a:rPr lang="en-US" i="1" dirty="0">
                          <a:solidFill>
                            <a:srgbClr val="0070C0"/>
                          </a:solidFill>
                          <a:effectLst/>
                          <a:latin typeface="Montserrat" panose="00000500000000000000" pitchFamily="2" charset="0"/>
                        </a:rPr>
                      </a:br>
                      <a:r>
                        <a:rPr lang="en-US" i="1" dirty="0">
                          <a:solidFill>
                            <a:srgbClr val="0070C0"/>
                          </a:solidFill>
                          <a:effectLst/>
                          <a:latin typeface="Montserrat" panose="00000500000000000000" pitchFamily="2" charset="0"/>
                        </a:rPr>
                        <a:t>United States Chamber of Commerce</a:t>
                      </a:r>
                    </a:p>
                  </a:txBody>
                  <a:tcPr marL="38100" marR="38100" marT="38100" marB="38100">
                    <a:lnL>
                      <a:noFill/>
                    </a:lnL>
                    <a:lnR>
                      <a:noFill/>
                    </a:lnR>
                    <a:lnT>
                      <a:noFill/>
                    </a:lnT>
                    <a:lnB>
                      <a:noFill/>
                    </a:lnB>
                    <a:solidFill>
                      <a:srgbClr val="FFFFFF"/>
                    </a:solidFill>
                  </a:tcPr>
                </a:tc>
                <a:extLst>
                  <a:ext uri="{0D108BD9-81ED-4DB2-BD59-A6C34878D82A}">
                    <a16:rowId xmlns:a16="http://schemas.microsoft.com/office/drawing/2014/main" val="3540538571"/>
                  </a:ext>
                </a:extLst>
              </a:tr>
            </a:tbl>
          </a:graphicData>
        </a:graphic>
      </p:graphicFrame>
    </p:spTree>
    <p:extLst>
      <p:ext uri="{BB962C8B-B14F-4D97-AF65-F5344CB8AC3E}">
        <p14:creationId xmlns:p14="http://schemas.microsoft.com/office/powerpoint/2010/main" val="8125061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69F64-EE4A-0A98-664B-C1C95B6CDF6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6B769D6-BB0F-1DFE-86F3-4054913E063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E5D1B8EF-15EF-F7C2-F476-9526A4981C5B}"/>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20502830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1125005-477A-9963-FCB4-AB5108719155}"/>
              </a:ext>
            </a:extLst>
          </p:cNvPr>
          <p:cNvPicPr>
            <a:picLocks noGrp="1" noChangeAspect="1"/>
          </p:cNvPicPr>
          <p:nvPr>
            <p:ph idx="1"/>
          </p:nvPr>
        </p:nvPicPr>
        <p:blipFill>
          <a:blip r:embed="rId2"/>
          <a:stretch>
            <a:fillRect/>
          </a:stretch>
        </p:blipFill>
        <p:spPr>
          <a:xfrm>
            <a:off x="800100" y="457200"/>
            <a:ext cx="10280276" cy="5307013"/>
          </a:xfrm>
          <a:prstGeom prst="rect">
            <a:avLst/>
          </a:prstGeom>
        </p:spPr>
      </p:pic>
    </p:spTree>
    <p:extLst>
      <p:ext uri="{BB962C8B-B14F-4D97-AF65-F5344CB8AC3E}">
        <p14:creationId xmlns:p14="http://schemas.microsoft.com/office/powerpoint/2010/main" val="371350479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69F64-EE4A-0A98-664B-C1C95B6CDF6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6B769D6-BB0F-1DFE-86F3-4054913E063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E5D1B8EF-15EF-F7C2-F476-9526A4981C5B}"/>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305971863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9BC85F-60E9-477B-898B-A7C9FC8BB3E8}"/>
              </a:ext>
            </a:extLst>
          </p:cNvPr>
          <p:cNvSpPr>
            <a:spLocks noGrp="1"/>
          </p:cNvSpPr>
          <p:nvPr>
            <p:ph type="ctrTitle"/>
          </p:nvPr>
        </p:nvSpPr>
        <p:spPr>
          <a:xfrm>
            <a:off x="6675120" y="1866275"/>
            <a:ext cx="5126355" cy="1562725"/>
          </a:xfrm>
        </p:spPr>
        <p:txBody>
          <a:bodyPr>
            <a:normAutofit/>
          </a:bodyPr>
          <a:lstStyle/>
          <a:p>
            <a:r>
              <a:rPr lang="en-US" sz="3200" b="1" i="0" dirty="0">
                <a:solidFill>
                  <a:srgbClr val="000000"/>
                </a:solidFill>
                <a:effectLst/>
                <a:latin typeface="Montserrat" panose="00000500000000000000" pitchFamily="2" charset="0"/>
              </a:rPr>
              <a:t>Update from the Direct Selling Self-Regulatory Council</a:t>
            </a:r>
            <a:endParaRPr lang="en-US" sz="3200" dirty="0"/>
          </a:p>
        </p:txBody>
      </p:sp>
      <p:sp>
        <p:nvSpPr>
          <p:cNvPr id="7" name="Subtitle 6">
            <a:extLst>
              <a:ext uri="{FF2B5EF4-FFF2-40B4-BE49-F238E27FC236}">
                <a16:creationId xmlns:a16="http://schemas.microsoft.com/office/drawing/2014/main" id="{14F2E772-D033-45AF-9907-0463E88593E8}"/>
              </a:ext>
            </a:extLst>
          </p:cNvPr>
          <p:cNvSpPr>
            <a:spLocks noGrp="1"/>
          </p:cNvSpPr>
          <p:nvPr>
            <p:ph type="subTitle" idx="1"/>
          </p:nvPr>
        </p:nvSpPr>
        <p:spPr>
          <a:xfrm>
            <a:off x="6675120" y="7725334"/>
            <a:ext cx="4391810" cy="215153"/>
          </a:xfrm>
        </p:spPr>
        <p:txBody>
          <a:bodyPr>
            <a:normAutofit fontScale="47500" lnSpcReduction="20000"/>
          </a:bodyPr>
          <a:lstStyle/>
          <a:p>
            <a:endParaRPr lang="en-US" dirty="0"/>
          </a:p>
        </p:txBody>
      </p:sp>
      <p:graphicFrame>
        <p:nvGraphicFramePr>
          <p:cNvPr id="2" name="Table 1">
            <a:extLst>
              <a:ext uri="{FF2B5EF4-FFF2-40B4-BE49-F238E27FC236}">
                <a16:creationId xmlns:a16="http://schemas.microsoft.com/office/drawing/2014/main" id="{1C2FCA78-D223-599B-8D56-6D47E82D8272}"/>
              </a:ext>
            </a:extLst>
          </p:cNvPr>
          <p:cNvGraphicFramePr>
            <a:graphicFrameLocks noGrp="1"/>
          </p:cNvGraphicFramePr>
          <p:nvPr>
            <p:extLst>
              <p:ext uri="{D42A27DB-BD31-4B8C-83A1-F6EECF244321}">
                <p14:modId xmlns:p14="http://schemas.microsoft.com/office/powerpoint/2010/main" val="3016263606"/>
              </p:ext>
            </p:extLst>
          </p:nvPr>
        </p:nvGraphicFramePr>
        <p:xfrm>
          <a:off x="6753069" y="3334871"/>
          <a:ext cx="4513262" cy="3462170"/>
        </p:xfrm>
        <a:graphic>
          <a:graphicData uri="http://schemas.openxmlformats.org/drawingml/2006/table">
            <a:tbl>
              <a:tblPr/>
              <a:tblGrid>
                <a:gridCol w="4513262">
                  <a:extLst>
                    <a:ext uri="{9D8B030D-6E8A-4147-A177-3AD203B41FA5}">
                      <a16:colId xmlns:a16="http://schemas.microsoft.com/office/drawing/2014/main" val="2117639801"/>
                    </a:ext>
                  </a:extLst>
                </a:gridCol>
              </a:tblGrid>
              <a:tr h="3462170">
                <a:tc>
                  <a:txBody>
                    <a:bodyPr/>
                    <a:lstStyle/>
                    <a:p>
                      <a:pPr algn="r" fontAlgn="t"/>
                      <a:r>
                        <a:rPr lang="en-US" i="1" dirty="0">
                          <a:solidFill>
                            <a:srgbClr val="0070C0"/>
                          </a:solidFill>
                          <a:effectLst/>
                          <a:latin typeface="Montserrat" panose="00000500000000000000" pitchFamily="2" charset="0"/>
                        </a:rPr>
                        <a:t>Gayla Huber</a:t>
                      </a:r>
                      <a:br>
                        <a:rPr lang="en-US" i="1" dirty="0">
                          <a:solidFill>
                            <a:srgbClr val="0070C0"/>
                          </a:solidFill>
                          <a:effectLst/>
                          <a:latin typeface="Montserrat" panose="00000500000000000000" pitchFamily="2" charset="0"/>
                        </a:rPr>
                      </a:br>
                      <a:r>
                        <a:rPr lang="en-US" i="1" dirty="0">
                          <a:solidFill>
                            <a:srgbClr val="0070C0"/>
                          </a:solidFill>
                          <a:effectLst/>
                          <a:latin typeface="Montserrat" panose="00000500000000000000" pitchFamily="2" charset="0"/>
                        </a:rPr>
                        <a:t>President</a:t>
                      </a:r>
                      <a:br>
                        <a:rPr lang="en-US" i="1" dirty="0">
                          <a:solidFill>
                            <a:srgbClr val="0070C0"/>
                          </a:solidFill>
                          <a:effectLst/>
                          <a:latin typeface="Montserrat" panose="00000500000000000000" pitchFamily="2" charset="0"/>
                        </a:rPr>
                      </a:br>
                      <a:r>
                        <a:rPr lang="en-US" i="1" dirty="0" err="1">
                          <a:solidFill>
                            <a:srgbClr val="0070C0"/>
                          </a:solidFill>
                          <a:effectLst/>
                          <a:latin typeface="Montserrat" panose="00000500000000000000" pitchFamily="2" charset="0"/>
                        </a:rPr>
                        <a:t>Integrishield</a:t>
                      </a:r>
                      <a:endParaRPr lang="en-US" i="1" dirty="0">
                        <a:solidFill>
                          <a:srgbClr val="0070C0"/>
                        </a:solidFill>
                        <a:effectLst/>
                        <a:latin typeface="Montserrat" panose="00000500000000000000" pitchFamily="2" charset="0"/>
                      </a:endParaRPr>
                    </a:p>
                    <a:p>
                      <a:pPr algn="r" fontAlgn="t"/>
                      <a:endParaRPr lang="en-US" i="1" dirty="0">
                        <a:solidFill>
                          <a:srgbClr val="0070C0"/>
                        </a:solidFill>
                        <a:effectLst/>
                        <a:latin typeface="Montserrat" panose="00000500000000000000" pitchFamily="2" charset="0"/>
                      </a:endParaRPr>
                    </a:p>
                    <a:p>
                      <a:pPr algn="r" fontAlgn="t"/>
                      <a:r>
                        <a:rPr lang="en-US" i="1" dirty="0">
                          <a:solidFill>
                            <a:srgbClr val="0070C0"/>
                          </a:solidFill>
                          <a:effectLst/>
                          <a:latin typeface="Montserrat" panose="00000500000000000000" pitchFamily="2" charset="0"/>
                        </a:rPr>
                        <a:t>Peter Marinello</a:t>
                      </a:r>
                      <a:br>
                        <a:rPr lang="en-US" i="1" dirty="0">
                          <a:solidFill>
                            <a:srgbClr val="0070C0"/>
                          </a:solidFill>
                          <a:effectLst/>
                          <a:latin typeface="Montserrat" panose="00000500000000000000" pitchFamily="2" charset="0"/>
                        </a:rPr>
                      </a:br>
                      <a:r>
                        <a:rPr lang="en-US" i="1" dirty="0">
                          <a:solidFill>
                            <a:srgbClr val="0070C0"/>
                          </a:solidFill>
                          <a:effectLst/>
                          <a:latin typeface="Montserrat" panose="00000500000000000000" pitchFamily="2" charset="0"/>
                        </a:rPr>
                        <a:t>Vice President</a:t>
                      </a:r>
                      <a:br>
                        <a:rPr lang="en-US" i="1" dirty="0">
                          <a:solidFill>
                            <a:srgbClr val="0070C0"/>
                          </a:solidFill>
                          <a:effectLst/>
                          <a:latin typeface="Montserrat" panose="00000500000000000000" pitchFamily="2" charset="0"/>
                        </a:rPr>
                      </a:br>
                      <a:r>
                        <a:rPr lang="en-US" i="1" dirty="0">
                          <a:solidFill>
                            <a:srgbClr val="0070C0"/>
                          </a:solidFill>
                          <a:effectLst/>
                          <a:latin typeface="Montserrat" panose="00000500000000000000" pitchFamily="2" charset="0"/>
                        </a:rPr>
                        <a:t>Direct Selling Self-Regulatory Council </a:t>
                      </a:r>
                      <a:br>
                        <a:rPr lang="en-US" i="1" dirty="0">
                          <a:solidFill>
                            <a:srgbClr val="0070C0"/>
                          </a:solidFill>
                          <a:effectLst/>
                          <a:latin typeface="Montserrat" panose="00000500000000000000" pitchFamily="2" charset="0"/>
                        </a:rPr>
                      </a:br>
                      <a:r>
                        <a:rPr lang="en-US" i="1" dirty="0">
                          <a:solidFill>
                            <a:srgbClr val="0070C0"/>
                          </a:solidFill>
                          <a:effectLst/>
                          <a:latin typeface="Montserrat" panose="00000500000000000000" pitchFamily="2" charset="0"/>
                        </a:rPr>
                        <a:t>BBB National Programs</a:t>
                      </a:r>
                    </a:p>
                    <a:p>
                      <a:pPr algn="r" fontAlgn="t"/>
                      <a:endParaRPr lang="en-US" i="1" dirty="0">
                        <a:solidFill>
                          <a:srgbClr val="0070C0"/>
                        </a:solidFill>
                        <a:effectLst/>
                        <a:latin typeface="Montserrat" panose="00000500000000000000" pitchFamily="2" charset="0"/>
                      </a:endParaRPr>
                    </a:p>
                    <a:p>
                      <a:pPr algn="r" fontAlgn="t"/>
                      <a:r>
                        <a:rPr lang="en-US" i="1" dirty="0">
                          <a:solidFill>
                            <a:srgbClr val="0070C0"/>
                          </a:solidFill>
                          <a:effectLst/>
                          <a:latin typeface="Montserrat" panose="00000500000000000000" pitchFamily="2" charset="0"/>
                        </a:rPr>
                        <a:t>Howard Smith</a:t>
                      </a:r>
                      <a:br>
                        <a:rPr lang="en-US" i="1" dirty="0">
                          <a:solidFill>
                            <a:srgbClr val="0070C0"/>
                          </a:solidFill>
                          <a:effectLst/>
                          <a:latin typeface="Montserrat" panose="00000500000000000000" pitchFamily="2" charset="0"/>
                        </a:rPr>
                      </a:br>
                      <a:r>
                        <a:rPr lang="en-US" i="1" dirty="0">
                          <a:solidFill>
                            <a:srgbClr val="0070C0"/>
                          </a:solidFill>
                          <a:effectLst/>
                          <a:latin typeface="Montserrat" panose="00000500000000000000" pitchFamily="2" charset="0"/>
                        </a:rPr>
                        <a:t>Senior Staff Attorney</a:t>
                      </a:r>
                      <a:br>
                        <a:rPr lang="en-US" i="1" dirty="0">
                          <a:solidFill>
                            <a:srgbClr val="0070C0"/>
                          </a:solidFill>
                          <a:effectLst/>
                          <a:latin typeface="Montserrat" panose="00000500000000000000" pitchFamily="2" charset="0"/>
                        </a:rPr>
                      </a:br>
                      <a:r>
                        <a:rPr lang="en-US" i="1" dirty="0">
                          <a:solidFill>
                            <a:srgbClr val="0070C0"/>
                          </a:solidFill>
                          <a:effectLst/>
                          <a:latin typeface="Montserrat" panose="00000500000000000000" pitchFamily="2" charset="0"/>
                        </a:rPr>
                        <a:t>Direct Selling Self-Regulatory Council</a:t>
                      </a:r>
                    </a:p>
                  </a:txBody>
                  <a:tcPr marL="38100" marR="38100" marT="38100" marB="38100">
                    <a:lnL>
                      <a:noFill/>
                    </a:lnL>
                    <a:lnR>
                      <a:noFill/>
                    </a:lnR>
                    <a:lnT>
                      <a:noFill/>
                    </a:lnT>
                    <a:lnB>
                      <a:noFill/>
                    </a:lnB>
                    <a:solidFill>
                      <a:srgbClr val="FFFFFF"/>
                    </a:solidFill>
                  </a:tcPr>
                </a:tc>
                <a:extLst>
                  <a:ext uri="{0D108BD9-81ED-4DB2-BD59-A6C34878D82A}">
                    <a16:rowId xmlns:a16="http://schemas.microsoft.com/office/drawing/2014/main" val="3540538571"/>
                  </a:ext>
                </a:extLst>
              </a:tr>
            </a:tbl>
          </a:graphicData>
        </a:graphic>
      </p:graphicFrame>
    </p:spTree>
    <p:extLst>
      <p:ext uri="{BB962C8B-B14F-4D97-AF65-F5344CB8AC3E}">
        <p14:creationId xmlns:p14="http://schemas.microsoft.com/office/powerpoint/2010/main" val="233198895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FB971A-50C1-4E24-94E4-0C056C1BA641}"/>
              </a:ext>
            </a:extLst>
          </p:cNvPr>
          <p:cNvSpPr>
            <a:spLocks noGrp="1"/>
          </p:cNvSpPr>
          <p:nvPr>
            <p:ph type="title"/>
          </p:nvPr>
        </p:nvSpPr>
        <p:spPr/>
        <p:txBody>
          <a:bodyPr/>
          <a:lstStyle/>
          <a:p>
            <a:r>
              <a:rPr lang="en-US" dirty="0"/>
              <a:t>DSSRC By The Numbers</a:t>
            </a:r>
          </a:p>
        </p:txBody>
      </p:sp>
      <p:sp>
        <p:nvSpPr>
          <p:cNvPr id="4" name="Content Placeholder 3">
            <a:extLst>
              <a:ext uri="{FF2B5EF4-FFF2-40B4-BE49-F238E27FC236}">
                <a16:creationId xmlns:a16="http://schemas.microsoft.com/office/drawing/2014/main" id="{669D7DC4-8C10-494D-B06C-AF68566E67DD}"/>
              </a:ext>
            </a:extLst>
          </p:cNvPr>
          <p:cNvSpPr>
            <a:spLocks noGrp="1"/>
          </p:cNvSpPr>
          <p:nvPr>
            <p:ph idx="1"/>
          </p:nvPr>
        </p:nvSpPr>
        <p:spPr/>
        <p:txBody>
          <a:bodyPr>
            <a:normAutofit fontScale="92500" lnSpcReduction="20000"/>
          </a:bodyPr>
          <a:lstStyle/>
          <a:p>
            <a:pPr>
              <a:lnSpc>
                <a:spcPct val="100000"/>
              </a:lnSpc>
            </a:pPr>
            <a:r>
              <a:rPr lang="en-US" dirty="0"/>
              <a:t>Number Of Inquiries Opened Since 2019 </a:t>
            </a:r>
            <a:r>
              <a:rPr lang="en-US"/>
              <a:t>- 459</a:t>
            </a:r>
            <a:endParaRPr lang="en-US" dirty="0"/>
          </a:p>
          <a:p>
            <a:pPr>
              <a:lnSpc>
                <a:spcPct val="100000"/>
              </a:lnSpc>
            </a:pPr>
            <a:r>
              <a:rPr lang="en-US" dirty="0"/>
              <a:t>Number Of Representative Claims:</a:t>
            </a:r>
          </a:p>
          <a:p>
            <a:pPr lvl="1">
              <a:lnSpc>
                <a:spcPct val="100000"/>
              </a:lnSpc>
            </a:pPr>
            <a:r>
              <a:rPr lang="en-US" sz="2800" dirty="0"/>
              <a:t>Product Claims:1,416</a:t>
            </a:r>
          </a:p>
          <a:p>
            <a:pPr lvl="1">
              <a:lnSpc>
                <a:spcPct val="100000"/>
              </a:lnSpc>
            </a:pPr>
            <a:r>
              <a:rPr lang="en-US" sz="2800" dirty="0"/>
              <a:t>Earnings Claims: 1,861</a:t>
            </a:r>
          </a:p>
          <a:p>
            <a:pPr>
              <a:lnSpc>
                <a:spcPct val="100000"/>
              </a:lnSpc>
            </a:pPr>
            <a:r>
              <a:rPr lang="en-US" dirty="0"/>
              <a:t>Number Of Inquiries Involving DSA And Non-DSA Members:</a:t>
            </a:r>
          </a:p>
          <a:p>
            <a:pPr lvl="1">
              <a:lnSpc>
                <a:spcPct val="100000"/>
              </a:lnSpc>
            </a:pPr>
            <a:r>
              <a:rPr lang="en-US" sz="2800" dirty="0"/>
              <a:t>DSA Members: 236</a:t>
            </a:r>
          </a:p>
          <a:p>
            <a:pPr lvl="1">
              <a:lnSpc>
                <a:spcPct val="100000"/>
              </a:lnSpc>
            </a:pPr>
            <a:r>
              <a:rPr lang="en-US" sz="2800" dirty="0"/>
              <a:t>Non-DSA Members: 223</a:t>
            </a:r>
          </a:p>
          <a:p>
            <a:pPr>
              <a:lnSpc>
                <a:spcPct val="100000"/>
              </a:lnSpc>
            </a:pPr>
            <a:r>
              <a:rPr lang="en-US" dirty="0"/>
              <a:t>Number Of Cases Referred To Government – 25</a:t>
            </a:r>
          </a:p>
          <a:p>
            <a:pPr>
              <a:lnSpc>
                <a:spcPct val="100000"/>
              </a:lnSpc>
            </a:pPr>
            <a:r>
              <a:rPr lang="en-US" dirty="0"/>
              <a:t>Participation Rate – 95%</a:t>
            </a:r>
          </a:p>
        </p:txBody>
      </p:sp>
    </p:spTree>
    <p:extLst>
      <p:ext uri="{BB962C8B-B14F-4D97-AF65-F5344CB8AC3E}">
        <p14:creationId xmlns:p14="http://schemas.microsoft.com/office/powerpoint/2010/main" val="30189344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99140C52-12D3-BE3A-0FA5-133FB312A5C8}"/>
              </a:ext>
            </a:extLst>
          </p:cNvPr>
          <p:cNvSpPr>
            <a:spLocks noGrp="1"/>
          </p:cNvSpPr>
          <p:nvPr>
            <p:ph idx="1"/>
          </p:nvPr>
        </p:nvSpPr>
        <p:spPr/>
        <p:txBody>
          <a:bodyPr/>
          <a:lstStyle/>
          <a:p>
            <a:pPr marL="0" indent="0">
              <a:buNone/>
            </a:pPr>
            <a:r>
              <a:rPr lang="en-US" b="1" u="sng" dirty="0"/>
              <a:t>Two-pronged test</a:t>
            </a:r>
            <a:r>
              <a:rPr lang="en-US" dirty="0"/>
              <a:t>: an illegal pyramid scheme is any business model that requires participants to pay the business for:</a:t>
            </a:r>
          </a:p>
          <a:p>
            <a:pPr marL="0" indent="0">
              <a:buNone/>
            </a:pPr>
            <a:r>
              <a:rPr lang="en-US" dirty="0"/>
              <a:t> </a:t>
            </a:r>
            <a:r>
              <a:rPr lang="en-US" sz="2400" dirty="0"/>
              <a:t>(1) the right to sell a product </a:t>
            </a:r>
            <a:r>
              <a:rPr lang="en-US" sz="2400" u="sng" dirty="0"/>
              <a:t>and</a:t>
            </a:r>
          </a:p>
          <a:p>
            <a:pPr marL="0" indent="0">
              <a:buNone/>
            </a:pPr>
            <a:r>
              <a:rPr lang="en-US" sz="2400" dirty="0"/>
              <a:t> (2) the right to receive rewards—unrelated to the sale of product—for the recruitment of others into the program.</a:t>
            </a:r>
          </a:p>
        </p:txBody>
      </p:sp>
      <p:sp>
        <p:nvSpPr>
          <p:cNvPr id="10" name="Title 2">
            <a:extLst>
              <a:ext uri="{FF2B5EF4-FFF2-40B4-BE49-F238E27FC236}">
                <a16:creationId xmlns:a16="http://schemas.microsoft.com/office/drawing/2014/main" id="{E0B5BDAF-4560-F4B0-AFBE-F291396A0CF6}"/>
              </a:ext>
            </a:extLst>
          </p:cNvPr>
          <p:cNvSpPr>
            <a:spLocks noGrp="1"/>
          </p:cNvSpPr>
          <p:nvPr>
            <p:ph type="title"/>
          </p:nvPr>
        </p:nvSpPr>
        <p:spPr>
          <a:xfrm>
            <a:off x="838200" y="125095"/>
            <a:ext cx="10515600" cy="1325563"/>
          </a:xfrm>
        </p:spPr>
        <p:txBody>
          <a:bodyPr/>
          <a:lstStyle/>
          <a:p>
            <a:r>
              <a:rPr lang="en-US" i="1" dirty="0"/>
              <a:t>FTC v. SBH </a:t>
            </a:r>
            <a:r>
              <a:rPr lang="en-US" dirty="0"/>
              <a:t>– Illegal Pyramid</a:t>
            </a:r>
          </a:p>
        </p:txBody>
      </p:sp>
    </p:spTree>
    <p:extLst>
      <p:ext uri="{BB962C8B-B14F-4D97-AF65-F5344CB8AC3E}">
        <p14:creationId xmlns:p14="http://schemas.microsoft.com/office/powerpoint/2010/main" val="307875376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FB971A-50C1-4E24-94E4-0C056C1BA641}"/>
              </a:ext>
            </a:extLst>
          </p:cNvPr>
          <p:cNvSpPr>
            <a:spLocks noGrp="1"/>
          </p:cNvSpPr>
          <p:nvPr>
            <p:ph type="title"/>
          </p:nvPr>
        </p:nvSpPr>
        <p:spPr>
          <a:xfrm>
            <a:off x="4214812" y="1736725"/>
            <a:ext cx="3762375" cy="1325563"/>
          </a:xfrm>
        </p:spPr>
        <p:txBody>
          <a:bodyPr/>
          <a:lstStyle/>
          <a:p>
            <a:pPr algn="ctr"/>
            <a:r>
              <a:rPr lang="en-US" dirty="0"/>
              <a:t>Questions</a:t>
            </a:r>
          </a:p>
        </p:txBody>
      </p:sp>
    </p:spTree>
    <p:extLst>
      <p:ext uri="{BB962C8B-B14F-4D97-AF65-F5344CB8AC3E}">
        <p14:creationId xmlns:p14="http://schemas.microsoft.com/office/powerpoint/2010/main" val="268582296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9BC85F-60E9-477B-898B-A7C9FC8BB3E8}"/>
              </a:ext>
            </a:extLst>
          </p:cNvPr>
          <p:cNvSpPr>
            <a:spLocks noGrp="1"/>
          </p:cNvSpPr>
          <p:nvPr>
            <p:ph type="ctrTitle"/>
          </p:nvPr>
        </p:nvSpPr>
        <p:spPr>
          <a:xfrm>
            <a:off x="6753069" y="1859551"/>
            <a:ext cx="5126355" cy="2038663"/>
          </a:xfrm>
        </p:spPr>
        <p:txBody>
          <a:bodyPr>
            <a:normAutofit/>
          </a:bodyPr>
          <a:lstStyle/>
          <a:p>
            <a:r>
              <a:rPr lang="en-US" sz="3200" b="1" i="0" dirty="0">
                <a:solidFill>
                  <a:srgbClr val="000000"/>
                </a:solidFill>
                <a:effectLst/>
                <a:latin typeface="Montserrat" panose="00000500000000000000" pitchFamily="2" charset="0"/>
              </a:rPr>
              <a:t>How Far Does the Law Go? </a:t>
            </a:r>
            <a:br>
              <a:rPr lang="en-US" sz="3200" b="1" i="0" dirty="0">
                <a:solidFill>
                  <a:srgbClr val="000000"/>
                </a:solidFill>
                <a:effectLst/>
                <a:latin typeface="Montserrat" panose="00000500000000000000" pitchFamily="2" charset="0"/>
              </a:rPr>
            </a:br>
            <a:r>
              <a:rPr lang="en-US" sz="3200" b="1" i="0" dirty="0">
                <a:solidFill>
                  <a:srgbClr val="000000"/>
                </a:solidFill>
                <a:effectLst/>
                <a:latin typeface="Montserrat" panose="00000500000000000000" pitchFamily="2" charset="0"/>
              </a:rPr>
              <a:t>Insights from a Former FTC General Counsel</a:t>
            </a:r>
            <a:endParaRPr lang="en-US" sz="3200" dirty="0"/>
          </a:p>
        </p:txBody>
      </p:sp>
      <p:sp>
        <p:nvSpPr>
          <p:cNvPr id="7" name="Subtitle 6">
            <a:extLst>
              <a:ext uri="{FF2B5EF4-FFF2-40B4-BE49-F238E27FC236}">
                <a16:creationId xmlns:a16="http://schemas.microsoft.com/office/drawing/2014/main" id="{14F2E772-D033-45AF-9907-0463E88593E8}"/>
              </a:ext>
            </a:extLst>
          </p:cNvPr>
          <p:cNvSpPr>
            <a:spLocks noGrp="1"/>
          </p:cNvSpPr>
          <p:nvPr>
            <p:ph type="subTitle" idx="1"/>
          </p:nvPr>
        </p:nvSpPr>
        <p:spPr>
          <a:xfrm>
            <a:off x="6675120" y="7335371"/>
            <a:ext cx="4391810" cy="1463855"/>
          </a:xfrm>
        </p:spPr>
        <p:txBody>
          <a:bodyPr/>
          <a:lstStyle/>
          <a:p>
            <a:endParaRPr lang="en-US" dirty="0"/>
          </a:p>
        </p:txBody>
      </p:sp>
      <p:graphicFrame>
        <p:nvGraphicFramePr>
          <p:cNvPr id="2" name="Table 1">
            <a:extLst>
              <a:ext uri="{FF2B5EF4-FFF2-40B4-BE49-F238E27FC236}">
                <a16:creationId xmlns:a16="http://schemas.microsoft.com/office/drawing/2014/main" id="{1C2FCA78-D223-599B-8D56-6D47E82D8272}"/>
              </a:ext>
            </a:extLst>
          </p:cNvPr>
          <p:cNvGraphicFramePr>
            <a:graphicFrameLocks noGrp="1"/>
          </p:cNvGraphicFramePr>
          <p:nvPr>
            <p:extLst>
              <p:ext uri="{D42A27DB-BD31-4B8C-83A1-F6EECF244321}">
                <p14:modId xmlns:p14="http://schemas.microsoft.com/office/powerpoint/2010/main" val="1249595906"/>
              </p:ext>
            </p:extLst>
          </p:nvPr>
        </p:nvGraphicFramePr>
        <p:xfrm>
          <a:off x="6753069" y="4159770"/>
          <a:ext cx="4656760" cy="2420911"/>
        </p:xfrm>
        <a:graphic>
          <a:graphicData uri="http://schemas.openxmlformats.org/drawingml/2006/table">
            <a:tbl>
              <a:tblPr/>
              <a:tblGrid>
                <a:gridCol w="4656760">
                  <a:extLst>
                    <a:ext uri="{9D8B030D-6E8A-4147-A177-3AD203B41FA5}">
                      <a16:colId xmlns:a16="http://schemas.microsoft.com/office/drawing/2014/main" val="2117639801"/>
                    </a:ext>
                  </a:extLst>
                </a:gridCol>
              </a:tblGrid>
              <a:tr h="2420911">
                <a:tc>
                  <a:txBody>
                    <a:bodyPr/>
                    <a:lstStyle/>
                    <a:p>
                      <a:pPr algn="r" fontAlgn="t"/>
                      <a:r>
                        <a:rPr lang="en-US" i="1" dirty="0">
                          <a:solidFill>
                            <a:srgbClr val="0070C0"/>
                          </a:solidFill>
                          <a:effectLst/>
                          <a:latin typeface="Montserrat" panose="00000500000000000000" pitchFamily="2" charset="0"/>
                        </a:rPr>
                        <a:t>Alden Abbott</a:t>
                      </a:r>
                      <a:br>
                        <a:rPr lang="en-US" i="1" dirty="0">
                          <a:solidFill>
                            <a:srgbClr val="0070C0"/>
                          </a:solidFill>
                          <a:effectLst/>
                          <a:latin typeface="Montserrat" panose="00000500000000000000" pitchFamily="2" charset="0"/>
                        </a:rPr>
                      </a:br>
                      <a:r>
                        <a:rPr lang="en-US" i="1" dirty="0">
                          <a:solidFill>
                            <a:srgbClr val="0070C0"/>
                          </a:solidFill>
                          <a:effectLst/>
                          <a:latin typeface="Montserrat" panose="00000500000000000000" pitchFamily="2" charset="0"/>
                        </a:rPr>
                        <a:t>Senior Research Fellow</a:t>
                      </a:r>
                      <a:br>
                        <a:rPr lang="en-US" i="1" dirty="0">
                          <a:solidFill>
                            <a:srgbClr val="0070C0"/>
                          </a:solidFill>
                          <a:effectLst/>
                          <a:latin typeface="Montserrat" panose="00000500000000000000" pitchFamily="2" charset="0"/>
                        </a:rPr>
                      </a:br>
                      <a:r>
                        <a:rPr lang="en-US" i="1" dirty="0" err="1">
                          <a:solidFill>
                            <a:srgbClr val="0070C0"/>
                          </a:solidFill>
                          <a:effectLst/>
                          <a:latin typeface="Montserrat" panose="00000500000000000000" pitchFamily="2" charset="0"/>
                        </a:rPr>
                        <a:t>Mercatus</a:t>
                      </a:r>
                      <a:r>
                        <a:rPr lang="en-US" i="1" dirty="0">
                          <a:solidFill>
                            <a:srgbClr val="0070C0"/>
                          </a:solidFill>
                          <a:effectLst/>
                          <a:latin typeface="Montserrat" panose="00000500000000000000" pitchFamily="2" charset="0"/>
                        </a:rPr>
                        <a:t> Center</a:t>
                      </a:r>
                    </a:p>
                    <a:p>
                      <a:pPr algn="r" fontAlgn="t"/>
                      <a:endParaRPr lang="en-US" i="1" dirty="0">
                        <a:solidFill>
                          <a:srgbClr val="0070C0"/>
                        </a:solidFill>
                        <a:effectLst/>
                        <a:latin typeface="Montserrat" panose="00000500000000000000" pitchFamily="2" charset="0"/>
                      </a:endParaRPr>
                    </a:p>
                    <a:p>
                      <a:pPr algn="r" fontAlgn="t"/>
                      <a:r>
                        <a:rPr lang="en-US" i="1" dirty="0">
                          <a:solidFill>
                            <a:srgbClr val="0070C0"/>
                          </a:solidFill>
                          <a:effectLst/>
                          <a:latin typeface="Montserrat" panose="00000500000000000000" pitchFamily="2" charset="0"/>
                        </a:rPr>
                        <a:t>Daniel Kaufman</a:t>
                      </a:r>
                      <a:br>
                        <a:rPr lang="en-US" i="1" dirty="0">
                          <a:solidFill>
                            <a:srgbClr val="0070C0"/>
                          </a:solidFill>
                          <a:effectLst/>
                          <a:latin typeface="Montserrat" panose="00000500000000000000" pitchFamily="2" charset="0"/>
                        </a:rPr>
                      </a:br>
                      <a:r>
                        <a:rPr lang="en-US" i="1" dirty="0">
                          <a:solidFill>
                            <a:srgbClr val="0070C0"/>
                          </a:solidFill>
                          <a:effectLst/>
                          <a:latin typeface="Montserrat" panose="00000500000000000000" pitchFamily="2" charset="0"/>
                        </a:rPr>
                        <a:t>Partner</a:t>
                      </a:r>
                      <a:br>
                        <a:rPr lang="en-US" i="1" dirty="0">
                          <a:solidFill>
                            <a:srgbClr val="0070C0"/>
                          </a:solidFill>
                          <a:effectLst/>
                          <a:latin typeface="Montserrat" panose="00000500000000000000" pitchFamily="2" charset="0"/>
                        </a:rPr>
                      </a:br>
                      <a:r>
                        <a:rPr lang="en-US" i="1" dirty="0" err="1">
                          <a:solidFill>
                            <a:srgbClr val="0070C0"/>
                          </a:solidFill>
                          <a:effectLst/>
                          <a:latin typeface="Montserrat" panose="00000500000000000000" pitchFamily="2" charset="0"/>
                        </a:rPr>
                        <a:t>BakerHostetler</a:t>
                      </a:r>
                      <a:endParaRPr lang="en-US" i="1" dirty="0">
                        <a:solidFill>
                          <a:srgbClr val="0070C0"/>
                        </a:solidFill>
                        <a:effectLst/>
                        <a:latin typeface="Montserrat" panose="00000500000000000000" pitchFamily="2" charset="0"/>
                      </a:endParaRPr>
                    </a:p>
                  </a:txBody>
                  <a:tcPr marL="38100" marR="38100" marT="38100" marB="38100">
                    <a:lnL>
                      <a:noFill/>
                    </a:lnL>
                    <a:lnR>
                      <a:noFill/>
                    </a:lnR>
                    <a:lnT>
                      <a:noFill/>
                    </a:lnT>
                    <a:lnB>
                      <a:noFill/>
                    </a:lnB>
                    <a:solidFill>
                      <a:srgbClr val="FFFFFF"/>
                    </a:solidFill>
                  </a:tcPr>
                </a:tc>
                <a:extLst>
                  <a:ext uri="{0D108BD9-81ED-4DB2-BD59-A6C34878D82A}">
                    <a16:rowId xmlns:a16="http://schemas.microsoft.com/office/drawing/2014/main" val="3540538571"/>
                  </a:ext>
                </a:extLst>
              </a:tr>
            </a:tbl>
          </a:graphicData>
        </a:graphic>
      </p:graphicFrame>
    </p:spTree>
    <p:extLst>
      <p:ext uri="{BB962C8B-B14F-4D97-AF65-F5344CB8AC3E}">
        <p14:creationId xmlns:p14="http://schemas.microsoft.com/office/powerpoint/2010/main" val="381432223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9BC85F-60E9-477B-898B-A7C9FC8BB3E8}"/>
              </a:ext>
            </a:extLst>
          </p:cNvPr>
          <p:cNvSpPr>
            <a:spLocks noGrp="1"/>
          </p:cNvSpPr>
          <p:nvPr>
            <p:ph type="ctrTitle"/>
          </p:nvPr>
        </p:nvSpPr>
        <p:spPr>
          <a:xfrm>
            <a:off x="6675120" y="1866275"/>
            <a:ext cx="5126355" cy="2038663"/>
          </a:xfrm>
        </p:spPr>
        <p:txBody>
          <a:bodyPr>
            <a:normAutofit/>
          </a:bodyPr>
          <a:lstStyle/>
          <a:p>
            <a:r>
              <a:rPr lang="en-US" sz="3600" b="1" i="0" dirty="0">
                <a:solidFill>
                  <a:srgbClr val="000000"/>
                </a:solidFill>
                <a:effectLst/>
                <a:latin typeface="Montserrat" panose="00000500000000000000" pitchFamily="2" charset="0"/>
              </a:rPr>
              <a:t>Update from the Federal Trade Commission</a:t>
            </a:r>
            <a:endParaRPr lang="en-US" sz="3600" dirty="0"/>
          </a:p>
        </p:txBody>
      </p:sp>
      <p:sp>
        <p:nvSpPr>
          <p:cNvPr id="7" name="Subtitle 6">
            <a:extLst>
              <a:ext uri="{FF2B5EF4-FFF2-40B4-BE49-F238E27FC236}">
                <a16:creationId xmlns:a16="http://schemas.microsoft.com/office/drawing/2014/main" id="{14F2E772-D033-45AF-9907-0463E88593E8}"/>
              </a:ext>
            </a:extLst>
          </p:cNvPr>
          <p:cNvSpPr>
            <a:spLocks noGrp="1"/>
          </p:cNvSpPr>
          <p:nvPr>
            <p:ph type="subTitle" idx="1"/>
          </p:nvPr>
        </p:nvSpPr>
        <p:spPr>
          <a:xfrm>
            <a:off x="6675120" y="7658100"/>
            <a:ext cx="4391810" cy="1141126"/>
          </a:xfrm>
        </p:spPr>
        <p:txBody>
          <a:bodyPr/>
          <a:lstStyle/>
          <a:p>
            <a:endParaRPr lang="en-US" dirty="0"/>
          </a:p>
        </p:txBody>
      </p:sp>
      <p:graphicFrame>
        <p:nvGraphicFramePr>
          <p:cNvPr id="2" name="Table 1">
            <a:extLst>
              <a:ext uri="{FF2B5EF4-FFF2-40B4-BE49-F238E27FC236}">
                <a16:creationId xmlns:a16="http://schemas.microsoft.com/office/drawing/2014/main" id="{1C2FCA78-D223-599B-8D56-6D47E82D8272}"/>
              </a:ext>
            </a:extLst>
          </p:cNvPr>
          <p:cNvGraphicFramePr>
            <a:graphicFrameLocks noGrp="1"/>
          </p:cNvGraphicFramePr>
          <p:nvPr>
            <p:extLst>
              <p:ext uri="{D42A27DB-BD31-4B8C-83A1-F6EECF244321}">
                <p14:modId xmlns:p14="http://schemas.microsoft.com/office/powerpoint/2010/main" val="2236677704"/>
              </p:ext>
            </p:extLst>
          </p:nvPr>
        </p:nvGraphicFramePr>
        <p:xfrm>
          <a:off x="6753069" y="4542018"/>
          <a:ext cx="4313861" cy="2038663"/>
        </p:xfrm>
        <a:graphic>
          <a:graphicData uri="http://schemas.openxmlformats.org/drawingml/2006/table">
            <a:tbl>
              <a:tblPr/>
              <a:tblGrid>
                <a:gridCol w="4313861">
                  <a:extLst>
                    <a:ext uri="{9D8B030D-6E8A-4147-A177-3AD203B41FA5}">
                      <a16:colId xmlns:a16="http://schemas.microsoft.com/office/drawing/2014/main" val="2117639801"/>
                    </a:ext>
                  </a:extLst>
                </a:gridCol>
              </a:tblGrid>
              <a:tr h="2038663">
                <a:tc>
                  <a:txBody>
                    <a:bodyPr/>
                    <a:lstStyle/>
                    <a:p>
                      <a:pPr algn="r" fontAlgn="t"/>
                      <a:r>
                        <a:rPr lang="en-US" sz="1800" b="0" i="1" kern="1200" dirty="0">
                          <a:solidFill>
                            <a:srgbClr val="0070C0"/>
                          </a:solidFill>
                          <a:effectLst/>
                          <a:latin typeface="Montserrat" panose="00000500000000000000" pitchFamily="2" charset="0"/>
                          <a:ea typeface="+mn-ea"/>
                          <a:cs typeface="+mn-cs"/>
                        </a:rPr>
                        <a:t>Lois Greisman</a:t>
                      </a:r>
                      <a:br>
                        <a:rPr lang="en-US" dirty="0">
                          <a:solidFill>
                            <a:srgbClr val="0070C0"/>
                          </a:solidFill>
                          <a:latin typeface="Montserrat" panose="00000500000000000000" pitchFamily="2" charset="0"/>
                        </a:rPr>
                      </a:br>
                      <a:r>
                        <a:rPr lang="en-US" sz="1800" b="0" i="1" kern="1200" dirty="0">
                          <a:solidFill>
                            <a:srgbClr val="0070C0"/>
                          </a:solidFill>
                          <a:effectLst/>
                          <a:latin typeface="Montserrat" panose="00000500000000000000" pitchFamily="2" charset="0"/>
                          <a:ea typeface="+mn-ea"/>
                          <a:cs typeface="+mn-cs"/>
                        </a:rPr>
                        <a:t>Associate Director, Division of Marketing Practices</a:t>
                      </a:r>
                      <a:br>
                        <a:rPr lang="en-US" dirty="0">
                          <a:solidFill>
                            <a:srgbClr val="0070C0"/>
                          </a:solidFill>
                          <a:latin typeface="Montserrat" panose="00000500000000000000" pitchFamily="2" charset="0"/>
                        </a:rPr>
                      </a:br>
                      <a:r>
                        <a:rPr lang="en-US" sz="1800" b="0" i="1" kern="1200" dirty="0">
                          <a:solidFill>
                            <a:srgbClr val="0070C0"/>
                          </a:solidFill>
                          <a:effectLst/>
                          <a:latin typeface="Montserrat" panose="00000500000000000000" pitchFamily="2" charset="0"/>
                          <a:ea typeface="+mn-ea"/>
                          <a:cs typeface="+mn-cs"/>
                        </a:rPr>
                        <a:t>Federal Trade Commission</a:t>
                      </a:r>
                      <a:endParaRPr lang="en-US" i="1" dirty="0">
                        <a:solidFill>
                          <a:srgbClr val="0070C0"/>
                        </a:solidFill>
                        <a:effectLst/>
                        <a:latin typeface="Montserrat" panose="00000500000000000000" pitchFamily="2" charset="0"/>
                      </a:endParaRPr>
                    </a:p>
                  </a:txBody>
                  <a:tcPr marL="38100" marR="38100" marT="38100" marB="38100">
                    <a:lnL>
                      <a:noFill/>
                    </a:lnL>
                    <a:lnR>
                      <a:noFill/>
                    </a:lnR>
                    <a:lnT>
                      <a:noFill/>
                    </a:lnT>
                    <a:lnB>
                      <a:noFill/>
                    </a:lnB>
                    <a:solidFill>
                      <a:srgbClr val="FFFFFF"/>
                    </a:solidFill>
                  </a:tcPr>
                </a:tc>
                <a:extLst>
                  <a:ext uri="{0D108BD9-81ED-4DB2-BD59-A6C34878D82A}">
                    <a16:rowId xmlns:a16="http://schemas.microsoft.com/office/drawing/2014/main" val="3540538571"/>
                  </a:ext>
                </a:extLst>
              </a:tr>
            </a:tbl>
          </a:graphicData>
        </a:graphic>
      </p:graphicFrame>
    </p:spTree>
    <p:extLst>
      <p:ext uri="{BB962C8B-B14F-4D97-AF65-F5344CB8AC3E}">
        <p14:creationId xmlns:p14="http://schemas.microsoft.com/office/powerpoint/2010/main" val="22473161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4C687B-2DE5-A4DE-3A2D-8EC44B31100C}"/>
              </a:ext>
            </a:extLst>
          </p:cNvPr>
          <p:cNvSpPr>
            <a:spLocks noGrp="1"/>
          </p:cNvSpPr>
          <p:nvPr>
            <p:ph idx="1"/>
          </p:nvPr>
        </p:nvSpPr>
        <p:spPr/>
        <p:txBody>
          <a:bodyPr>
            <a:normAutofit/>
          </a:bodyPr>
          <a:lstStyle/>
          <a:p>
            <a:pPr marL="0" indent="0" algn="ctr">
              <a:buNone/>
            </a:pPr>
            <a:endParaRPr lang="en-US" sz="4800" b="1" dirty="0"/>
          </a:p>
          <a:p>
            <a:pPr marL="0" indent="0" algn="ctr">
              <a:buNone/>
            </a:pPr>
            <a:r>
              <a:rPr lang="en-US" sz="4800" b="1" dirty="0"/>
              <a:t>QUESTIONS?</a:t>
            </a:r>
          </a:p>
          <a:p>
            <a:pPr marL="0" indent="0" algn="ctr">
              <a:buNone/>
            </a:pPr>
            <a:endParaRPr lang="en-US" sz="4800" b="1" dirty="0"/>
          </a:p>
          <a:p>
            <a:pPr marL="0" indent="0" algn="ctr">
              <a:buNone/>
            </a:pPr>
            <a:r>
              <a:rPr lang="en-US" sz="4800" b="1" dirty="0"/>
              <a:t>Email </a:t>
            </a:r>
            <a:r>
              <a:rPr lang="en-US" sz="4800" b="1" dirty="0">
                <a:hlinkClick r:id="rId2"/>
              </a:rPr>
              <a:t>bbennett@dsa.org</a:t>
            </a:r>
            <a:r>
              <a:rPr lang="en-US" sz="4800" b="1" dirty="0"/>
              <a:t> </a:t>
            </a:r>
          </a:p>
        </p:txBody>
      </p:sp>
    </p:spTree>
    <p:extLst>
      <p:ext uri="{BB962C8B-B14F-4D97-AF65-F5344CB8AC3E}">
        <p14:creationId xmlns:p14="http://schemas.microsoft.com/office/powerpoint/2010/main" val="400740384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62567-BB60-6E90-C9B6-FF89B927F8AB}"/>
              </a:ext>
            </a:extLst>
          </p:cNvPr>
          <p:cNvSpPr>
            <a:spLocks noGrp="1"/>
          </p:cNvSpPr>
          <p:nvPr>
            <p:ph type="title"/>
          </p:nvPr>
        </p:nvSpPr>
        <p:spPr>
          <a:xfrm>
            <a:off x="1627094" y="1351429"/>
            <a:ext cx="7328647" cy="339259"/>
          </a:xfrm>
        </p:spPr>
        <p:txBody>
          <a:bodyPr>
            <a:normAutofit fontScale="90000"/>
          </a:bodyPr>
          <a:lstStyle/>
          <a:p>
            <a:endParaRPr lang="en-US" dirty="0"/>
          </a:p>
        </p:txBody>
      </p:sp>
      <p:pic>
        <p:nvPicPr>
          <p:cNvPr id="4" name="Content Placeholder 3">
            <a:extLst>
              <a:ext uri="{FF2B5EF4-FFF2-40B4-BE49-F238E27FC236}">
                <a16:creationId xmlns:a16="http://schemas.microsoft.com/office/drawing/2014/main" id="{74BFEEDB-1860-AE0E-8BB9-138DFB0A1814}"/>
              </a:ext>
            </a:extLst>
          </p:cNvPr>
          <p:cNvPicPr>
            <a:picLocks noGrp="1" noChangeAspect="1"/>
          </p:cNvPicPr>
          <p:nvPr>
            <p:ph idx="1"/>
          </p:nvPr>
        </p:nvPicPr>
        <p:blipFill>
          <a:blip r:embed="rId2"/>
          <a:stretch>
            <a:fillRect/>
          </a:stretch>
        </p:blipFill>
        <p:spPr>
          <a:xfrm>
            <a:off x="838200" y="651510"/>
            <a:ext cx="9858935" cy="5112703"/>
          </a:xfrm>
          <a:prstGeom prst="rect">
            <a:avLst/>
          </a:prstGeom>
        </p:spPr>
      </p:pic>
    </p:spTree>
    <p:extLst>
      <p:ext uri="{BB962C8B-B14F-4D97-AF65-F5344CB8AC3E}">
        <p14:creationId xmlns:p14="http://schemas.microsoft.com/office/powerpoint/2010/main" val="393436404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424DE-4574-992C-9A2D-0AFAA62C3F4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B9D9FB1-6611-E8F0-8BC2-D152A4EDC3A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017A1E17-DFB6-C840-B937-87C11F7A87B8}"/>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24422108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99140C52-12D3-BE3A-0FA5-133FB312A5C8}"/>
              </a:ext>
            </a:extLst>
          </p:cNvPr>
          <p:cNvSpPr>
            <a:spLocks noGrp="1"/>
          </p:cNvSpPr>
          <p:nvPr>
            <p:ph idx="1"/>
          </p:nvPr>
        </p:nvSpPr>
        <p:spPr>
          <a:xfrm>
            <a:off x="758190" y="1690688"/>
            <a:ext cx="10515600" cy="3938681"/>
          </a:xfrm>
        </p:spPr>
        <p:txBody>
          <a:bodyPr/>
          <a:lstStyle/>
          <a:p>
            <a:pPr marL="0" indent="0">
              <a:buNone/>
            </a:pPr>
            <a:r>
              <a:rPr lang="en-US" dirty="0"/>
              <a:t>“[T]he evidence . . . overwhelmingly establishes that the second prong of the pyramid-scheme test is satisfied.”</a:t>
            </a:r>
          </a:p>
          <a:p>
            <a:pPr marL="0" indent="0">
              <a:buNone/>
            </a:pPr>
            <a:endParaRPr lang="en-US" dirty="0"/>
          </a:p>
          <a:p>
            <a:pPr marL="0" indent="0">
              <a:buNone/>
            </a:pPr>
            <a:r>
              <a:rPr lang="en-US" dirty="0"/>
              <a:t>The court cited six primary reasons for its finding:</a:t>
            </a:r>
          </a:p>
          <a:p>
            <a:pPr marL="0" indent="0">
              <a:buNone/>
            </a:pPr>
            <a:endParaRPr lang="en-US" dirty="0"/>
          </a:p>
          <a:p>
            <a:pPr marL="0" indent="0">
              <a:buNone/>
            </a:pPr>
            <a:endParaRPr lang="en-US" dirty="0"/>
          </a:p>
        </p:txBody>
      </p:sp>
      <p:sp>
        <p:nvSpPr>
          <p:cNvPr id="4" name="Title 2">
            <a:extLst>
              <a:ext uri="{FF2B5EF4-FFF2-40B4-BE49-F238E27FC236}">
                <a16:creationId xmlns:a16="http://schemas.microsoft.com/office/drawing/2014/main" id="{84477F3F-6AF6-3C72-B5EC-26B9735C12AE}"/>
              </a:ext>
            </a:extLst>
          </p:cNvPr>
          <p:cNvSpPr txBox="1">
            <a:spLocks/>
          </p:cNvSpPr>
          <p:nvPr/>
        </p:nvSpPr>
        <p:spPr>
          <a:xfrm>
            <a:off x="838200" y="125095"/>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2C2C32"/>
                </a:solidFill>
                <a:latin typeface="Gotham" panose="02000504050000020004" pitchFamily="2" charset="0"/>
                <a:ea typeface="+mj-ea"/>
                <a:cs typeface="+mj-cs"/>
              </a:defRPr>
            </a:lvl1pPr>
          </a:lstStyle>
          <a:p>
            <a:r>
              <a:rPr lang="en-US" i="1" dirty="0"/>
              <a:t>FTC v. SBH </a:t>
            </a:r>
            <a:r>
              <a:rPr lang="en-US" dirty="0"/>
              <a:t>– Illegal Pyramid</a:t>
            </a:r>
          </a:p>
        </p:txBody>
      </p:sp>
    </p:spTree>
    <p:extLst>
      <p:ext uri="{BB962C8B-B14F-4D97-AF65-F5344CB8AC3E}">
        <p14:creationId xmlns:p14="http://schemas.microsoft.com/office/powerpoint/2010/main" val="1043625064"/>
      </p:ext>
    </p:extLst>
  </p:cSld>
  <p:clrMapOvr>
    <a:masterClrMapping/>
  </p:clrMapOvr>
</p:sld>
</file>

<file path=ppt/theme/theme1.xml><?xml version="1.0" encoding="utf-8"?>
<a:theme xmlns:a="http://schemas.openxmlformats.org/drawingml/2006/main" name="Custom Design">
  <a:themeElements>
    <a:clrScheme name="DSA Legal &amp; Regulatory Seminar">
      <a:dk1>
        <a:srgbClr val="513528"/>
      </a:dk1>
      <a:lt1>
        <a:srgbClr val="FFFFFF"/>
      </a:lt1>
      <a:dk2>
        <a:srgbClr val="8C827A"/>
      </a:dk2>
      <a:lt2>
        <a:srgbClr val="FFFFFF"/>
      </a:lt2>
      <a:accent1>
        <a:srgbClr val="513528"/>
      </a:accent1>
      <a:accent2>
        <a:srgbClr val="E24825"/>
      </a:accent2>
      <a:accent3>
        <a:srgbClr val="8C827A"/>
      </a:accent3>
      <a:accent4>
        <a:srgbClr val="E2DFDD"/>
      </a:accent4>
      <a:accent5>
        <a:srgbClr val="27869E"/>
      </a:accent5>
      <a:accent6>
        <a:srgbClr val="F79646"/>
      </a:accent6>
      <a:hlink>
        <a:srgbClr val="002060"/>
      </a:hlink>
      <a:folHlink>
        <a:srgbClr val="660033"/>
      </a:folHlink>
    </a:clrScheme>
    <a:fontScheme name="Custom 1">
      <a:majorFont>
        <a:latin typeface="Gotham Medium"/>
        <a:ea typeface=""/>
        <a:cs typeface=""/>
      </a:majorFont>
      <a:minorFont>
        <a:latin typeface="Gotham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AFFD8777BA1F741AB740D28FE55E11D" ma:contentTypeVersion="4" ma:contentTypeDescription="Create a new document." ma:contentTypeScope="" ma:versionID="2e5e189568d8a1e3a629f371fcf0a773">
  <xsd:schema xmlns:xsd="http://www.w3.org/2001/XMLSchema" xmlns:xs="http://www.w3.org/2001/XMLSchema" xmlns:p="http://schemas.microsoft.com/office/2006/metadata/properties" xmlns:ns3="1ee08983-5a8e-4062-9ecb-bb1d7bcffacb" targetNamespace="http://schemas.microsoft.com/office/2006/metadata/properties" ma:root="true" ma:fieldsID="3035dee87e16459f00c4cc820d93a501" ns3:_="">
    <xsd:import namespace="1ee08983-5a8e-4062-9ecb-bb1d7bcffacb"/>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e08983-5a8e-4062-9ecb-bb1d7bcffac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A0EE8DE-24D4-444D-B73C-27282F1A27FD}">
  <ds:schemaRef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purl.org/dc/terms/"/>
    <ds:schemaRef ds:uri="http://schemas.openxmlformats.org/package/2006/metadata/core-properties"/>
    <ds:schemaRef ds:uri="1ee08983-5a8e-4062-9ecb-bb1d7bcffacb"/>
    <ds:schemaRef ds:uri="http://www.w3.org/XML/1998/namespace"/>
  </ds:schemaRefs>
</ds:datastoreItem>
</file>

<file path=customXml/itemProps2.xml><?xml version="1.0" encoding="utf-8"?>
<ds:datastoreItem xmlns:ds="http://schemas.openxmlformats.org/officeDocument/2006/customXml" ds:itemID="{B305314D-7919-48F5-AC58-71A5401F57EE}">
  <ds:schemaRefs>
    <ds:schemaRef ds:uri="http://schemas.microsoft.com/sharepoint/v3/contenttype/forms"/>
  </ds:schemaRefs>
</ds:datastoreItem>
</file>

<file path=customXml/itemProps3.xml><?xml version="1.0" encoding="utf-8"?>
<ds:datastoreItem xmlns:ds="http://schemas.openxmlformats.org/officeDocument/2006/customXml" ds:itemID="{62631D07-A1B8-465C-B3FA-A0B561DE83E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ee08983-5a8e-4062-9ecb-bb1d7bcffac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822</TotalTime>
  <Words>6345</Words>
  <Application>Microsoft Office PowerPoint</Application>
  <PresentationFormat>Widescreen</PresentationFormat>
  <Paragraphs>638</Paragraphs>
  <Slides>85</Slides>
  <Notes>42</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85</vt:i4>
      </vt:variant>
    </vt:vector>
  </HeadingPairs>
  <TitlesOfParts>
    <vt:vector size="103" baseType="lpstr">
      <vt:lpstr>Arial</vt:lpstr>
      <vt:lpstr>Arimo</vt:lpstr>
      <vt:lpstr>Calibri</vt:lpstr>
      <vt:lpstr>Calibri Light</vt:lpstr>
      <vt:lpstr>Canva Student Font</vt:lpstr>
      <vt:lpstr>Gotham</vt:lpstr>
      <vt:lpstr>Gotham Book</vt:lpstr>
      <vt:lpstr>Gotham Medium</vt:lpstr>
      <vt:lpstr>Lato</vt:lpstr>
      <vt:lpstr>Lato Bold</vt:lpstr>
      <vt:lpstr>Montserrat</vt:lpstr>
      <vt:lpstr>Noto Sans Symbols</vt:lpstr>
      <vt:lpstr>Open Sans</vt:lpstr>
      <vt:lpstr>Open Sans Bold</vt:lpstr>
      <vt:lpstr>Open Sans Italics</vt:lpstr>
      <vt:lpstr>Times New Roman</vt:lpstr>
      <vt:lpstr>Wingdings</vt:lpstr>
      <vt:lpstr>Custom Design</vt:lpstr>
      <vt:lpstr>PowerPoint Presentation</vt:lpstr>
      <vt:lpstr>PowerPoint Presentation</vt:lpstr>
      <vt:lpstr>Legal and Regulatory Updates</vt:lpstr>
      <vt:lpstr>John Sanders &amp; Katrina Eash</vt:lpstr>
      <vt:lpstr>Key Legal Updates</vt:lpstr>
      <vt:lpstr>Success by Health &amp;  Lessons Learned From Same</vt:lpstr>
      <vt:lpstr>FTC v. Success by Health (SBH)</vt:lpstr>
      <vt:lpstr>FTC v. SBH – Illegal Pyramid</vt:lpstr>
      <vt:lpstr>PowerPoint Presentation</vt:lpstr>
      <vt:lpstr>FTC v. SBH – Illegal Pyramid</vt:lpstr>
      <vt:lpstr>FTC v. SBH – Illegal Pyramid</vt:lpstr>
      <vt:lpstr>FTC v. SBH – Illegal Pyramid</vt:lpstr>
      <vt:lpstr>FTC v. SBH – Misleading Claims</vt:lpstr>
      <vt:lpstr>FTC v. SBH – Dr. Stacey Bosley</vt:lpstr>
      <vt:lpstr>The FTC’s Use of SBH</vt:lpstr>
      <vt:lpstr>Reducing Exposure Post-SBH</vt:lpstr>
      <vt:lpstr>Reducing Exposure Post-SBH</vt:lpstr>
      <vt:lpstr>Reducing Exposure Post-SBH</vt:lpstr>
      <vt:lpstr>The Rising Tide of Independent Contractor Misclassification Litigation</vt:lpstr>
      <vt:lpstr>The “ABC” test</vt:lpstr>
      <vt:lpstr>ABC Test – Common Issues</vt:lpstr>
      <vt:lpstr>Direct Seller Exemption </vt:lpstr>
      <vt:lpstr> A case of copy &amp; paste (sort of)</vt:lpstr>
      <vt:lpstr>Individuals Exempted</vt:lpstr>
      <vt:lpstr>Salinas v. Cornwell Quality Tools Co.</vt:lpstr>
      <vt:lpstr>Changing Nature of Direct Sellers</vt:lpstr>
      <vt:lpstr>Outside Salespeople</vt:lpstr>
      <vt:lpstr>Rulemaking is Back in Style: Ongoing FTC Rules Impacting Direct Selling</vt:lpstr>
      <vt:lpstr>Update from SELDIA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Economic Analysis of Lawful Compensation Models</vt:lpstr>
      <vt:lpstr>2023 Top Privacy and  Cybersecurity Trends</vt:lpstr>
      <vt:lpstr>Speakers</vt:lpstr>
      <vt:lpstr>Patchwork Shuffle</vt:lpstr>
      <vt:lpstr>PowerPoint Presentation</vt:lpstr>
      <vt:lpstr>Procurement Process Traps</vt:lpstr>
      <vt:lpstr>Cybersecurity</vt:lpstr>
      <vt:lpstr>Enforcement Takeaways</vt:lpstr>
      <vt:lpstr>DOJ Recent Trends Cybersecurity Enforcement</vt:lpstr>
      <vt:lpstr>PowerPoint Presentation</vt:lpstr>
      <vt:lpstr>And More</vt:lpstr>
      <vt:lpstr>Investigation Best Practices</vt:lpstr>
      <vt:lpstr>Investigation Best Practices</vt:lpstr>
      <vt:lpstr>Privacy Litigation Trends</vt:lpstr>
      <vt:lpstr>FTC OpenAI CID</vt:lpstr>
      <vt:lpstr>What Does FTC Discovery Teach Us</vt:lpstr>
      <vt:lpstr>Key Benefits to Arbitration Agreement</vt:lpstr>
      <vt:lpstr>Risks of Mass Arbitrations</vt:lpstr>
      <vt:lpstr>PowerPoint Presentation</vt:lpstr>
      <vt:lpstr>PowerPoint Presentation</vt:lpstr>
      <vt:lpstr>Revolutionizing Compliance:  Staying Ahead of the Curve</vt:lpstr>
      <vt:lpstr>Real Life:  Working for a FTC Commissioner</vt:lpstr>
      <vt:lpstr>PowerPoint Presentation</vt:lpstr>
      <vt:lpstr>PowerPoint Presentation</vt:lpstr>
      <vt:lpstr>PowerPoint Presentation</vt:lpstr>
      <vt:lpstr>Update from the Direct Selling Self-Regulatory Council</vt:lpstr>
      <vt:lpstr>DSSRC By The Numbers</vt:lpstr>
      <vt:lpstr>Questions</vt:lpstr>
      <vt:lpstr>How Far Does the Law Go?  Insights from a Former FTC General Counsel</vt:lpstr>
      <vt:lpstr>Update from the Federal Trade Commission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Erica Jennings</dc:creator>
  <cp:lastModifiedBy>Brad Reichard</cp:lastModifiedBy>
  <cp:revision>45</cp:revision>
  <dcterms:created xsi:type="dcterms:W3CDTF">2020-04-20T19:40:57Z</dcterms:created>
  <dcterms:modified xsi:type="dcterms:W3CDTF">2023-09-22T16:28:45Z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0x010100CAFFD8777BA1F741AB740D28FE55E11D</vt:lpwstr>
  </property>
</Properties>
</file>