
<file path=[Content_Types].xml><?xml version="1.0" encoding="utf-8"?>
<Types xmlns="http://schemas.openxmlformats.org/package/2006/content-types">
  <Default Extension="emf" ContentType="image/x-emf"/>
  <Default Extension="gif" ContentType="image/gif"/>
  <Default Extension="image" ContentType="image/svg+xml"/>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omments/comment1.xml" ContentType="application/vnd.openxmlformats-officedocument.presentationml.comments+xml"/>
  <Override PartName="/ppt/notesSlides/notesSlide5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5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59.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4"/>
  </p:sldMasterIdLst>
  <p:notesMasterIdLst>
    <p:notesMasterId r:id="rId121"/>
  </p:notesMasterIdLst>
  <p:sldIdLst>
    <p:sldId id="261" r:id="rId5"/>
    <p:sldId id="277" r:id="rId6"/>
    <p:sldId id="278" r:id="rId7"/>
    <p:sldId id="279" r:id="rId8"/>
    <p:sldId id="280" r:id="rId9"/>
    <p:sldId id="281" r:id="rId10"/>
    <p:sldId id="282" r:id="rId11"/>
    <p:sldId id="428" r:id="rId12"/>
    <p:sldId id="2145708733" r:id="rId13"/>
    <p:sldId id="438" r:id="rId14"/>
    <p:sldId id="2145708734" r:id="rId15"/>
    <p:sldId id="429" r:id="rId16"/>
    <p:sldId id="432" r:id="rId17"/>
    <p:sldId id="430" r:id="rId18"/>
    <p:sldId id="431" r:id="rId19"/>
    <p:sldId id="2145708735" r:id="rId20"/>
    <p:sldId id="2145708736" r:id="rId21"/>
    <p:sldId id="433" r:id="rId22"/>
    <p:sldId id="439" r:id="rId23"/>
    <p:sldId id="434" r:id="rId24"/>
    <p:sldId id="435" r:id="rId25"/>
    <p:sldId id="441" r:id="rId26"/>
    <p:sldId id="437" r:id="rId27"/>
    <p:sldId id="440" r:id="rId28"/>
    <p:sldId id="2145708737" r:id="rId29"/>
    <p:sldId id="2145708738" r:id="rId30"/>
    <p:sldId id="446" r:id="rId31"/>
    <p:sldId id="447" r:id="rId32"/>
    <p:sldId id="448" r:id="rId33"/>
    <p:sldId id="450" r:id="rId34"/>
    <p:sldId id="451" r:id="rId35"/>
    <p:sldId id="452" r:id="rId36"/>
    <p:sldId id="2145708739" r:id="rId37"/>
    <p:sldId id="453" r:id="rId38"/>
    <p:sldId id="454" r:id="rId39"/>
    <p:sldId id="455" r:id="rId40"/>
    <p:sldId id="456" r:id="rId41"/>
    <p:sldId id="2145708740" r:id="rId42"/>
    <p:sldId id="2145708741" r:id="rId43"/>
    <p:sldId id="2145708742" r:id="rId44"/>
    <p:sldId id="2145708743" r:id="rId45"/>
    <p:sldId id="2145708744" r:id="rId46"/>
    <p:sldId id="449" r:id="rId47"/>
    <p:sldId id="2145708745" r:id="rId48"/>
    <p:sldId id="457" r:id="rId49"/>
    <p:sldId id="283" r:id="rId50"/>
    <p:sldId id="284" r:id="rId51"/>
    <p:sldId id="285" r:id="rId52"/>
    <p:sldId id="275" r:id="rId53"/>
    <p:sldId id="256" r:id="rId54"/>
    <p:sldId id="270" r:id="rId55"/>
    <p:sldId id="257" r:id="rId56"/>
    <p:sldId id="2145708706" r:id="rId57"/>
    <p:sldId id="271" r:id="rId58"/>
    <p:sldId id="268" r:id="rId59"/>
    <p:sldId id="274" r:id="rId60"/>
    <p:sldId id="2145708730" r:id="rId61"/>
    <p:sldId id="2145708731" r:id="rId62"/>
    <p:sldId id="2145708732" r:id="rId63"/>
    <p:sldId id="276" r:id="rId64"/>
    <p:sldId id="287" r:id="rId65"/>
    <p:sldId id="2145708707" r:id="rId66"/>
    <p:sldId id="2145708708" r:id="rId67"/>
    <p:sldId id="265" r:id="rId68"/>
    <p:sldId id="260" r:id="rId69"/>
    <p:sldId id="262" r:id="rId70"/>
    <p:sldId id="2145708709" r:id="rId71"/>
    <p:sldId id="272" r:id="rId72"/>
    <p:sldId id="2145708710" r:id="rId73"/>
    <p:sldId id="2145708711" r:id="rId74"/>
    <p:sldId id="269" r:id="rId75"/>
    <p:sldId id="273" r:id="rId76"/>
    <p:sldId id="2145708712" r:id="rId77"/>
    <p:sldId id="2145708713" r:id="rId78"/>
    <p:sldId id="2145708714" r:id="rId79"/>
    <p:sldId id="2145708715" r:id="rId80"/>
    <p:sldId id="259" r:id="rId81"/>
    <p:sldId id="2145708716" r:id="rId82"/>
    <p:sldId id="2145708717" r:id="rId83"/>
    <p:sldId id="2145708718" r:id="rId84"/>
    <p:sldId id="2145708719" r:id="rId85"/>
    <p:sldId id="2145708720" r:id="rId86"/>
    <p:sldId id="2145708721" r:id="rId87"/>
    <p:sldId id="2145708722" r:id="rId88"/>
    <p:sldId id="2145708723" r:id="rId89"/>
    <p:sldId id="2145708724" r:id="rId90"/>
    <p:sldId id="2145708725" r:id="rId91"/>
    <p:sldId id="2145708726" r:id="rId92"/>
    <p:sldId id="2145708727" r:id="rId93"/>
    <p:sldId id="2145708728" r:id="rId94"/>
    <p:sldId id="288" r:id="rId95"/>
    <p:sldId id="289" r:id="rId96"/>
    <p:sldId id="290" r:id="rId97"/>
    <p:sldId id="291" r:id="rId98"/>
    <p:sldId id="292" r:id="rId99"/>
    <p:sldId id="293" r:id="rId100"/>
    <p:sldId id="294" r:id="rId101"/>
    <p:sldId id="2145708729" r:id="rId102"/>
    <p:sldId id="286" r:id="rId103"/>
    <p:sldId id="296" r:id="rId104"/>
    <p:sldId id="258" r:id="rId105"/>
    <p:sldId id="263" r:id="rId106"/>
    <p:sldId id="297" r:id="rId107"/>
    <p:sldId id="264" r:id="rId108"/>
    <p:sldId id="266" r:id="rId109"/>
    <p:sldId id="267" r:id="rId110"/>
    <p:sldId id="298" r:id="rId111"/>
    <p:sldId id="2145708699" r:id="rId112"/>
    <p:sldId id="2145708700" r:id="rId113"/>
    <p:sldId id="2145708701" r:id="rId114"/>
    <p:sldId id="295" r:id="rId115"/>
    <p:sldId id="2145708703" r:id="rId116"/>
    <p:sldId id="2145708704" r:id="rId117"/>
    <p:sldId id="2145708705" r:id="rId118"/>
    <p:sldId id="613" r:id="rId119"/>
    <p:sldId id="2145708702" r:id="rId1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ozzone, Lia" initials="LB" lastIdx="3" clrIdx="0">
    <p:extLst>
      <p:ext uri="{19B8F6BF-5375-455C-9EA6-DF929625EA0E}">
        <p15:presenceInfo xmlns:p15="http://schemas.microsoft.com/office/powerpoint/2012/main" userId="Bozzone, Li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2C32"/>
    <a:srgbClr val="157293"/>
    <a:srgbClr val="3195AF"/>
    <a:srgbClr val="7BD3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94643" autoAdjust="0"/>
  </p:normalViewPr>
  <p:slideViewPr>
    <p:cSldViewPr snapToGrid="0">
      <p:cViewPr varScale="1">
        <p:scale>
          <a:sx n="75" d="100"/>
          <a:sy n="75" d="100"/>
        </p:scale>
        <p:origin x="302" y="8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presProps" Target="presProp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viewProps" Target="viewProp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notesMaster" Target="notesMasters/notesMaster1.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9-07T12:32:10.755" idx="3">
    <p:pos x="10" y="10"/>
    <p:text>capitalization on Distributor and Customers? (or remove capitalization of members previously)</p:text>
    <p:extLst>
      <p:ext uri="{C676402C-5697-4E1C-873F-D02D1690AC5C}">
        <p15:threadingInfo xmlns:p15="http://schemas.microsoft.com/office/powerpoint/2012/main" timeZoneBias="240"/>
      </p:ext>
    </p:extLst>
  </p:cm>
</p:cmLst>
</file>

<file path=ppt/diagrams/_rels/data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image"/><Relationship Id="rId1" Type="http://schemas.openxmlformats.org/officeDocument/2006/relationships/image" Target="../media/image42.png"/><Relationship Id="rId6" Type="http://schemas.openxmlformats.org/officeDocument/2006/relationships/image" Target="../media/image47.image"/><Relationship Id="rId5" Type="http://schemas.openxmlformats.org/officeDocument/2006/relationships/image" Target="../media/image46.png"/><Relationship Id="rId4" Type="http://schemas.openxmlformats.org/officeDocument/2006/relationships/image" Target="../media/image45.image"/></Relationships>
</file>

<file path=ppt/diagrams/_rels/drawing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image"/><Relationship Id="rId1" Type="http://schemas.openxmlformats.org/officeDocument/2006/relationships/image" Target="../media/image42.png"/><Relationship Id="rId6" Type="http://schemas.openxmlformats.org/officeDocument/2006/relationships/image" Target="../media/image47.image"/><Relationship Id="rId5" Type="http://schemas.openxmlformats.org/officeDocument/2006/relationships/image" Target="../media/image46.png"/><Relationship Id="rId4" Type="http://schemas.openxmlformats.org/officeDocument/2006/relationships/image" Target="../media/image45.image"/></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55BEBD-10ED-4CAE-BEDD-824499A082ED}" type="doc">
      <dgm:prSet loTypeId="urn:microsoft.com/office/officeart/2005/8/layout/list1" loCatId="list" qsTypeId="urn:microsoft.com/office/officeart/2005/8/quickstyle/simple2" qsCatId="simple" csTypeId="urn:microsoft.com/office/officeart/2005/8/colors/accent1_2" csCatId="accent1" phldr="1"/>
      <dgm:spPr/>
      <dgm:t>
        <a:bodyPr/>
        <a:lstStyle/>
        <a:p>
          <a:endParaRPr lang="en-US"/>
        </a:p>
      </dgm:t>
    </dgm:pt>
    <dgm:pt modelId="{8378AE24-D194-48A1-B8CA-5BC898CC7EA9}" type="parTrans" cxnId="{866A0C7E-6EFE-4FE9-A5DF-8657A24CDFBC}">
      <dgm:prSet/>
      <dgm:spPr/>
      <dgm:t>
        <a:bodyPr/>
        <a:lstStyle/>
        <a:p>
          <a:endParaRPr lang="en-US"/>
        </a:p>
      </dgm:t>
    </dgm:pt>
    <dgm:pt modelId="{4C1E0A35-9C3D-45C8-B93D-B7331EE17B16}">
      <dgm:prSet/>
      <dgm:spPr>
        <a:xfrm>
          <a:off x="534197" y="53844"/>
          <a:ext cx="7478764" cy="590400"/>
        </a:xfrm>
        <a:prstGeom prst="roundRect">
          <a:avLst/>
        </a:prstGeom>
        <a:solidFill>
          <a:srgbClr val="00778B">
            <a:hueOff val="0"/>
            <a:satOff val="0"/>
            <a:lumOff val="0"/>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t>
        <a:bodyPr/>
        <a:lstStyle/>
        <a:p>
          <a:pPr>
            <a:buNone/>
          </a:pPr>
          <a:r>
            <a:rPr lang="en-US">
              <a:solidFill>
                <a:sysClr val="window" lastClr="FFFFFF"/>
              </a:solidFill>
              <a:latin typeface="Arial"/>
              <a:ea typeface="+mn-ea"/>
              <a:cs typeface="+mn-cs"/>
            </a:rPr>
            <a:t>General bipartisan agreement at FTC</a:t>
          </a:r>
        </a:p>
      </dgm:t>
    </dgm:pt>
    <dgm:pt modelId="{A72D9E6C-FECF-4C3B-9296-6C27BBAC4DB9}" type="sibTrans" cxnId="{866A0C7E-6EFE-4FE9-A5DF-8657A24CDFBC}">
      <dgm:prSet/>
      <dgm:spPr/>
      <dgm:t>
        <a:bodyPr/>
        <a:lstStyle/>
        <a:p>
          <a:endParaRPr lang="en-US"/>
        </a:p>
      </dgm:t>
    </dgm:pt>
    <dgm:pt modelId="{E2D891E6-A245-4BF2-B07D-15DA1C1B4BDB}" type="parTrans" cxnId="{8526E8DC-FFDC-4EA4-8B30-9606721EA044}">
      <dgm:prSet/>
      <dgm:spPr/>
      <dgm:t>
        <a:bodyPr/>
        <a:lstStyle/>
        <a:p>
          <a:endParaRPr lang="en-US"/>
        </a:p>
      </dgm:t>
    </dgm:pt>
    <dgm:pt modelId="{B37AF9F8-A7D7-46EA-B558-6DECE6BF837B}">
      <dgm:prSet/>
      <dgm:spPr>
        <a:xfrm>
          <a:off x="534197" y="961044"/>
          <a:ext cx="7478764" cy="590400"/>
        </a:xfrm>
        <a:prstGeom prst="roundRect">
          <a:avLst/>
        </a:prstGeom>
        <a:solidFill>
          <a:srgbClr val="00778B">
            <a:hueOff val="0"/>
            <a:satOff val="0"/>
            <a:lumOff val="0"/>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t>
        <a:bodyPr/>
        <a:lstStyle/>
        <a:p>
          <a:pPr>
            <a:buNone/>
          </a:pPr>
          <a:r>
            <a:rPr lang="en-US">
              <a:solidFill>
                <a:sysClr val="window" lastClr="FFFFFF"/>
              </a:solidFill>
              <a:latin typeface="Arial"/>
              <a:ea typeface="+mn-ea"/>
              <a:cs typeface="+mn-cs"/>
            </a:rPr>
            <a:t>Difficult to read tea leaves</a:t>
          </a:r>
        </a:p>
      </dgm:t>
    </dgm:pt>
    <dgm:pt modelId="{ED594065-4BDE-4D94-90A7-FDEF941D3FC6}" type="sibTrans" cxnId="{8526E8DC-FFDC-4EA4-8B30-9606721EA044}">
      <dgm:prSet/>
      <dgm:spPr/>
      <dgm:t>
        <a:bodyPr/>
        <a:lstStyle/>
        <a:p>
          <a:endParaRPr lang="en-US"/>
        </a:p>
      </dgm:t>
    </dgm:pt>
    <dgm:pt modelId="{B1A4B75C-E121-4363-A851-538A6D106F31}" type="parTrans" cxnId="{C3231286-D16A-400F-9182-E30BBB0A3664}">
      <dgm:prSet/>
      <dgm:spPr/>
      <dgm:t>
        <a:bodyPr/>
        <a:lstStyle/>
        <a:p>
          <a:endParaRPr lang="en-US"/>
        </a:p>
      </dgm:t>
    </dgm:pt>
    <dgm:pt modelId="{7D0B347F-18A2-4ECD-B6FD-CAF7F2EB7A04}">
      <dgm:prSet/>
      <dgm:spPr>
        <a:xfrm>
          <a:off x="534197" y="1868244"/>
          <a:ext cx="7478764" cy="590400"/>
        </a:xfrm>
        <a:prstGeom prst="roundRect">
          <a:avLst/>
        </a:prstGeom>
        <a:solidFill>
          <a:srgbClr val="00778B">
            <a:hueOff val="0"/>
            <a:satOff val="0"/>
            <a:lumOff val="0"/>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t>
        <a:bodyPr/>
        <a:lstStyle/>
        <a:p>
          <a:pPr>
            <a:buNone/>
          </a:pPr>
          <a:r>
            <a:rPr lang="en-US">
              <a:solidFill>
                <a:sysClr val="window" lastClr="FFFFFF"/>
              </a:solidFill>
              <a:latin typeface="Arial"/>
              <a:ea typeface="+mn-ea"/>
              <a:cs typeface="+mn-cs"/>
            </a:rPr>
            <a:t>Analyzing complaints versus orders</a:t>
          </a:r>
        </a:p>
      </dgm:t>
    </dgm:pt>
    <dgm:pt modelId="{45B8F31E-78F9-465A-99B4-A7A3ACB4FFC3}" type="sibTrans" cxnId="{C3231286-D16A-400F-9182-E30BBB0A3664}">
      <dgm:prSet/>
      <dgm:spPr/>
      <dgm:t>
        <a:bodyPr/>
        <a:lstStyle/>
        <a:p>
          <a:endParaRPr lang="en-US"/>
        </a:p>
      </dgm:t>
    </dgm:pt>
    <dgm:pt modelId="{F3DFDECD-D85D-4996-8AE9-6758DDBC89FC}" type="parTrans" cxnId="{D92756ED-5E30-4CC4-813B-302F76FA906E}">
      <dgm:prSet/>
      <dgm:spPr/>
      <dgm:t>
        <a:bodyPr/>
        <a:lstStyle/>
        <a:p>
          <a:endParaRPr lang="en-US"/>
        </a:p>
      </dgm:t>
    </dgm:pt>
    <dgm:pt modelId="{C7F5A351-0776-4F4A-83B8-C054830BE27F}">
      <dgm:prSet/>
      <dgm:spPr>
        <a:xfrm>
          <a:off x="534197" y="2775444"/>
          <a:ext cx="7478764" cy="590400"/>
        </a:xfrm>
        <a:prstGeom prst="roundRect">
          <a:avLst/>
        </a:prstGeom>
        <a:solidFill>
          <a:srgbClr val="00778B">
            <a:hueOff val="0"/>
            <a:satOff val="0"/>
            <a:lumOff val="0"/>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t>
        <a:bodyPr/>
        <a:lstStyle/>
        <a:p>
          <a:pPr>
            <a:buNone/>
          </a:pPr>
          <a:r>
            <a:rPr lang="en-US">
              <a:solidFill>
                <a:sysClr val="window" lastClr="FFFFFF"/>
              </a:solidFill>
              <a:latin typeface="Arial"/>
              <a:ea typeface="+mn-ea"/>
              <a:cs typeface="+mn-cs"/>
            </a:rPr>
            <a:t>Heavy negotiations in orders</a:t>
          </a:r>
        </a:p>
      </dgm:t>
    </dgm:pt>
    <dgm:pt modelId="{8148B9E4-BF65-459F-91F6-F18BD0969F82}" type="parTrans" cxnId="{BAB803EB-3441-4CF3-9A0A-FD46FBE43375}">
      <dgm:prSet/>
      <dgm:spPr/>
      <dgm:t>
        <a:bodyPr/>
        <a:lstStyle/>
        <a:p>
          <a:endParaRPr lang="en-US"/>
        </a:p>
      </dgm:t>
    </dgm:pt>
    <dgm:pt modelId="{DED5AF75-54AB-4B12-B394-D8D820A86906}">
      <dgm:prSet/>
      <dgm:spPr>
        <a:xfrm>
          <a:off x="0" y="3070644"/>
          <a:ext cx="10683949" cy="1134000"/>
        </a:xfrm>
        <a:prstGeom prst="rect">
          <a:avLst/>
        </a:prstGeom>
        <a:solidFill>
          <a:sysClr val="window" lastClr="FFFFFF">
            <a:alpha val="90000"/>
            <a:hueOff val="0"/>
            <a:satOff val="0"/>
            <a:lumOff val="0"/>
            <a:alphaOff val="0"/>
          </a:sysClr>
        </a:solidFill>
        <a:ln w="25400" cap="flat" cmpd="sng" algn="ctr">
          <a:solidFill>
            <a:srgbClr val="00778B">
              <a:hueOff val="0"/>
              <a:satOff val="0"/>
              <a:lumOff val="0"/>
              <a:alphaOff val="0"/>
            </a:srgbClr>
          </a:solidFill>
          <a:prstDash val="solid"/>
        </a:ln>
        <a:effectLst/>
      </dgm:spPr>
      <dgm:t>
        <a:bodyPr/>
        <a:lstStyle/>
        <a:p>
          <a:pPr>
            <a:buChar char="•"/>
          </a:pPr>
          <a:r>
            <a:rPr lang="en-US">
              <a:solidFill>
                <a:srgbClr val="54585A">
                  <a:hueOff val="0"/>
                  <a:satOff val="0"/>
                  <a:lumOff val="0"/>
                  <a:alphaOff val="0"/>
                </a:srgbClr>
              </a:solidFill>
              <a:latin typeface="Arial"/>
              <a:ea typeface="+mn-ea"/>
              <a:cs typeface="+mn-cs"/>
            </a:rPr>
            <a:t>What are the essential provisions</a:t>
          </a:r>
        </a:p>
      </dgm:t>
    </dgm:pt>
    <dgm:pt modelId="{CCBE07AF-A62D-4784-833D-432E2EC92FB9}" type="sibTrans" cxnId="{BAB803EB-3441-4CF3-9A0A-FD46FBE43375}">
      <dgm:prSet/>
      <dgm:spPr/>
      <dgm:t>
        <a:bodyPr/>
        <a:lstStyle/>
        <a:p>
          <a:endParaRPr lang="en-US"/>
        </a:p>
      </dgm:t>
    </dgm:pt>
    <dgm:pt modelId="{3A0329E2-F69E-4C00-9CDC-121E93F78417}" type="parTrans" cxnId="{37DAF926-98EC-4991-B89D-57EF0455645B}">
      <dgm:prSet/>
      <dgm:spPr/>
      <dgm:t>
        <a:bodyPr/>
        <a:lstStyle/>
        <a:p>
          <a:endParaRPr lang="en-US"/>
        </a:p>
      </dgm:t>
    </dgm:pt>
    <dgm:pt modelId="{FD45D1B9-4656-414D-8989-B6F8FE5A93B6}">
      <dgm:prSet/>
      <dgm:spPr>
        <a:xfrm>
          <a:off x="0" y="3070644"/>
          <a:ext cx="10683949" cy="1134000"/>
        </a:xfrm>
        <a:prstGeom prst="rect">
          <a:avLst/>
        </a:prstGeom>
        <a:solidFill>
          <a:sysClr val="window" lastClr="FFFFFF">
            <a:alpha val="90000"/>
            <a:hueOff val="0"/>
            <a:satOff val="0"/>
            <a:lumOff val="0"/>
            <a:alphaOff val="0"/>
          </a:sysClr>
        </a:solidFill>
        <a:ln w="25400" cap="flat" cmpd="sng" algn="ctr">
          <a:solidFill>
            <a:srgbClr val="00778B">
              <a:hueOff val="0"/>
              <a:satOff val="0"/>
              <a:lumOff val="0"/>
              <a:alphaOff val="0"/>
            </a:srgbClr>
          </a:solidFill>
          <a:prstDash val="solid"/>
        </a:ln>
        <a:effectLst/>
      </dgm:spPr>
      <dgm:t>
        <a:bodyPr/>
        <a:lstStyle/>
        <a:p>
          <a:pPr>
            <a:buChar char="•"/>
          </a:pPr>
          <a:r>
            <a:rPr lang="en-US">
              <a:solidFill>
                <a:srgbClr val="54585A">
                  <a:hueOff val="0"/>
                  <a:satOff val="0"/>
                  <a:lumOff val="0"/>
                  <a:alphaOff val="0"/>
                </a:srgbClr>
              </a:solidFill>
              <a:latin typeface="Arial"/>
              <a:ea typeface="+mn-ea"/>
              <a:cs typeface="+mn-cs"/>
            </a:rPr>
            <a:t>Tremendous variability</a:t>
          </a:r>
        </a:p>
      </dgm:t>
    </dgm:pt>
    <dgm:pt modelId="{415CE1B5-E93F-40B4-BD07-9B6CEAF30D31}" type="sibTrans" cxnId="{37DAF926-98EC-4991-B89D-57EF0455645B}">
      <dgm:prSet/>
      <dgm:spPr/>
      <dgm:t>
        <a:bodyPr/>
        <a:lstStyle/>
        <a:p>
          <a:endParaRPr lang="en-US"/>
        </a:p>
      </dgm:t>
    </dgm:pt>
    <dgm:pt modelId="{A6FDAEB8-E653-4255-8E5B-363C7411EE2A}" type="sibTrans" cxnId="{D92756ED-5E30-4CC4-813B-302F76FA906E}">
      <dgm:prSet/>
      <dgm:spPr/>
      <dgm:t>
        <a:bodyPr/>
        <a:lstStyle/>
        <a:p>
          <a:endParaRPr lang="en-US"/>
        </a:p>
      </dgm:t>
    </dgm:pt>
    <dgm:pt modelId="{4754B865-31A1-4265-B057-D76A69EF0972}" type="parTrans" cxnId="{8E67EE31-4963-455D-9551-50A3F7B48456}">
      <dgm:prSet/>
      <dgm:spPr/>
      <dgm:t>
        <a:bodyPr/>
        <a:lstStyle/>
        <a:p>
          <a:endParaRPr lang="en-US"/>
        </a:p>
      </dgm:t>
    </dgm:pt>
    <dgm:pt modelId="{21B56FDC-0A1B-4626-A949-CB86B1B514B8}">
      <dgm:prSet/>
      <dgm:spPr>
        <a:xfrm>
          <a:off x="534197" y="4312644"/>
          <a:ext cx="7478764" cy="590400"/>
        </a:xfrm>
        <a:prstGeom prst="roundRect">
          <a:avLst/>
        </a:prstGeom>
        <a:solidFill>
          <a:srgbClr val="00778B">
            <a:hueOff val="0"/>
            <a:satOff val="0"/>
            <a:lumOff val="0"/>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t>
        <a:bodyPr/>
        <a:lstStyle/>
        <a:p>
          <a:pPr>
            <a:buNone/>
          </a:pPr>
          <a:r>
            <a:rPr lang="en-US">
              <a:solidFill>
                <a:sysClr val="window" lastClr="FFFFFF"/>
              </a:solidFill>
              <a:latin typeface="Arial"/>
              <a:ea typeface="+mn-ea"/>
              <a:cs typeface="+mn-cs"/>
            </a:rPr>
            <a:t>Commonalities in recent MLM complaints</a:t>
          </a:r>
        </a:p>
      </dgm:t>
    </dgm:pt>
    <dgm:pt modelId="{53409951-208C-4CF8-9F4B-C7131E8ACD8C}" type="sibTrans" cxnId="{8E67EE31-4963-455D-9551-50A3F7B48456}">
      <dgm:prSet/>
      <dgm:spPr/>
      <dgm:t>
        <a:bodyPr/>
        <a:lstStyle/>
        <a:p>
          <a:endParaRPr lang="en-US"/>
        </a:p>
      </dgm:t>
    </dgm:pt>
    <dgm:pt modelId="{676BD602-E93C-437A-B8E8-8106BF1EDD1D}" type="pres">
      <dgm:prSet presAssocID="{8855BEBD-10ED-4CAE-BEDD-824499A082ED}" presName="linear" presStyleCnt="0">
        <dgm:presLayoutVars>
          <dgm:dir/>
          <dgm:animLvl val="lvl"/>
          <dgm:resizeHandles val="exact"/>
        </dgm:presLayoutVars>
      </dgm:prSet>
      <dgm:spPr/>
    </dgm:pt>
    <dgm:pt modelId="{A337F672-A7C2-4D7D-B27F-D37F8F95F006}" type="pres">
      <dgm:prSet presAssocID="{4C1E0A35-9C3D-45C8-B93D-B7331EE17B16}" presName="parentLin" presStyleCnt="0"/>
      <dgm:spPr/>
    </dgm:pt>
    <dgm:pt modelId="{B4A9F52D-E6B3-4978-A9EF-F83B61DE252D}" type="pres">
      <dgm:prSet presAssocID="{4C1E0A35-9C3D-45C8-B93D-B7331EE17B16}" presName="parentLeftMargin" presStyleLbl="node1" presStyleIdx="0" presStyleCnt="5"/>
      <dgm:spPr/>
    </dgm:pt>
    <dgm:pt modelId="{8E29258D-DCA3-41AD-9CBA-6A21CF6D08E2}" type="pres">
      <dgm:prSet presAssocID="{4C1E0A35-9C3D-45C8-B93D-B7331EE17B16}" presName="parentText" presStyleLbl="node1" presStyleIdx="0" presStyleCnt="5">
        <dgm:presLayoutVars>
          <dgm:chMax val="0"/>
          <dgm:bulletEnabled val="1"/>
        </dgm:presLayoutVars>
      </dgm:prSet>
      <dgm:spPr/>
    </dgm:pt>
    <dgm:pt modelId="{B5E8E6F2-8CE6-4C3B-81CE-8F44EFF02D24}" type="pres">
      <dgm:prSet presAssocID="{4C1E0A35-9C3D-45C8-B93D-B7331EE17B16}" presName="negativeSpace" presStyleCnt="0"/>
      <dgm:spPr/>
    </dgm:pt>
    <dgm:pt modelId="{597ECBE8-B771-4312-A00D-CD8196B1EE22}" type="pres">
      <dgm:prSet presAssocID="{4C1E0A35-9C3D-45C8-B93D-B7331EE17B16}" presName="childText" presStyleLbl="conFgAcc1" presStyleIdx="0" presStyleCnt="5">
        <dgm:presLayoutVars>
          <dgm:bulletEnabled val="1"/>
        </dgm:presLayoutVars>
      </dgm:prSet>
      <dgm:spPr>
        <a:xfrm>
          <a:off x="0" y="349044"/>
          <a:ext cx="10683949" cy="504000"/>
        </a:xfrm>
        <a:prstGeom prst="rect">
          <a:avLst/>
        </a:prstGeom>
        <a:solidFill>
          <a:sysClr val="window" lastClr="FFFFFF">
            <a:alpha val="90000"/>
            <a:hueOff val="0"/>
            <a:satOff val="0"/>
            <a:lumOff val="0"/>
            <a:alphaOff val="0"/>
          </a:sysClr>
        </a:solidFill>
        <a:ln w="25400" cap="flat" cmpd="sng" algn="ctr">
          <a:solidFill>
            <a:srgbClr val="00778B">
              <a:hueOff val="0"/>
              <a:satOff val="0"/>
              <a:lumOff val="0"/>
              <a:alphaOff val="0"/>
            </a:srgbClr>
          </a:solidFill>
          <a:prstDash val="solid"/>
        </a:ln>
        <a:effectLst/>
      </dgm:spPr>
    </dgm:pt>
    <dgm:pt modelId="{B5A9466C-BEE3-494F-868A-096990E6E183}" type="pres">
      <dgm:prSet presAssocID="{A72D9E6C-FECF-4C3B-9296-6C27BBAC4DB9}" presName="spaceBetweenRectangles" presStyleCnt="0"/>
      <dgm:spPr/>
    </dgm:pt>
    <dgm:pt modelId="{9DF1C434-62E2-4DB3-81E3-41F87898D360}" type="pres">
      <dgm:prSet presAssocID="{B37AF9F8-A7D7-46EA-B558-6DECE6BF837B}" presName="parentLin" presStyleCnt="0"/>
      <dgm:spPr/>
    </dgm:pt>
    <dgm:pt modelId="{F04A9913-6F96-4CEB-BF0F-5A3618E5A86A}" type="pres">
      <dgm:prSet presAssocID="{B37AF9F8-A7D7-46EA-B558-6DECE6BF837B}" presName="parentLeftMargin" presStyleLbl="node1" presStyleIdx="0" presStyleCnt="5"/>
      <dgm:spPr/>
    </dgm:pt>
    <dgm:pt modelId="{F7981074-6747-46C0-A3C7-AAF72FA968E1}" type="pres">
      <dgm:prSet presAssocID="{B37AF9F8-A7D7-46EA-B558-6DECE6BF837B}" presName="parentText" presStyleLbl="node1" presStyleIdx="1" presStyleCnt="5">
        <dgm:presLayoutVars>
          <dgm:chMax val="0"/>
          <dgm:bulletEnabled val="1"/>
        </dgm:presLayoutVars>
      </dgm:prSet>
      <dgm:spPr/>
    </dgm:pt>
    <dgm:pt modelId="{0055F671-C94E-4E0D-A741-4F7929738740}" type="pres">
      <dgm:prSet presAssocID="{B37AF9F8-A7D7-46EA-B558-6DECE6BF837B}" presName="negativeSpace" presStyleCnt="0"/>
      <dgm:spPr/>
    </dgm:pt>
    <dgm:pt modelId="{C2A3943D-F276-43DE-AAE4-AA5E82768009}" type="pres">
      <dgm:prSet presAssocID="{B37AF9F8-A7D7-46EA-B558-6DECE6BF837B}" presName="childText" presStyleLbl="conFgAcc1" presStyleIdx="1" presStyleCnt="5">
        <dgm:presLayoutVars>
          <dgm:bulletEnabled val="1"/>
        </dgm:presLayoutVars>
      </dgm:prSet>
      <dgm:spPr>
        <a:xfrm>
          <a:off x="0" y="1256244"/>
          <a:ext cx="10683949" cy="504000"/>
        </a:xfrm>
        <a:prstGeom prst="rect">
          <a:avLst/>
        </a:prstGeom>
        <a:solidFill>
          <a:sysClr val="window" lastClr="FFFFFF">
            <a:alpha val="90000"/>
            <a:hueOff val="0"/>
            <a:satOff val="0"/>
            <a:lumOff val="0"/>
            <a:alphaOff val="0"/>
          </a:sysClr>
        </a:solidFill>
        <a:ln w="25400" cap="flat" cmpd="sng" algn="ctr">
          <a:solidFill>
            <a:srgbClr val="00778B">
              <a:hueOff val="0"/>
              <a:satOff val="0"/>
              <a:lumOff val="0"/>
              <a:alphaOff val="0"/>
            </a:srgbClr>
          </a:solidFill>
          <a:prstDash val="solid"/>
        </a:ln>
        <a:effectLst/>
      </dgm:spPr>
    </dgm:pt>
    <dgm:pt modelId="{E611C47C-16A2-453C-9CDF-B6BF8FFA6E02}" type="pres">
      <dgm:prSet presAssocID="{ED594065-4BDE-4D94-90A7-FDEF941D3FC6}" presName="spaceBetweenRectangles" presStyleCnt="0"/>
      <dgm:spPr/>
    </dgm:pt>
    <dgm:pt modelId="{20CDDD4E-04DE-4E0E-AFD4-94AFA83DCDDC}" type="pres">
      <dgm:prSet presAssocID="{7D0B347F-18A2-4ECD-B6FD-CAF7F2EB7A04}" presName="parentLin" presStyleCnt="0"/>
      <dgm:spPr/>
    </dgm:pt>
    <dgm:pt modelId="{44D2519C-D926-49F5-892C-0D11DA11F604}" type="pres">
      <dgm:prSet presAssocID="{7D0B347F-18A2-4ECD-B6FD-CAF7F2EB7A04}" presName="parentLeftMargin" presStyleLbl="node1" presStyleIdx="1" presStyleCnt="5"/>
      <dgm:spPr/>
    </dgm:pt>
    <dgm:pt modelId="{DD9D761E-DF02-4644-ABE0-29EF3A4BF8FD}" type="pres">
      <dgm:prSet presAssocID="{7D0B347F-18A2-4ECD-B6FD-CAF7F2EB7A04}" presName="parentText" presStyleLbl="node1" presStyleIdx="2" presStyleCnt="5">
        <dgm:presLayoutVars>
          <dgm:chMax val="0"/>
          <dgm:bulletEnabled val="1"/>
        </dgm:presLayoutVars>
      </dgm:prSet>
      <dgm:spPr/>
    </dgm:pt>
    <dgm:pt modelId="{37DA42B9-FB14-4DF8-88F0-47FB23F26CED}" type="pres">
      <dgm:prSet presAssocID="{7D0B347F-18A2-4ECD-B6FD-CAF7F2EB7A04}" presName="negativeSpace" presStyleCnt="0"/>
      <dgm:spPr/>
    </dgm:pt>
    <dgm:pt modelId="{0A131A93-F081-417C-857B-5A349C696A6C}" type="pres">
      <dgm:prSet presAssocID="{7D0B347F-18A2-4ECD-B6FD-CAF7F2EB7A04}" presName="childText" presStyleLbl="conFgAcc1" presStyleIdx="2" presStyleCnt="5">
        <dgm:presLayoutVars>
          <dgm:bulletEnabled val="1"/>
        </dgm:presLayoutVars>
      </dgm:prSet>
      <dgm:spPr>
        <a:xfrm>
          <a:off x="0" y="2163444"/>
          <a:ext cx="10683949" cy="504000"/>
        </a:xfrm>
        <a:prstGeom prst="rect">
          <a:avLst/>
        </a:prstGeom>
        <a:solidFill>
          <a:sysClr val="window" lastClr="FFFFFF">
            <a:alpha val="90000"/>
            <a:hueOff val="0"/>
            <a:satOff val="0"/>
            <a:lumOff val="0"/>
            <a:alphaOff val="0"/>
          </a:sysClr>
        </a:solidFill>
        <a:ln w="25400" cap="flat" cmpd="sng" algn="ctr">
          <a:solidFill>
            <a:srgbClr val="00778B">
              <a:hueOff val="0"/>
              <a:satOff val="0"/>
              <a:lumOff val="0"/>
              <a:alphaOff val="0"/>
            </a:srgbClr>
          </a:solidFill>
          <a:prstDash val="solid"/>
        </a:ln>
        <a:effectLst/>
      </dgm:spPr>
    </dgm:pt>
    <dgm:pt modelId="{9CFB8F1D-E063-4CBC-9906-E8A27A30F55D}" type="pres">
      <dgm:prSet presAssocID="{45B8F31E-78F9-465A-99B4-A7A3ACB4FFC3}" presName="spaceBetweenRectangles" presStyleCnt="0"/>
      <dgm:spPr/>
    </dgm:pt>
    <dgm:pt modelId="{FE3129BB-F2BA-4A46-BFFA-4E8471097FA6}" type="pres">
      <dgm:prSet presAssocID="{C7F5A351-0776-4F4A-83B8-C054830BE27F}" presName="parentLin" presStyleCnt="0"/>
      <dgm:spPr/>
    </dgm:pt>
    <dgm:pt modelId="{39F48516-88AF-4E5F-AECD-BF6C413E841C}" type="pres">
      <dgm:prSet presAssocID="{C7F5A351-0776-4F4A-83B8-C054830BE27F}" presName="parentLeftMargin" presStyleLbl="node1" presStyleIdx="2" presStyleCnt="5"/>
      <dgm:spPr/>
    </dgm:pt>
    <dgm:pt modelId="{F3638CAC-E332-444C-AEAC-568D0F9DCF8E}" type="pres">
      <dgm:prSet presAssocID="{C7F5A351-0776-4F4A-83B8-C054830BE27F}" presName="parentText" presStyleLbl="node1" presStyleIdx="3" presStyleCnt="5">
        <dgm:presLayoutVars>
          <dgm:chMax val="0"/>
          <dgm:bulletEnabled val="1"/>
        </dgm:presLayoutVars>
      </dgm:prSet>
      <dgm:spPr/>
    </dgm:pt>
    <dgm:pt modelId="{E395D74E-602E-4BFC-9C0A-DB464CC94323}" type="pres">
      <dgm:prSet presAssocID="{C7F5A351-0776-4F4A-83B8-C054830BE27F}" presName="negativeSpace" presStyleCnt="0"/>
      <dgm:spPr/>
    </dgm:pt>
    <dgm:pt modelId="{C5387C47-E5DC-4823-94C5-49CB4082546E}" type="pres">
      <dgm:prSet presAssocID="{C7F5A351-0776-4F4A-83B8-C054830BE27F}" presName="childText" presStyleLbl="conFgAcc1" presStyleIdx="3" presStyleCnt="5">
        <dgm:presLayoutVars>
          <dgm:bulletEnabled val="1"/>
        </dgm:presLayoutVars>
      </dgm:prSet>
      <dgm:spPr/>
    </dgm:pt>
    <dgm:pt modelId="{D71B32F9-7DF0-4FFE-B4A2-DE39ADF6367F}" type="pres">
      <dgm:prSet presAssocID="{A6FDAEB8-E653-4255-8E5B-363C7411EE2A}" presName="spaceBetweenRectangles" presStyleCnt="0"/>
      <dgm:spPr/>
    </dgm:pt>
    <dgm:pt modelId="{DF0C1480-C091-4A51-A38A-796508691E41}" type="pres">
      <dgm:prSet presAssocID="{21B56FDC-0A1B-4626-A949-CB86B1B514B8}" presName="parentLin" presStyleCnt="0"/>
      <dgm:spPr/>
    </dgm:pt>
    <dgm:pt modelId="{7AADB942-CDA4-4615-8B7A-E13F88DC8F85}" type="pres">
      <dgm:prSet presAssocID="{21B56FDC-0A1B-4626-A949-CB86B1B514B8}" presName="parentLeftMargin" presStyleLbl="node1" presStyleIdx="3" presStyleCnt="5"/>
      <dgm:spPr/>
    </dgm:pt>
    <dgm:pt modelId="{8C37448D-8BDB-4116-93DD-FACB2700E86E}" type="pres">
      <dgm:prSet presAssocID="{21B56FDC-0A1B-4626-A949-CB86B1B514B8}" presName="parentText" presStyleLbl="node1" presStyleIdx="4" presStyleCnt="5">
        <dgm:presLayoutVars>
          <dgm:chMax val="0"/>
          <dgm:bulletEnabled val="1"/>
        </dgm:presLayoutVars>
      </dgm:prSet>
      <dgm:spPr/>
    </dgm:pt>
    <dgm:pt modelId="{459BFE91-0BBC-418F-A56A-5453F5EC47E4}" type="pres">
      <dgm:prSet presAssocID="{21B56FDC-0A1B-4626-A949-CB86B1B514B8}" presName="negativeSpace" presStyleCnt="0"/>
      <dgm:spPr/>
    </dgm:pt>
    <dgm:pt modelId="{764C8168-D004-4025-BC93-F4176614CA76}" type="pres">
      <dgm:prSet presAssocID="{21B56FDC-0A1B-4626-A949-CB86B1B514B8}" presName="childText" presStyleLbl="conFgAcc1" presStyleIdx="4" presStyleCnt="5" custLinFactNeighborY="-53351">
        <dgm:presLayoutVars>
          <dgm:bulletEnabled val="1"/>
        </dgm:presLayoutVars>
      </dgm:prSet>
      <dgm:spPr>
        <a:xfrm>
          <a:off x="0" y="4607844"/>
          <a:ext cx="10683949" cy="504000"/>
        </a:xfrm>
        <a:prstGeom prst="rect">
          <a:avLst/>
        </a:prstGeom>
        <a:solidFill>
          <a:sysClr val="window" lastClr="FFFFFF">
            <a:alpha val="90000"/>
            <a:hueOff val="0"/>
            <a:satOff val="0"/>
            <a:lumOff val="0"/>
            <a:alphaOff val="0"/>
          </a:sysClr>
        </a:solidFill>
        <a:ln w="25400" cap="flat" cmpd="sng" algn="ctr">
          <a:solidFill>
            <a:srgbClr val="00778B">
              <a:hueOff val="0"/>
              <a:satOff val="0"/>
              <a:lumOff val="0"/>
              <a:alphaOff val="0"/>
            </a:srgbClr>
          </a:solidFill>
          <a:prstDash val="solid"/>
        </a:ln>
        <a:effectLst/>
      </dgm:spPr>
    </dgm:pt>
  </dgm:ptLst>
  <dgm:cxnLst>
    <dgm:cxn modelId="{1DDF1B00-154C-4CC7-BEA7-1A5E7CD3A707}" type="presOf" srcId="{B37AF9F8-A7D7-46EA-B558-6DECE6BF837B}" destId="{F7981074-6747-46C0-A3C7-AAF72FA968E1}" srcOrd="1" destOrd="0" presId="urn:microsoft.com/office/officeart/2005/8/layout/list1"/>
    <dgm:cxn modelId="{04C25F07-7C98-4874-84AE-FED0293A7F49}" type="presOf" srcId="{DED5AF75-54AB-4B12-B394-D8D820A86906}" destId="{C5387C47-E5DC-4823-94C5-49CB4082546E}" srcOrd="0" destOrd="0" presId="urn:microsoft.com/office/officeart/2005/8/layout/list1"/>
    <dgm:cxn modelId="{9B977214-2D2E-4943-9473-8AEE31C7A32A}" type="presOf" srcId="{4C1E0A35-9C3D-45C8-B93D-B7331EE17B16}" destId="{B4A9F52D-E6B3-4978-A9EF-F83B61DE252D}" srcOrd="0" destOrd="0" presId="urn:microsoft.com/office/officeart/2005/8/layout/list1"/>
    <dgm:cxn modelId="{37DAF926-98EC-4991-B89D-57EF0455645B}" srcId="{C7F5A351-0776-4F4A-83B8-C054830BE27F}" destId="{FD45D1B9-4656-414D-8989-B6F8FE5A93B6}" srcOrd="1" destOrd="0" parTransId="{3A0329E2-F69E-4C00-9CDC-121E93F78417}" sibTransId="{415CE1B5-E93F-40B4-BD07-9B6CEAF30D31}"/>
    <dgm:cxn modelId="{5EF38F2D-97EB-41FF-92D5-8E2DB12A2BC8}" type="presOf" srcId="{8855BEBD-10ED-4CAE-BEDD-824499A082ED}" destId="{676BD602-E93C-437A-B8E8-8106BF1EDD1D}" srcOrd="0" destOrd="0" presId="urn:microsoft.com/office/officeart/2005/8/layout/list1"/>
    <dgm:cxn modelId="{8E67EE31-4963-455D-9551-50A3F7B48456}" srcId="{8855BEBD-10ED-4CAE-BEDD-824499A082ED}" destId="{21B56FDC-0A1B-4626-A949-CB86B1B514B8}" srcOrd="4" destOrd="0" parTransId="{4754B865-31A1-4265-B057-D76A69EF0972}" sibTransId="{53409951-208C-4CF8-9F4B-C7131E8ACD8C}"/>
    <dgm:cxn modelId="{82E2F34A-528F-4694-A056-00FAAAB6CE52}" type="presOf" srcId="{21B56FDC-0A1B-4626-A949-CB86B1B514B8}" destId="{7AADB942-CDA4-4615-8B7A-E13F88DC8F85}" srcOrd="0" destOrd="0" presId="urn:microsoft.com/office/officeart/2005/8/layout/list1"/>
    <dgm:cxn modelId="{5D2E0D54-565B-4BC1-9D3F-133B2719B364}" type="presOf" srcId="{4C1E0A35-9C3D-45C8-B93D-B7331EE17B16}" destId="{8E29258D-DCA3-41AD-9CBA-6A21CF6D08E2}" srcOrd="1" destOrd="0" presId="urn:microsoft.com/office/officeart/2005/8/layout/list1"/>
    <dgm:cxn modelId="{D7161B7A-E384-4716-867D-A9B3E8C91412}" type="presOf" srcId="{21B56FDC-0A1B-4626-A949-CB86B1B514B8}" destId="{8C37448D-8BDB-4116-93DD-FACB2700E86E}" srcOrd="1" destOrd="0" presId="urn:microsoft.com/office/officeart/2005/8/layout/list1"/>
    <dgm:cxn modelId="{866A0C7E-6EFE-4FE9-A5DF-8657A24CDFBC}" srcId="{8855BEBD-10ED-4CAE-BEDD-824499A082ED}" destId="{4C1E0A35-9C3D-45C8-B93D-B7331EE17B16}" srcOrd="0" destOrd="0" parTransId="{8378AE24-D194-48A1-B8CA-5BC898CC7EA9}" sibTransId="{A72D9E6C-FECF-4C3B-9296-6C27BBAC4DB9}"/>
    <dgm:cxn modelId="{C3231286-D16A-400F-9182-E30BBB0A3664}" srcId="{8855BEBD-10ED-4CAE-BEDD-824499A082ED}" destId="{7D0B347F-18A2-4ECD-B6FD-CAF7F2EB7A04}" srcOrd="2" destOrd="0" parTransId="{B1A4B75C-E121-4363-A851-538A6D106F31}" sibTransId="{45B8F31E-78F9-465A-99B4-A7A3ACB4FFC3}"/>
    <dgm:cxn modelId="{48761191-D813-4D37-9203-04FAFAC5F827}" type="presOf" srcId="{FD45D1B9-4656-414D-8989-B6F8FE5A93B6}" destId="{C5387C47-E5DC-4823-94C5-49CB4082546E}" srcOrd="0" destOrd="1" presId="urn:microsoft.com/office/officeart/2005/8/layout/list1"/>
    <dgm:cxn modelId="{4267ACA4-0F00-4A40-9842-F367A7DECB56}" type="presOf" srcId="{7D0B347F-18A2-4ECD-B6FD-CAF7F2EB7A04}" destId="{44D2519C-D926-49F5-892C-0D11DA11F604}" srcOrd="0" destOrd="0" presId="urn:microsoft.com/office/officeart/2005/8/layout/list1"/>
    <dgm:cxn modelId="{FBB969AE-2EB3-4F69-AA4E-1330CA7F6779}" type="presOf" srcId="{B37AF9F8-A7D7-46EA-B558-6DECE6BF837B}" destId="{F04A9913-6F96-4CEB-BF0F-5A3618E5A86A}" srcOrd="0" destOrd="0" presId="urn:microsoft.com/office/officeart/2005/8/layout/list1"/>
    <dgm:cxn modelId="{059202B2-1E58-4EDB-8F06-4B22391E1ACF}" type="presOf" srcId="{C7F5A351-0776-4F4A-83B8-C054830BE27F}" destId="{39F48516-88AF-4E5F-AECD-BF6C413E841C}" srcOrd="0" destOrd="0" presId="urn:microsoft.com/office/officeart/2005/8/layout/list1"/>
    <dgm:cxn modelId="{37E644C4-C331-4DC4-BFC3-965AEAC25454}" type="presOf" srcId="{7D0B347F-18A2-4ECD-B6FD-CAF7F2EB7A04}" destId="{DD9D761E-DF02-4644-ABE0-29EF3A4BF8FD}" srcOrd="1" destOrd="0" presId="urn:microsoft.com/office/officeart/2005/8/layout/list1"/>
    <dgm:cxn modelId="{8526E8DC-FFDC-4EA4-8B30-9606721EA044}" srcId="{8855BEBD-10ED-4CAE-BEDD-824499A082ED}" destId="{B37AF9F8-A7D7-46EA-B558-6DECE6BF837B}" srcOrd="1" destOrd="0" parTransId="{E2D891E6-A245-4BF2-B07D-15DA1C1B4BDB}" sibTransId="{ED594065-4BDE-4D94-90A7-FDEF941D3FC6}"/>
    <dgm:cxn modelId="{BAB803EB-3441-4CF3-9A0A-FD46FBE43375}" srcId="{C7F5A351-0776-4F4A-83B8-C054830BE27F}" destId="{DED5AF75-54AB-4B12-B394-D8D820A86906}" srcOrd="0" destOrd="0" parTransId="{8148B9E4-BF65-459F-91F6-F18BD0969F82}" sibTransId="{CCBE07AF-A62D-4784-833D-432E2EC92FB9}"/>
    <dgm:cxn modelId="{D92756ED-5E30-4CC4-813B-302F76FA906E}" srcId="{8855BEBD-10ED-4CAE-BEDD-824499A082ED}" destId="{C7F5A351-0776-4F4A-83B8-C054830BE27F}" srcOrd="3" destOrd="0" parTransId="{F3DFDECD-D85D-4996-8AE9-6758DDBC89FC}" sibTransId="{A6FDAEB8-E653-4255-8E5B-363C7411EE2A}"/>
    <dgm:cxn modelId="{1D68AAF4-2AD5-402E-BE0D-082211A8C48A}" type="presOf" srcId="{C7F5A351-0776-4F4A-83B8-C054830BE27F}" destId="{F3638CAC-E332-444C-AEAC-568D0F9DCF8E}" srcOrd="1" destOrd="0" presId="urn:microsoft.com/office/officeart/2005/8/layout/list1"/>
    <dgm:cxn modelId="{2BA2FCD1-42DC-4959-84A8-AD7A75B6AA8F}" type="presParOf" srcId="{676BD602-E93C-437A-B8E8-8106BF1EDD1D}" destId="{A337F672-A7C2-4D7D-B27F-D37F8F95F006}" srcOrd="0" destOrd="0" presId="urn:microsoft.com/office/officeart/2005/8/layout/list1"/>
    <dgm:cxn modelId="{73A93E45-DE69-4DF0-89C7-55F43EE67F70}" type="presParOf" srcId="{A337F672-A7C2-4D7D-B27F-D37F8F95F006}" destId="{B4A9F52D-E6B3-4978-A9EF-F83B61DE252D}" srcOrd="0" destOrd="0" presId="urn:microsoft.com/office/officeart/2005/8/layout/list1"/>
    <dgm:cxn modelId="{95DBF2E5-2516-49E3-AD81-C24DCAD67E5F}" type="presParOf" srcId="{A337F672-A7C2-4D7D-B27F-D37F8F95F006}" destId="{8E29258D-DCA3-41AD-9CBA-6A21CF6D08E2}" srcOrd="1" destOrd="0" presId="urn:microsoft.com/office/officeart/2005/8/layout/list1"/>
    <dgm:cxn modelId="{3FCFB3F3-25F5-4AAD-AA8F-025ABE5910F5}" type="presParOf" srcId="{676BD602-E93C-437A-B8E8-8106BF1EDD1D}" destId="{B5E8E6F2-8CE6-4C3B-81CE-8F44EFF02D24}" srcOrd="1" destOrd="0" presId="urn:microsoft.com/office/officeart/2005/8/layout/list1"/>
    <dgm:cxn modelId="{027B9692-09AC-44A3-8FFA-0D2FEE30E858}" type="presParOf" srcId="{676BD602-E93C-437A-B8E8-8106BF1EDD1D}" destId="{597ECBE8-B771-4312-A00D-CD8196B1EE22}" srcOrd="2" destOrd="0" presId="urn:microsoft.com/office/officeart/2005/8/layout/list1"/>
    <dgm:cxn modelId="{E7FAF426-6B33-42F1-85E4-92076C1C23DF}" type="presParOf" srcId="{676BD602-E93C-437A-B8E8-8106BF1EDD1D}" destId="{B5A9466C-BEE3-494F-868A-096990E6E183}" srcOrd="3" destOrd="0" presId="urn:microsoft.com/office/officeart/2005/8/layout/list1"/>
    <dgm:cxn modelId="{F4719105-B576-4FA7-9D46-541BF252F81B}" type="presParOf" srcId="{676BD602-E93C-437A-B8E8-8106BF1EDD1D}" destId="{9DF1C434-62E2-4DB3-81E3-41F87898D360}" srcOrd="4" destOrd="0" presId="urn:microsoft.com/office/officeart/2005/8/layout/list1"/>
    <dgm:cxn modelId="{0C9B7472-A85A-42FC-B537-D4697082D811}" type="presParOf" srcId="{9DF1C434-62E2-4DB3-81E3-41F87898D360}" destId="{F04A9913-6F96-4CEB-BF0F-5A3618E5A86A}" srcOrd="0" destOrd="0" presId="urn:microsoft.com/office/officeart/2005/8/layout/list1"/>
    <dgm:cxn modelId="{4557F39E-419A-4184-90DE-EB6B7D73D39C}" type="presParOf" srcId="{9DF1C434-62E2-4DB3-81E3-41F87898D360}" destId="{F7981074-6747-46C0-A3C7-AAF72FA968E1}" srcOrd="1" destOrd="0" presId="urn:microsoft.com/office/officeart/2005/8/layout/list1"/>
    <dgm:cxn modelId="{C45A977A-81A4-4E2C-9592-77C5C6591C6B}" type="presParOf" srcId="{676BD602-E93C-437A-B8E8-8106BF1EDD1D}" destId="{0055F671-C94E-4E0D-A741-4F7929738740}" srcOrd="5" destOrd="0" presId="urn:microsoft.com/office/officeart/2005/8/layout/list1"/>
    <dgm:cxn modelId="{53E973ED-ED82-4902-B2CA-BEA288370DB3}" type="presParOf" srcId="{676BD602-E93C-437A-B8E8-8106BF1EDD1D}" destId="{C2A3943D-F276-43DE-AAE4-AA5E82768009}" srcOrd="6" destOrd="0" presId="urn:microsoft.com/office/officeart/2005/8/layout/list1"/>
    <dgm:cxn modelId="{57C3A684-FFD4-4A15-A58B-C1BF2E059C4B}" type="presParOf" srcId="{676BD602-E93C-437A-B8E8-8106BF1EDD1D}" destId="{E611C47C-16A2-453C-9CDF-B6BF8FFA6E02}" srcOrd="7" destOrd="0" presId="urn:microsoft.com/office/officeart/2005/8/layout/list1"/>
    <dgm:cxn modelId="{FF966F9A-EE9C-499E-B4F4-16EAFB7B31D7}" type="presParOf" srcId="{676BD602-E93C-437A-B8E8-8106BF1EDD1D}" destId="{20CDDD4E-04DE-4E0E-AFD4-94AFA83DCDDC}" srcOrd="8" destOrd="0" presId="urn:microsoft.com/office/officeart/2005/8/layout/list1"/>
    <dgm:cxn modelId="{42021EEA-66E2-4FB3-93C5-58FCD820D981}" type="presParOf" srcId="{20CDDD4E-04DE-4E0E-AFD4-94AFA83DCDDC}" destId="{44D2519C-D926-49F5-892C-0D11DA11F604}" srcOrd="0" destOrd="0" presId="urn:microsoft.com/office/officeart/2005/8/layout/list1"/>
    <dgm:cxn modelId="{D6E0898D-C365-43FA-A879-02653B4D6331}" type="presParOf" srcId="{20CDDD4E-04DE-4E0E-AFD4-94AFA83DCDDC}" destId="{DD9D761E-DF02-4644-ABE0-29EF3A4BF8FD}" srcOrd="1" destOrd="0" presId="urn:microsoft.com/office/officeart/2005/8/layout/list1"/>
    <dgm:cxn modelId="{F5EFE8BD-8D1B-4533-A7B3-ACDA7B247532}" type="presParOf" srcId="{676BD602-E93C-437A-B8E8-8106BF1EDD1D}" destId="{37DA42B9-FB14-4DF8-88F0-47FB23F26CED}" srcOrd="9" destOrd="0" presId="urn:microsoft.com/office/officeart/2005/8/layout/list1"/>
    <dgm:cxn modelId="{8CFB3791-0C30-4879-A98E-61F52CC938E5}" type="presParOf" srcId="{676BD602-E93C-437A-B8E8-8106BF1EDD1D}" destId="{0A131A93-F081-417C-857B-5A349C696A6C}" srcOrd="10" destOrd="0" presId="urn:microsoft.com/office/officeart/2005/8/layout/list1"/>
    <dgm:cxn modelId="{4445E3AC-3234-4724-8E4E-3B01369095DB}" type="presParOf" srcId="{676BD602-E93C-437A-B8E8-8106BF1EDD1D}" destId="{9CFB8F1D-E063-4CBC-9906-E8A27A30F55D}" srcOrd="11" destOrd="0" presId="urn:microsoft.com/office/officeart/2005/8/layout/list1"/>
    <dgm:cxn modelId="{E0601EC6-3B11-44AA-B81C-FB8AC0096EB9}" type="presParOf" srcId="{676BD602-E93C-437A-B8E8-8106BF1EDD1D}" destId="{FE3129BB-F2BA-4A46-BFFA-4E8471097FA6}" srcOrd="12" destOrd="0" presId="urn:microsoft.com/office/officeart/2005/8/layout/list1"/>
    <dgm:cxn modelId="{3A77BF41-655C-4813-8980-446172ADE81C}" type="presParOf" srcId="{FE3129BB-F2BA-4A46-BFFA-4E8471097FA6}" destId="{39F48516-88AF-4E5F-AECD-BF6C413E841C}" srcOrd="0" destOrd="0" presId="urn:microsoft.com/office/officeart/2005/8/layout/list1"/>
    <dgm:cxn modelId="{4A3A7FB3-A158-4814-8C09-77A97D477360}" type="presParOf" srcId="{FE3129BB-F2BA-4A46-BFFA-4E8471097FA6}" destId="{F3638CAC-E332-444C-AEAC-568D0F9DCF8E}" srcOrd="1" destOrd="0" presId="urn:microsoft.com/office/officeart/2005/8/layout/list1"/>
    <dgm:cxn modelId="{C6E1EA3D-9A83-48A6-837B-D9C32F934940}" type="presParOf" srcId="{676BD602-E93C-437A-B8E8-8106BF1EDD1D}" destId="{E395D74E-602E-4BFC-9C0A-DB464CC94323}" srcOrd="13" destOrd="0" presId="urn:microsoft.com/office/officeart/2005/8/layout/list1"/>
    <dgm:cxn modelId="{42549165-943A-46D3-B9E1-E552A80F7750}" type="presParOf" srcId="{676BD602-E93C-437A-B8E8-8106BF1EDD1D}" destId="{C5387C47-E5DC-4823-94C5-49CB4082546E}" srcOrd="14" destOrd="0" presId="urn:microsoft.com/office/officeart/2005/8/layout/list1"/>
    <dgm:cxn modelId="{BFDABBA2-A842-446C-8C4C-E4AB1B7ED91C}" type="presParOf" srcId="{676BD602-E93C-437A-B8E8-8106BF1EDD1D}" destId="{D71B32F9-7DF0-4FFE-B4A2-DE39ADF6367F}" srcOrd="15" destOrd="0" presId="urn:microsoft.com/office/officeart/2005/8/layout/list1"/>
    <dgm:cxn modelId="{4DE568C6-537C-48CB-8B36-39F293CA4142}" type="presParOf" srcId="{676BD602-E93C-437A-B8E8-8106BF1EDD1D}" destId="{DF0C1480-C091-4A51-A38A-796508691E41}" srcOrd="16" destOrd="0" presId="urn:microsoft.com/office/officeart/2005/8/layout/list1"/>
    <dgm:cxn modelId="{943AEDC4-A5CD-4BAC-8FD7-2EC5E3754532}" type="presParOf" srcId="{DF0C1480-C091-4A51-A38A-796508691E41}" destId="{7AADB942-CDA4-4615-8B7A-E13F88DC8F85}" srcOrd="0" destOrd="0" presId="urn:microsoft.com/office/officeart/2005/8/layout/list1"/>
    <dgm:cxn modelId="{653C47B7-9724-4BAD-AFC8-75D415F049D4}" type="presParOf" srcId="{DF0C1480-C091-4A51-A38A-796508691E41}" destId="{8C37448D-8BDB-4116-93DD-FACB2700E86E}" srcOrd="1" destOrd="0" presId="urn:microsoft.com/office/officeart/2005/8/layout/list1"/>
    <dgm:cxn modelId="{FD2A22BE-788D-417C-B4B4-901D10BC176F}" type="presParOf" srcId="{676BD602-E93C-437A-B8E8-8106BF1EDD1D}" destId="{459BFE91-0BBC-418F-A56A-5453F5EC47E4}" srcOrd="17" destOrd="0" presId="urn:microsoft.com/office/officeart/2005/8/layout/list1"/>
    <dgm:cxn modelId="{44592308-BDA3-47CE-B8B6-0A386BDAAFDC}" type="presParOf" srcId="{676BD602-E93C-437A-B8E8-8106BF1EDD1D}" destId="{764C8168-D004-4025-BC93-F4176614CA76}"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EF6EF06-3AE9-483E-8292-02D1403814DE}"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C1E5E731-1E59-4830-903A-C428ACD05006}">
      <dgm:prSet phldrT="[Texte]" custT="1"/>
      <dgm:spPr/>
      <dgm:t>
        <a:bodyPr/>
        <a:lstStyle/>
        <a:p>
          <a:pPr>
            <a:buFont typeface="Arial" panose="020B0604020202020204" pitchFamily="34" charset="0"/>
            <a:buChar char="•"/>
          </a:pPr>
          <a:r>
            <a:rPr lang="en-US" sz="1800" b="0" i="0" dirty="0"/>
            <a:t>Directive 2013/11: Alternative Dispute Resolution Directive (EU rules on out-of-court consumer complaints handling)​</a:t>
          </a:r>
          <a:endParaRPr lang="en-US" sz="1800" dirty="0"/>
        </a:p>
      </dgm:t>
    </dgm:pt>
    <dgm:pt modelId="{41931D07-7EC0-4942-88CF-E59F86FBF729}" type="parTrans" cxnId="{EACE3BA3-B539-47B0-87AC-4025C6A8922D}">
      <dgm:prSet/>
      <dgm:spPr/>
      <dgm:t>
        <a:bodyPr/>
        <a:lstStyle/>
        <a:p>
          <a:endParaRPr lang="en-US"/>
        </a:p>
      </dgm:t>
    </dgm:pt>
    <dgm:pt modelId="{4F73C1A4-E64A-48C2-9D1A-2B7A06AE01CE}" type="sibTrans" cxnId="{EACE3BA3-B539-47B0-87AC-4025C6A8922D}">
      <dgm:prSet/>
      <dgm:spPr/>
      <dgm:t>
        <a:bodyPr/>
        <a:lstStyle/>
        <a:p>
          <a:endParaRPr lang="en-US"/>
        </a:p>
      </dgm:t>
    </dgm:pt>
    <dgm:pt modelId="{6AB96BD8-68E8-4BC3-A92A-971AB272FC94}">
      <dgm:prSet custT="1"/>
      <dgm:spPr/>
      <dgm:t>
        <a:bodyPr/>
        <a:lstStyle/>
        <a:p>
          <a:pPr>
            <a:buFont typeface="Arial" panose="020B0604020202020204" pitchFamily="34" charset="0"/>
            <a:buChar char="•"/>
          </a:pPr>
          <a:r>
            <a:rPr lang="en-US" sz="1800" b="0" i="0" dirty="0"/>
            <a:t>Ongoing revision of ADRD + Online Dispute Resolution Regulation + 2017 Regulation on consumer protection cooperation</a:t>
          </a:r>
          <a:r>
            <a:rPr lang="en-US" sz="1500" b="0" i="0" dirty="0"/>
            <a:t> </a:t>
          </a:r>
          <a:r>
            <a:rPr lang="en-US" sz="1800" b="0" i="0" dirty="0"/>
            <a:t>between authorities​ (CPC)</a:t>
          </a:r>
          <a:endParaRPr lang="en-US" sz="1500" b="0" i="0" dirty="0"/>
        </a:p>
      </dgm:t>
    </dgm:pt>
    <dgm:pt modelId="{979BF5E9-AB79-4174-BD1A-A2EFE0C5D7A0}" type="parTrans" cxnId="{E5CAB014-D6B5-4FE3-8C60-15BF4FDD1E54}">
      <dgm:prSet/>
      <dgm:spPr/>
      <dgm:t>
        <a:bodyPr/>
        <a:lstStyle/>
        <a:p>
          <a:endParaRPr lang="en-US"/>
        </a:p>
      </dgm:t>
    </dgm:pt>
    <dgm:pt modelId="{2438E401-75E7-4AC2-9CBC-54CED94C178A}" type="sibTrans" cxnId="{E5CAB014-D6B5-4FE3-8C60-15BF4FDD1E54}">
      <dgm:prSet/>
      <dgm:spPr/>
      <dgm:t>
        <a:bodyPr/>
        <a:lstStyle/>
        <a:p>
          <a:endParaRPr lang="en-US"/>
        </a:p>
      </dgm:t>
    </dgm:pt>
    <dgm:pt modelId="{7D415C05-8C14-44E7-B705-0ABFBC86BE1C}" type="pres">
      <dgm:prSet presAssocID="{BEF6EF06-3AE9-483E-8292-02D1403814DE}" presName="Name0" presStyleCnt="0">
        <dgm:presLayoutVars>
          <dgm:chMax val="7"/>
          <dgm:chPref val="7"/>
          <dgm:dir/>
        </dgm:presLayoutVars>
      </dgm:prSet>
      <dgm:spPr/>
    </dgm:pt>
    <dgm:pt modelId="{6E4F1DBE-3C94-4A22-8DF9-ACD0D3F199C2}" type="pres">
      <dgm:prSet presAssocID="{BEF6EF06-3AE9-483E-8292-02D1403814DE}" presName="Name1" presStyleCnt="0"/>
      <dgm:spPr/>
    </dgm:pt>
    <dgm:pt modelId="{4304BC33-08B7-42B7-8415-060EB67F4B19}" type="pres">
      <dgm:prSet presAssocID="{BEF6EF06-3AE9-483E-8292-02D1403814DE}" presName="cycle" presStyleCnt="0"/>
      <dgm:spPr/>
    </dgm:pt>
    <dgm:pt modelId="{9A10C6C9-DFAB-4B26-980E-888E3BC526EB}" type="pres">
      <dgm:prSet presAssocID="{BEF6EF06-3AE9-483E-8292-02D1403814DE}" presName="srcNode" presStyleLbl="node1" presStyleIdx="0" presStyleCnt="2"/>
      <dgm:spPr/>
    </dgm:pt>
    <dgm:pt modelId="{B8C5D9AE-D9D8-4562-8120-6048CB7F7B54}" type="pres">
      <dgm:prSet presAssocID="{BEF6EF06-3AE9-483E-8292-02D1403814DE}" presName="conn" presStyleLbl="parChTrans1D2" presStyleIdx="0" presStyleCnt="1"/>
      <dgm:spPr/>
    </dgm:pt>
    <dgm:pt modelId="{24A1215C-4DEB-47CC-A296-6735CEE4477E}" type="pres">
      <dgm:prSet presAssocID="{BEF6EF06-3AE9-483E-8292-02D1403814DE}" presName="extraNode" presStyleLbl="node1" presStyleIdx="0" presStyleCnt="2"/>
      <dgm:spPr/>
    </dgm:pt>
    <dgm:pt modelId="{5883A340-8039-42CB-81A1-4FC556F397E5}" type="pres">
      <dgm:prSet presAssocID="{BEF6EF06-3AE9-483E-8292-02D1403814DE}" presName="dstNode" presStyleLbl="node1" presStyleIdx="0" presStyleCnt="2"/>
      <dgm:spPr/>
    </dgm:pt>
    <dgm:pt modelId="{086D4DE6-EDBC-4632-8A0B-0290D1BAD5F3}" type="pres">
      <dgm:prSet presAssocID="{C1E5E731-1E59-4830-903A-C428ACD05006}" presName="text_1" presStyleLbl="node1" presStyleIdx="0" presStyleCnt="2">
        <dgm:presLayoutVars>
          <dgm:bulletEnabled val="1"/>
        </dgm:presLayoutVars>
      </dgm:prSet>
      <dgm:spPr/>
    </dgm:pt>
    <dgm:pt modelId="{836E918A-4644-4D25-BB0D-34A68020B93F}" type="pres">
      <dgm:prSet presAssocID="{C1E5E731-1E59-4830-903A-C428ACD05006}" presName="accent_1" presStyleCnt="0"/>
      <dgm:spPr/>
    </dgm:pt>
    <dgm:pt modelId="{976F2DCC-6ACE-4B1A-B763-DD2599C858E5}" type="pres">
      <dgm:prSet presAssocID="{C1E5E731-1E59-4830-903A-C428ACD05006}" presName="accentRepeatNode" presStyleLbl="solidFgAcc1" presStyleIdx="0" presStyleCnt="2"/>
      <dgm:spPr/>
    </dgm:pt>
    <dgm:pt modelId="{793E099D-3119-4CBD-92BA-7A8F50F097CB}" type="pres">
      <dgm:prSet presAssocID="{6AB96BD8-68E8-4BC3-A92A-971AB272FC94}" presName="text_2" presStyleLbl="node1" presStyleIdx="1" presStyleCnt="2">
        <dgm:presLayoutVars>
          <dgm:bulletEnabled val="1"/>
        </dgm:presLayoutVars>
      </dgm:prSet>
      <dgm:spPr/>
    </dgm:pt>
    <dgm:pt modelId="{CADC7F02-E740-4176-B49A-2EEC92232D33}" type="pres">
      <dgm:prSet presAssocID="{6AB96BD8-68E8-4BC3-A92A-971AB272FC94}" presName="accent_2" presStyleCnt="0"/>
      <dgm:spPr/>
    </dgm:pt>
    <dgm:pt modelId="{1DE02496-3E07-4F90-B5AC-1AFE0E284EB3}" type="pres">
      <dgm:prSet presAssocID="{6AB96BD8-68E8-4BC3-A92A-971AB272FC94}" presName="accentRepeatNode" presStyleLbl="solidFgAcc1" presStyleIdx="1" presStyleCnt="2"/>
      <dgm:spPr/>
    </dgm:pt>
  </dgm:ptLst>
  <dgm:cxnLst>
    <dgm:cxn modelId="{E5CAB014-D6B5-4FE3-8C60-15BF4FDD1E54}" srcId="{BEF6EF06-3AE9-483E-8292-02D1403814DE}" destId="{6AB96BD8-68E8-4BC3-A92A-971AB272FC94}" srcOrd="1" destOrd="0" parTransId="{979BF5E9-AB79-4174-BD1A-A2EFE0C5D7A0}" sibTransId="{2438E401-75E7-4AC2-9CBC-54CED94C178A}"/>
    <dgm:cxn modelId="{3E08D840-3538-4BB8-A81C-5A3BFFBAA244}" type="presOf" srcId="{6AB96BD8-68E8-4BC3-A92A-971AB272FC94}" destId="{793E099D-3119-4CBD-92BA-7A8F50F097CB}" srcOrd="0" destOrd="0" presId="urn:microsoft.com/office/officeart/2008/layout/VerticalCurvedList"/>
    <dgm:cxn modelId="{40E6D485-ABB4-450A-9744-54818747870D}" type="presOf" srcId="{C1E5E731-1E59-4830-903A-C428ACD05006}" destId="{086D4DE6-EDBC-4632-8A0B-0290D1BAD5F3}" srcOrd="0" destOrd="0" presId="urn:microsoft.com/office/officeart/2008/layout/VerticalCurvedList"/>
    <dgm:cxn modelId="{EACE3BA3-B539-47B0-87AC-4025C6A8922D}" srcId="{BEF6EF06-3AE9-483E-8292-02D1403814DE}" destId="{C1E5E731-1E59-4830-903A-C428ACD05006}" srcOrd="0" destOrd="0" parTransId="{41931D07-7EC0-4942-88CF-E59F86FBF729}" sibTransId="{4F73C1A4-E64A-48C2-9D1A-2B7A06AE01CE}"/>
    <dgm:cxn modelId="{AFCB56BB-7428-45C0-AED7-AE373D95D657}" type="presOf" srcId="{BEF6EF06-3AE9-483E-8292-02D1403814DE}" destId="{7D415C05-8C14-44E7-B705-0ABFBC86BE1C}" srcOrd="0" destOrd="0" presId="urn:microsoft.com/office/officeart/2008/layout/VerticalCurvedList"/>
    <dgm:cxn modelId="{E6D1B7D0-1EC9-46C2-8F75-523CE978C031}" type="presOf" srcId="{4F73C1A4-E64A-48C2-9D1A-2B7A06AE01CE}" destId="{B8C5D9AE-D9D8-4562-8120-6048CB7F7B54}" srcOrd="0" destOrd="0" presId="urn:microsoft.com/office/officeart/2008/layout/VerticalCurvedList"/>
    <dgm:cxn modelId="{365FFCE0-BEE2-4D4D-B276-2F487C8877C0}" type="presParOf" srcId="{7D415C05-8C14-44E7-B705-0ABFBC86BE1C}" destId="{6E4F1DBE-3C94-4A22-8DF9-ACD0D3F199C2}" srcOrd="0" destOrd="0" presId="urn:microsoft.com/office/officeart/2008/layout/VerticalCurvedList"/>
    <dgm:cxn modelId="{73AC2A90-4F32-459D-8F30-88758DFA71FC}" type="presParOf" srcId="{6E4F1DBE-3C94-4A22-8DF9-ACD0D3F199C2}" destId="{4304BC33-08B7-42B7-8415-060EB67F4B19}" srcOrd="0" destOrd="0" presId="urn:microsoft.com/office/officeart/2008/layout/VerticalCurvedList"/>
    <dgm:cxn modelId="{BB274CBC-FE49-4596-B951-9CD4BAC24EF7}" type="presParOf" srcId="{4304BC33-08B7-42B7-8415-060EB67F4B19}" destId="{9A10C6C9-DFAB-4B26-980E-888E3BC526EB}" srcOrd="0" destOrd="0" presId="urn:microsoft.com/office/officeart/2008/layout/VerticalCurvedList"/>
    <dgm:cxn modelId="{8E2FA36C-0D7C-4409-9624-393E34C25729}" type="presParOf" srcId="{4304BC33-08B7-42B7-8415-060EB67F4B19}" destId="{B8C5D9AE-D9D8-4562-8120-6048CB7F7B54}" srcOrd="1" destOrd="0" presId="urn:microsoft.com/office/officeart/2008/layout/VerticalCurvedList"/>
    <dgm:cxn modelId="{511801C5-EAC0-4455-90B7-D38EA2D4EDD4}" type="presParOf" srcId="{4304BC33-08B7-42B7-8415-060EB67F4B19}" destId="{24A1215C-4DEB-47CC-A296-6735CEE4477E}" srcOrd="2" destOrd="0" presId="urn:microsoft.com/office/officeart/2008/layout/VerticalCurvedList"/>
    <dgm:cxn modelId="{9DE5BB6A-EE84-48E1-8E93-BDE5DF3660CF}" type="presParOf" srcId="{4304BC33-08B7-42B7-8415-060EB67F4B19}" destId="{5883A340-8039-42CB-81A1-4FC556F397E5}" srcOrd="3" destOrd="0" presId="urn:microsoft.com/office/officeart/2008/layout/VerticalCurvedList"/>
    <dgm:cxn modelId="{69D86E67-7144-44D9-B83F-D84716920170}" type="presParOf" srcId="{6E4F1DBE-3C94-4A22-8DF9-ACD0D3F199C2}" destId="{086D4DE6-EDBC-4632-8A0B-0290D1BAD5F3}" srcOrd="1" destOrd="0" presId="urn:microsoft.com/office/officeart/2008/layout/VerticalCurvedList"/>
    <dgm:cxn modelId="{A525DF95-346E-42C5-BAD9-43ABDDCE9A4E}" type="presParOf" srcId="{6E4F1DBE-3C94-4A22-8DF9-ACD0D3F199C2}" destId="{836E918A-4644-4D25-BB0D-34A68020B93F}" srcOrd="2" destOrd="0" presId="urn:microsoft.com/office/officeart/2008/layout/VerticalCurvedList"/>
    <dgm:cxn modelId="{BC56E4BC-92FD-42DF-8080-579950761FB6}" type="presParOf" srcId="{836E918A-4644-4D25-BB0D-34A68020B93F}" destId="{976F2DCC-6ACE-4B1A-B763-DD2599C858E5}" srcOrd="0" destOrd="0" presId="urn:microsoft.com/office/officeart/2008/layout/VerticalCurvedList"/>
    <dgm:cxn modelId="{62CFF3A8-5DBA-4EA5-95E3-087DED28E03F}" type="presParOf" srcId="{6E4F1DBE-3C94-4A22-8DF9-ACD0D3F199C2}" destId="{793E099D-3119-4CBD-92BA-7A8F50F097CB}" srcOrd="3" destOrd="0" presId="urn:microsoft.com/office/officeart/2008/layout/VerticalCurvedList"/>
    <dgm:cxn modelId="{E1B2CCE2-1920-4CF7-92A5-919437F95E37}" type="presParOf" srcId="{6E4F1DBE-3C94-4A22-8DF9-ACD0D3F199C2}" destId="{CADC7F02-E740-4176-B49A-2EEC92232D33}" srcOrd="4" destOrd="0" presId="urn:microsoft.com/office/officeart/2008/layout/VerticalCurvedList"/>
    <dgm:cxn modelId="{A8D5D842-08DB-487B-B415-85B41B7A4184}" type="presParOf" srcId="{CADC7F02-E740-4176-B49A-2EEC92232D33}" destId="{1DE02496-3E07-4F90-B5AC-1AFE0E284EB3}"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BA4989B-A76A-4037-8621-6A4E0C4B4048}" type="doc">
      <dgm:prSet loTypeId="urn:microsoft.com/office/officeart/2005/8/layout/hProcess11" loCatId="process" qsTypeId="urn:microsoft.com/office/officeart/2005/8/quickstyle/simple1" qsCatId="simple" csTypeId="urn:microsoft.com/office/officeart/2005/8/colors/accent1_2" csCatId="accent1" phldr="1"/>
      <dgm:spPr/>
    </dgm:pt>
    <dgm:pt modelId="{A33420A6-CD7E-4D86-813D-B01AB977D31D}">
      <dgm:prSet/>
      <dgm:spPr/>
      <dgm:t>
        <a:bodyPr/>
        <a:lstStyle/>
        <a:p>
          <a:pPr>
            <a:buFont typeface="Arial" panose="020B0604020202020204" pitchFamily="34" charset="0"/>
            <a:buChar char="•"/>
          </a:pPr>
          <a:r>
            <a:rPr lang="en-US" b="0" i="0" dirty="0"/>
            <a:t>Public stakeholder consultation launched on 4 April​ / closed on 27 June​</a:t>
          </a:r>
          <a:endParaRPr lang="en-US" dirty="0"/>
        </a:p>
      </dgm:t>
    </dgm:pt>
    <dgm:pt modelId="{A229A3F6-9825-41F1-985A-A53F95DF8B26}" type="parTrans" cxnId="{7E1C7CA8-6F00-4F57-9218-793590B05854}">
      <dgm:prSet/>
      <dgm:spPr/>
      <dgm:t>
        <a:bodyPr/>
        <a:lstStyle/>
        <a:p>
          <a:endParaRPr lang="en-US"/>
        </a:p>
      </dgm:t>
    </dgm:pt>
    <dgm:pt modelId="{9B30156F-DE42-4608-845C-45D76E2E6E6D}" type="sibTrans" cxnId="{7E1C7CA8-6F00-4F57-9218-793590B05854}">
      <dgm:prSet/>
      <dgm:spPr/>
      <dgm:t>
        <a:bodyPr/>
        <a:lstStyle/>
        <a:p>
          <a:endParaRPr lang="en-US"/>
        </a:p>
      </dgm:t>
    </dgm:pt>
    <dgm:pt modelId="{9F659467-5617-4FFB-9CB1-D5D95E5DA206}">
      <dgm:prSet/>
      <dgm:spPr/>
      <dgm:t>
        <a:bodyPr/>
        <a:lstStyle/>
        <a:p>
          <a:pPr>
            <a:buFont typeface="Arial" panose="020B0604020202020204" pitchFamily="34" charset="0"/>
            <a:buChar char="•"/>
          </a:pPr>
          <a:r>
            <a:rPr lang="en-US" b="0" i="0" dirty="0"/>
            <a:t>Seldia submitted contribution​</a:t>
          </a:r>
        </a:p>
      </dgm:t>
    </dgm:pt>
    <dgm:pt modelId="{8C43A746-A074-42A4-B5EB-423E0E8146EC}" type="parTrans" cxnId="{1521A11A-F225-4599-B174-C57890292757}">
      <dgm:prSet/>
      <dgm:spPr/>
      <dgm:t>
        <a:bodyPr/>
        <a:lstStyle/>
        <a:p>
          <a:endParaRPr lang="en-US"/>
        </a:p>
      </dgm:t>
    </dgm:pt>
    <dgm:pt modelId="{4BCA8D47-2ABA-4743-A91C-021B4597F53D}" type="sibTrans" cxnId="{1521A11A-F225-4599-B174-C57890292757}">
      <dgm:prSet/>
      <dgm:spPr/>
      <dgm:t>
        <a:bodyPr/>
        <a:lstStyle/>
        <a:p>
          <a:endParaRPr lang="en-US"/>
        </a:p>
      </dgm:t>
    </dgm:pt>
    <dgm:pt modelId="{8BC2FFB6-E90C-41A5-B5A3-8518C0A3F13A}">
      <dgm:prSet/>
      <dgm:spPr/>
      <dgm:t>
        <a:bodyPr/>
        <a:lstStyle/>
        <a:p>
          <a:pPr>
            <a:buFont typeface="Arial" panose="020B0604020202020204" pitchFamily="34" charset="0"/>
            <a:buChar char="•"/>
          </a:pPr>
          <a:r>
            <a:rPr lang="en-US" b="0" i="0" dirty="0"/>
            <a:t>Results awaited</a:t>
          </a:r>
          <a:r>
            <a:rPr lang="en-GB" b="0" i="0" dirty="0"/>
            <a:t>​</a:t>
          </a:r>
        </a:p>
      </dgm:t>
    </dgm:pt>
    <dgm:pt modelId="{FF3DC859-857A-4039-AB05-70E082629D17}" type="parTrans" cxnId="{E53F90CC-41A0-42D4-B9C6-3DF0B39E4975}">
      <dgm:prSet/>
      <dgm:spPr/>
      <dgm:t>
        <a:bodyPr/>
        <a:lstStyle/>
        <a:p>
          <a:endParaRPr lang="en-US"/>
        </a:p>
      </dgm:t>
    </dgm:pt>
    <dgm:pt modelId="{90709299-08B3-410F-85D4-90A1046CC8B7}" type="sibTrans" cxnId="{E53F90CC-41A0-42D4-B9C6-3DF0B39E4975}">
      <dgm:prSet/>
      <dgm:spPr/>
      <dgm:t>
        <a:bodyPr/>
        <a:lstStyle/>
        <a:p>
          <a:endParaRPr lang="en-US"/>
        </a:p>
      </dgm:t>
    </dgm:pt>
    <dgm:pt modelId="{61BC896D-B211-4670-B157-D7FF0A6515AD}">
      <dgm:prSet/>
      <dgm:spPr/>
      <dgm:t>
        <a:bodyPr/>
        <a:lstStyle/>
        <a:p>
          <a:pPr>
            <a:buFont typeface="Arial" panose="020B0604020202020204" pitchFamily="34" charset="0"/>
            <a:buChar char="•"/>
          </a:pPr>
          <a:r>
            <a:rPr lang="en-US" b="0" i="0" dirty="0"/>
            <a:t>CPAG to discuss Commission ongoing work on 25 October​</a:t>
          </a:r>
        </a:p>
      </dgm:t>
    </dgm:pt>
    <dgm:pt modelId="{06AA6E87-BA7A-485E-9D56-CBF12194A873}" type="parTrans" cxnId="{154C811A-A9BC-40BD-B1BD-11CD41A0A6EC}">
      <dgm:prSet/>
      <dgm:spPr/>
      <dgm:t>
        <a:bodyPr/>
        <a:lstStyle/>
        <a:p>
          <a:endParaRPr lang="en-US"/>
        </a:p>
      </dgm:t>
    </dgm:pt>
    <dgm:pt modelId="{E1BAABB9-8349-48F9-B0C9-3CEDCE8044D0}" type="sibTrans" cxnId="{154C811A-A9BC-40BD-B1BD-11CD41A0A6EC}">
      <dgm:prSet/>
      <dgm:spPr/>
      <dgm:t>
        <a:bodyPr/>
        <a:lstStyle/>
        <a:p>
          <a:endParaRPr lang="en-US"/>
        </a:p>
      </dgm:t>
    </dgm:pt>
    <dgm:pt modelId="{7B859BB3-5903-4D3D-A0EC-05F02566210D}">
      <dgm:prSet/>
      <dgm:spPr/>
      <dgm:t>
        <a:bodyPr/>
        <a:lstStyle/>
        <a:p>
          <a:pPr>
            <a:buFont typeface="Arial" panose="020B0604020202020204" pitchFamily="34" charset="0"/>
            <a:buChar char="•"/>
          </a:pPr>
          <a:r>
            <a:rPr lang="en-US" b="0" i="0" dirty="0"/>
            <a:t>​Legislative proposal expected first quarter of 2023</a:t>
          </a:r>
        </a:p>
      </dgm:t>
    </dgm:pt>
    <dgm:pt modelId="{7107561E-978A-482D-8E44-48DCF86BE295}" type="parTrans" cxnId="{45938FE5-ACB9-4A94-A9B9-583DE6FF6383}">
      <dgm:prSet/>
      <dgm:spPr/>
      <dgm:t>
        <a:bodyPr/>
        <a:lstStyle/>
        <a:p>
          <a:endParaRPr lang="en-US"/>
        </a:p>
      </dgm:t>
    </dgm:pt>
    <dgm:pt modelId="{1F6A67E0-F644-471B-8312-71F3682AF006}" type="sibTrans" cxnId="{45938FE5-ACB9-4A94-A9B9-583DE6FF6383}">
      <dgm:prSet/>
      <dgm:spPr/>
      <dgm:t>
        <a:bodyPr/>
        <a:lstStyle/>
        <a:p>
          <a:endParaRPr lang="en-US"/>
        </a:p>
      </dgm:t>
    </dgm:pt>
    <dgm:pt modelId="{71526080-9485-4158-8A4A-DB3F680D9B4F}" type="pres">
      <dgm:prSet presAssocID="{EBA4989B-A76A-4037-8621-6A4E0C4B4048}" presName="Name0" presStyleCnt="0">
        <dgm:presLayoutVars>
          <dgm:dir/>
          <dgm:resizeHandles val="exact"/>
        </dgm:presLayoutVars>
      </dgm:prSet>
      <dgm:spPr/>
    </dgm:pt>
    <dgm:pt modelId="{180C0F5D-AE36-4E8B-AB81-5F5671159564}" type="pres">
      <dgm:prSet presAssocID="{EBA4989B-A76A-4037-8621-6A4E0C4B4048}" presName="arrow" presStyleLbl="bgShp" presStyleIdx="0" presStyleCnt="1"/>
      <dgm:spPr/>
    </dgm:pt>
    <dgm:pt modelId="{BA8D4844-67F3-4509-8968-43CABE1362D5}" type="pres">
      <dgm:prSet presAssocID="{EBA4989B-A76A-4037-8621-6A4E0C4B4048}" presName="points" presStyleCnt="0"/>
      <dgm:spPr/>
    </dgm:pt>
    <dgm:pt modelId="{ED8D0820-7388-4147-A403-EF7D5FFA26A9}" type="pres">
      <dgm:prSet presAssocID="{A33420A6-CD7E-4D86-813D-B01AB977D31D}" presName="compositeA" presStyleCnt="0"/>
      <dgm:spPr/>
    </dgm:pt>
    <dgm:pt modelId="{976D5514-D43E-465F-9763-E56174D7AA88}" type="pres">
      <dgm:prSet presAssocID="{A33420A6-CD7E-4D86-813D-B01AB977D31D}" presName="textA" presStyleLbl="revTx" presStyleIdx="0" presStyleCnt="3">
        <dgm:presLayoutVars>
          <dgm:bulletEnabled val="1"/>
        </dgm:presLayoutVars>
      </dgm:prSet>
      <dgm:spPr/>
    </dgm:pt>
    <dgm:pt modelId="{722CDE5E-A718-4D0A-A866-3935611EDD21}" type="pres">
      <dgm:prSet presAssocID="{A33420A6-CD7E-4D86-813D-B01AB977D31D}" presName="circleA" presStyleLbl="node1" presStyleIdx="0" presStyleCnt="3"/>
      <dgm:spPr/>
    </dgm:pt>
    <dgm:pt modelId="{14B310A4-6A2D-4C79-A843-B1248AE31C7B}" type="pres">
      <dgm:prSet presAssocID="{A33420A6-CD7E-4D86-813D-B01AB977D31D}" presName="spaceA" presStyleCnt="0"/>
      <dgm:spPr/>
    </dgm:pt>
    <dgm:pt modelId="{33FF8DBE-6C5E-4CE7-8839-39EC8C9054A1}" type="pres">
      <dgm:prSet presAssocID="{9B30156F-DE42-4608-845C-45D76E2E6E6D}" presName="space" presStyleCnt="0"/>
      <dgm:spPr/>
    </dgm:pt>
    <dgm:pt modelId="{E144D051-FA43-4820-B865-AA35D4A7D395}" type="pres">
      <dgm:prSet presAssocID="{61BC896D-B211-4670-B157-D7FF0A6515AD}" presName="compositeB" presStyleCnt="0"/>
      <dgm:spPr/>
    </dgm:pt>
    <dgm:pt modelId="{DD58E2C6-0D20-4F20-8F4B-C940F23B8800}" type="pres">
      <dgm:prSet presAssocID="{61BC896D-B211-4670-B157-D7FF0A6515AD}" presName="textB" presStyleLbl="revTx" presStyleIdx="1" presStyleCnt="3">
        <dgm:presLayoutVars>
          <dgm:bulletEnabled val="1"/>
        </dgm:presLayoutVars>
      </dgm:prSet>
      <dgm:spPr/>
    </dgm:pt>
    <dgm:pt modelId="{AF94B747-89A3-473C-B991-820DEF260C2A}" type="pres">
      <dgm:prSet presAssocID="{61BC896D-B211-4670-B157-D7FF0A6515AD}" presName="circleB" presStyleLbl="node1" presStyleIdx="1" presStyleCnt="3"/>
      <dgm:spPr/>
    </dgm:pt>
    <dgm:pt modelId="{F0467D71-0934-4371-A22C-56A8F6EF0150}" type="pres">
      <dgm:prSet presAssocID="{61BC896D-B211-4670-B157-D7FF0A6515AD}" presName="spaceB" presStyleCnt="0"/>
      <dgm:spPr/>
    </dgm:pt>
    <dgm:pt modelId="{DEA0A365-237A-4798-9136-E3F9B4AD29B6}" type="pres">
      <dgm:prSet presAssocID="{E1BAABB9-8349-48F9-B0C9-3CEDCE8044D0}" presName="space" presStyleCnt="0"/>
      <dgm:spPr/>
    </dgm:pt>
    <dgm:pt modelId="{C5B88A86-8E88-49E7-A1D7-586C14AD1F52}" type="pres">
      <dgm:prSet presAssocID="{7B859BB3-5903-4D3D-A0EC-05F02566210D}" presName="compositeA" presStyleCnt="0"/>
      <dgm:spPr/>
    </dgm:pt>
    <dgm:pt modelId="{F38284BA-DECD-4591-882F-846716681221}" type="pres">
      <dgm:prSet presAssocID="{7B859BB3-5903-4D3D-A0EC-05F02566210D}" presName="textA" presStyleLbl="revTx" presStyleIdx="2" presStyleCnt="3">
        <dgm:presLayoutVars>
          <dgm:bulletEnabled val="1"/>
        </dgm:presLayoutVars>
      </dgm:prSet>
      <dgm:spPr/>
    </dgm:pt>
    <dgm:pt modelId="{ADB2450C-6ED7-4C6A-A0A3-CCAD5AE86143}" type="pres">
      <dgm:prSet presAssocID="{7B859BB3-5903-4D3D-A0EC-05F02566210D}" presName="circleA" presStyleLbl="node1" presStyleIdx="2" presStyleCnt="3"/>
      <dgm:spPr/>
    </dgm:pt>
    <dgm:pt modelId="{8BE1C86A-63DF-4B00-8B5A-7EB0526969E7}" type="pres">
      <dgm:prSet presAssocID="{7B859BB3-5903-4D3D-A0EC-05F02566210D}" presName="spaceA" presStyleCnt="0"/>
      <dgm:spPr/>
    </dgm:pt>
  </dgm:ptLst>
  <dgm:cxnLst>
    <dgm:cxn modelId="{38436A06-EBD3-4EBF-B844-719DB5E1685C}" type="presOf" srcId="{9F659467-5617-4FFB-9CB1-D5D95E5DA206}" destId="{976D5514-D43E-465F-9763-E56174D7AA88}" srcOrd="0" destOrd="1" presId="urn:microsoft.com/office/officeart/2005/8/layout/hProcess11"/>
    <dgm:cxn modelId="{B7071F0F-C892-4A5C-BD40-FBC1AC15B1A1}" type="presOf" srcId="{61BC896D-B211-4670-B157-D7FF0A6515AD}" destId="{DD58E2C6-0D20-4F20-8F4B-C940F23B8800}" srcOrd="0" destOrd="0" presId="urn:microsoft.com/office/officeart/2005/8/layout/hProcess11"/>
    <dgm:cxn modelId="{154C811A-A9BC-40BD-B1BD-11CD41A0A6EC}" srcId="{EBA4989B-A76A-4037-8621-6A4E0C4B4048}" destId="{61BC896D-B211-4670-B157-D7FF0A6515AD}" srcOrd="1" destOrd="0" parTransId="{06AA6E87-BA7A-485E-9D56-CBF12194A873}" sibTransId="{E1BAABB9-8349-48F9-B0C9-3CEDCE8044D0}"/>
    <dgm:cxn modelId="{1521A11A-F225-4599-B174-C57890292757}" srcId="{A33420A6-CD7E-4D86-813D-B01AB977D31D}" destId="{9F659467-5617-4FFB-9CB1-D5D95E5DA206}" srcOrd="0" destOrd="0" parTransId="{8C43A746-A074-42A4-B5EB-423E0E8146EC}" sibTransId="{4BCA8D47-2ABA-4743-A91C-021B4597F53D}"/>
    <dgm:cxn modelId="{677C4049-5666-48E0-9FC1-555279C38717}" type="presOf" srcId="{8BC2FFB6-E90C-41A5-B5A3-8518C0A3F13A}" destId="{976D5514-D43E-465F-9763-E56174D7AA88}" srcOrd="0" destOrd="2" presId="urn:microsoft.com/office/officeart/2005/8/layout/hProcess11"/>
    <dgm:cxn modelId="{5618968B-7230-4D8F-A07B-D0DB15D4F6DD}" type="presOf" srcId="{7B859BB3-5903-4D3D-A0EC-05F02566210D}" destId="{F38284BA-DECD-4591-882F-846716681221}" srcOrd="0" destOrd="0" presId="urn:microsoft.com/office/officeart/2005/8/layout/hProcess11"/>
    <dgm:cxn modelId="{7E1C7CA8-6F00-4F57-9218-793590B05854}" srcId="{EBA4989B-A76A-4037-8621-6A4E0C4B4048}" destId="{A33420A6-CD7E-4D86-813D-B01AB977D31D}" srcOrd="0" destOrd="0" parTransId="{A229A3F6-9825-41F1-985A-A53F95DF8B26}" sibTransId="{9B30156F-DE42-4608-845C-45D76E2E6E6D}"/>
    <dgm:cxn modelId="{7BDFD9C2-4876-45E1-AE6C-9276F3725AE5}" type="presOf" srcId="{A33420A6-CD7E-4D86-813D-B01AB977D31D}" destId="{976D5514-D43E-465F-9763-E56174D7AA88}" srcOrd="0" destOrd="0" presId="urn:microsoft.com/office/officeart/2005/8/layout/hProcess11"/>
    <dgm:cxn modelId="{E53F90CC-41A0-42D4-B9C6-3DF0B39E4975}" srcId="{A33420A6-CD7E-4D86-813D-B01AB977D31D}" destId="{8BC2FFB6-E90C-41A5-B5A3-8518C0A3F13A}" srcOrd="1" destOrd="0" parTransId="{FF3DC859-857A-4039-AB05-70E082629D17}" sibTransId="{90709299-08B3-410F-85D4-90A1046CC8B7}"/>
    <dgm:cxn modelId="{45938FE5-ACB9-4A94-A9B9-583DE6FF6383}" srcId="{EBA4989B-A76A-4037-8621-6A4E0C4B4048}" destId="{7B859BB3-5903-4D3D-A0EC-05F02566210D}" srcOrd="2" destOrd="0" parTransId="{7107561E-978A-482D-8E44-48DCF86BE295}" sibTransId="{1F6A67E0-F644-471B-8312-71F3682AF006}"/>
    <dgm:cxn modelId="{57FEA9FE-B96C-474F-8BB6-88FB0844F183}" type="presOf" srcId="{EBA4989B-A76A-4037-8621-6A4E0C4B4048}" destId="{71526080-9485-4158-8A4A-DB3F680D9B4F}" srcOrd="0" destOrd="0" presId="urn:microsoft.com/office/officeart/2005/8/layout/hProcess11"/>
    <dgm:cxn modelId="{41065015-06B8-430B-9DCD-F76FB0BF98B0}" type="presParOf" srcId="{71526080-9485-4158-8A4A-DB3F680D9B4F}" destId="{180C0F5D-AE36-4E8B-AB81-5F5671159564}" srcOrd="0" destOrd="0" presId="urn:microsoft.com/office/officeart/2005/8/layout/hProcess11"/>
    <dgm:cxn modelId="{390DCB06-1A8A-4F75-B781-D2E9362BAA67}" type="presParOf" srcId="{71526080-9485-4158-8A4A-DB3F680D9B4F}" destId="{BA8D4844-67F3-4509-8968-43CABE1362D5}" srcOrd="1" destOrd="0" presId="urn:microsoft.com/office/officeart/2005/8/layout/hProcess11"/>
    <dgm:cxn modelId="{91B2B498-3F56-426D-8D87-912A32AAD89B}" type="presParOf" srcId="{BA8D4844-67F3-4509-8968-43CABE1362D5}" destId="{ED8D0820-7388-4147-A403-EF7D5FFA26A9}" srcOrd="0" destOrd="0" presId="urn:microsoft.com/office/officeart/2005/8/layout/hProcess11"/>
    <dgm:cxn modelId="{0E84FE16-44B6-4793-855A-DA1EBA750198}" type="presParOf" srcId="{ED8D0820-7388-4147-A403-EF7D5FFA26A9}" destId="{976D5514-D43E-465F-9763-E56174D7AA88}" srcOrd="0" destOrd="0" presId="urn:microsoft.com/office/officeart/2005/8/layout/hProcess11"/>
    <dgm:cxn modelId="{E54BDF76-75CA-4E2F-9340-4BDD3CAA5199}" type="presParOf" srcId="{ED8D0820-7388-4147-A403-EF7D5FFA26A9}" destId="{722CDE5E-A718-4D0A-A866-3935611EDD21}" srcOrd="1" destOrd="0" presId="urn:microsoft.com/office/officeart/2005/8/layout/hProcess11"/>
    <dgm:cxn modelId="{BE0ACFA3-1CCA-4037-BEC8-444D2ABBD19E}" type="presParOf" srcId="{ED8D0820-7388-4147-A403-EF7D5FFA26A9}" destId="{14B310A4-6A2D-4C79-A843-B1248AE31C7B}" srcOrd="2" destOrd="0" presId="urn:microsoft.com/office/officeart/2005/8/layout/hProcess11"/>
    <dgm:cxn modelId="{C04F23A8-4AB1-41CB-8338-594C937472B5}" type="presParOf" srcId="{BA8D4844-67F3-4509-8968-43CABE1362D5}" destId="{33FF8DBE-6C5E-4CE7-8839-39EC8C9054A1}" srcOrd="1" destOrd="0" presId="urn:microsoft.com/office/officeart/2005/8/layout/hProcess11"/>
    <dgm:cxn modelId="{5FA66729-7CE6-40DD-A83C-E9A96CE0BE96}" type="presParOf" srcId="{BA8D4844-67F3-4509-8968-43CABE1362D5}" destId="{E144D051-FA43-4820-B865-AA35D4A7D395}" srcOrd="2" destOrd="0" presId="urn:microsoft.com/office/officeart/2005/8/layout/hProcess11"/>
    <dgm:cxn modelId="{9E07D27A-3524-4072-8970-C9D4C2324626}" type="presParOf" srcId="{E144D051-FA43-4820-B865-AA35D4A7D395}" destId="{DD58E2C6-0D20-4F20-8F4B-C940F23B8800}" srcOrd="0" destOrd="0" presId="urn:microsoft.com/office/officeart/2005/8/layout/hProcess11"/>
    <dgm:cxn modelId="{28476DEB-4DC0-4400-95C4-1BE4F2CDED4D}" type="presParOf" srcId="{E144D051-FA43-4820-B865-AA35D4A7D395}" destId="{AF94B747-89A3-473C-B991-820DEF260C2A}" srcOrd="1" destOrd="0" presId="urn:microsoft.com/office/officeart/2005/8/layout/hProcess11"/>
    <dgm:cxn modelId="{4B9D3C41-3AB3-4582-84B6-13DEFA211AB2}" type="presParOf" srcId="{E144D051-FA43-4820-B865-AA35D4A7D395}" destId="{F0467D71-0934-4371-A22C-56A8F6EF0150}" srcOrd="2" destOrd="0" presId="urn:microsoft.com/office/officeart/2005/8/layout/hProcess11"/>
    <dgm:cxn modelId="{C10A4F53-D8C3-44B3-9012-15ED8BD1BE09}" type="presParOf" srcId="{BA8D4844-67F3-4509-8968-43CABE1362D5}" destId="{DEA0A365-237A-4798-9136-E3F9B4AD29B6}" srcOrd="3" destOrd="0" presId="urn:microsoft.com/office/officeart/2005/8/layout/hProcess11"/>
    <dgm:cxn modelId="{3100AEB5-1412-476C-9C0D-32026FD3883A}" type="presParOf" srcId="{BA8D4844-67F3-4509-8968-43CABE1362D5}" destId="{C5B88A86-8E88-49E7-A1D7-586C14AD1F52}" srcOrd="4" destOrd="0" presId="urn:microsoft.com/office/officeart/2005/8/layout/hProcess11"/>
    <dgm:cxn modelId="{C555999D-4E16-458E-9E1A-48C54C282231}" type="presParOf" srcId="{C5B88A86-8E88-49E7-A1D7-586C14AD1F52}" destId="{F38284BA-DECD-4591-882F-846716681221}" srcOrd="0" destOrd="0" presId="urn:microsoft.com/office/officeart/2005/8/layout/hProcess11"/>
    <dgm:cxn modelId="{19C84176-0A65-4A72-A8B0-8E77C4159B70}" type="presParOf" srcId="{C5B88A86-8E88-49E7-A1D7-586C14AD1F52}" destId="{ADB2450C-6ED7-4C6A-A0A3-CCAD5AE86143}" srcOrd="1" destOrd="0" presId="urn:microsoft.com/office/officeart/2005/8/layout/hProcess11"/>
    <dgm:cxn modelId="{08A2577E-3703-4903-8684-B2A0A30AD28E}" type="presParOf" srcId="{C5B88A86-8E88-49E7-A1D7-586C14AD1F52}" destId="{8BE1C86A-63DF-4B00-8B5A-7EB0526969E7}" srcOrd="2" destOrd="0" presId="urn:microsoft.com/office/officeart/2005/8/layout/hProcess1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EB72D8C-A56E-46BD-80E7-034BBD15797F}" type="doc">
      <dgm:prSet loTypeId="urn:microsoft.com/office/officeart/2011/layout/TabList" loCatId="list" qsTypeId="urn:microsoft.com/office/officeart/2005/8/quickstyle/simple1" qsCatId="simple" csTypeId="urn:microsoft.com/office/officeart/2005/8/colors/accent1_4" csCatId="accent1" phldr="1"/>
      <dgm:spPr/>
      <dgm:t>
        <a:bodyPr/>
        <a:lstStyle/>
        <a:p>
          <a:endParaRPr lang="fr-BE"/>
        </a:p>
      </dgm:t>
    </dgm:pt>
    <dgm:pt modelId="{DC70054E-1035-4721-8251-8AA2FB17F175}">
      <dgm:prSet/>
      <dgm:spPr/>
      <dgm:t>
        <a:bodyPr/>
        <a:lstStyle/>
        <a:p>
          <a:r>
            <a:rPr lang="en-GB" dirty="0"/>
            <a:t>30 March 2022</a:t>
          </a:r>
        </a:p>
      </dgm:t>
    </dgm:pt>
    <dgm:pt modelId="{C03D79AE-2177-4319-8EF1-DA4820F06900}" type="parTrans" cxnId="{F5E4CA3B-DDD2-4931-B694-7C780D6AA98E}">
      <dgm:prSet/>
      <dgm:spPr/>
      <dgm:t>
        <a:bodyPr/>
        <a:lstStyle/>
        <a:p>
          <a:endParaRPr lang="en-US"/>
        </a:p>
      </dgm:t>
    </dgm:pt>
    <dgm:pt modelId="{D703ACCC-99E8-4488-A67B-7BC4D6C48F54}" type="sibTrans" cxnId="{F5E4CA3B-DDD2-4931-B694-7C780D6AA98E}">
      <dgm:prSet/>
      <dgm:spPr/>
      <dgm:t>
        <a:bodyPr/>
        <a:lstStyle/>
        <a:p>
          <a:endParaRPr lang="en-US"/>
        </a:p>
      </dgm:t>
    </dgm:pt>
    <dgm:pt modelId="{7D48DE91-26C6-4F54-9994-E8C254527F28}">
      <dgm:prSet/>
      <dgm:spPr/>
      <dgm:t>
        <a:bodyPr/>
        <a:lstStyle/>
        <a:p>
          <a:r>
            <a:rPr lang="en-GB" dirty="0"/>
            <a:t>Circular Economy Action Plan</a:t>
          </a:r>
        </a:p>
      </dgm:t>
    </dgm:pt>
    <dgm:pt modelId="{ED8F2001-8936-47B7-AFE9-4D3144132344}" type="parTrans" cxnId="{BFD5260F-C247-48F2-9777-437462DC968F}">
      <dgm:prSet/>
      <dgm:spPr/>
      <dgm:t>
        <a:bodyPr/>
        <a:lstStyle/>
        <a:p>
          <a:endParaRPr lang="en-US"/>
        </a:p>
      </dgm:t>
    </dgm:pt>
    <dgm:pt modelId="{AC55DC3F-B722-4B15-924A-ACACC45B7B95}" type="sibTrans" cxnId="{BFD5260F-C247-48F2-9777-437462DC968F}">
      <dgm:prSet/>
      <dgm:spPr/>
      <dgm:t>
        <a:bodyPr/>
        <a:lstStyle/>
        <a:p>
          <a:endParaRPr lang="en-US"/>
        </a:p>
      </dgm:t>
    </dgm:pt>
    <dgm:pt modelId="{15D373AF-8E84-4CA5-94CE-134776C23903}">
      <dgm:prSet/>
      <dgm:spPr/>
      <dgm:t>
        <a:bodyPr/>
        <a:lstStyle/>
        <a:p>
          <a:r>
            <a:rPr lang="en-GB" dirty="0"/>
            <a:t>30 Nov</a:t>
          </a:r>
        </a:p>
      </dgm:t>
    </dgm:pt>
    <dgm:pt modelId="{F27B118F-1335-45DA-9608-048413567B8A}" type="parTrans" cxnId="{A86D5BED-0B5D-48B2-B2CE-64E8627189A5}">
      <dgm:prSet/>
      <dgm:spPr/>
      <dgm:t>
        <a:bodyPr/>
        <a:lstStyle/>
        <a:p>
          <a:endParaRPr lang="en-US"/>
        </a:p>
      </dgm:t>
    </dgm:pt>
    <dgm:pt modelId="{CBC35161-71AF-4D7B-85E2-449686AFDDBC}" type="sibTrans" cxnId="{A86D5BED-0B5D-48B2-B2CE-64E8627189A5}">
      <dgm:prSet/>
      <dgm:spPr/>
      <dgm:t>
        <a:bodyPr/>
        <a:lstStyle/>
        <a:p>
          <a:endParaRPr lang="en-US"/>
        </a:p>
      </dgm:t>
    </dgm:pt>
    <dgm:pt modelId="{433AD7BA-65D3-4BB3-B09F-24B8EA7C54FA}">
      <dgm:prSet/>
      <dgm:spPr/>
      <dgm:t>
        <a:bodyPr/>
        <a:lstStyle/>
        <a:p>
          <a:r>
            <a:rPr lang="en-GB" dirty="0"/>
            <a:t>Circular Economy II Package</a:t>
          </a:r>
        </a:p>
      </dgm:t>
    </dgm:pt>
    <dgm:pt modelId="{2DD3F0C2-A6C2-476E-B39A-0300A5C867C3}" type="parTrans" cxnId="{505AA3AC-3552-4803-9EB9-C73C0DDC48CF}">
      <dgm:prSet/>
      <dgm:spPr/>
      <dgm:t>
        <a:bodyPr/>
        <a:lstStyle/>
        <a:p>
          <a:endParaRPr lang="en-US"/>
        </a:p>
      </dgm:t>
    </dgm:pt>
    <dgm:pt modelId="{85E56796-8D52-4959-9B5F-44C77BCC0A30}" type="sibTrans" cxnId="{505AA3AC-3552-4803-9EB9-C73C0DDC48CF}">
      <dgm:prSet/>
      <dgm:spPr/>
      <dgm:t>
        <a:bodyPr/>
        <a:lstStyle/>
        <a:p>
          <a:endParaRPr lang="en-US"/>
        </a:p>
      </dgm:t>
    </dgm:pt>
    <dgm:pt modelId="{55A8DE40-C990-4147-B71D-208B5892F14E}">
      <dgm:prSet/>
      <dgm:spPr/>
      <dgm:t>
        <a:bodyPr/>
        <a:lstStyle/>
        <a:p>
          <a:endParaRPr lang="en-GB" dirty="0"/>
        </a:p>
      </dgm:t>
    </dgm:pt>
    <dgm:pt modelId="{EE696E05-7597-418B-9B24-3977EC767D8B}" type="parTrans" cxnId="{93C5E124-4212-4534-82E1-7E7D6CFDE846}">
      <dgm:prSet/>
      <dgm:spPr/>
      <dgm:t>
        <a:bodyPr/>
        <a:lstStyle/>
        <a:p>
          <a:endParaRPr lang="en-US"/>
        </a:p>
      </dgm:t>
    </dgm:pt>
    <dgm:pt modelId="{69564F61-5D10-4715-8C46-C9624E002ACF}" type="sibTrans" cxnId="{93C5E124-4212-4534-82E1-7E7D6CFDE846}">
      <dgm:prSet/>
      <dgm:spPr/>
      <dgm:t>
        <a:bodyPr/>
        <a:lstStyle/>
        <a:p>
          <a:endParaRPr lang="en-US"/>
        </a:p>
      </dgm:t>
    </dgm:pt>
    <dgm:pt modelId="{C504B416-40D8-4D83-BF55-EDC1E4E545FA}">
      <dgm:prSet/>
      <dgm:spPr/>
      <dgm:t>
        <a:bodyPr/>
        <a:lstStyle/>
        <a:p>
          <a:r>
            <a:rPr lang="en-GB"/>
            <a:t>30 Nov</a:t>
          </a:r>
        </a:p>
      </dgm:t>
    </dgm:pt>
    <dgm:pt modelId="{6B73DE14-0E53-40A3-82E2-E70C9CCA0388}" type="parTrans" cxnId="{6FA16354-5C67-4CC0-9C30-83D7B0B6D791}">
      <dgm:prSet/>
      <dgm:spPr/>
      <dgm:t>
        <a:bodyPr/>
        <a:lstStyle/>
        <a:p>
          <a:endParaRPr lang="en-US"/>
        </a:p>
      </dgm:t>
    </dgm:pt>
    <dgm:pt modelId="{036F4B18-1FD4-4AB0-B156-1B97160829F3}" type="sibTrans" cxnId="{6FA16354-5C67-4CC0-9C30-83D7B0B6D791}">
      <dgm:prSet/>
      <dgm:spPr/>
      <dgm:t>
        <a:bodyPr/>
        <a:lstStyle/>
        <a:p>
          <a:endParaRPr lang="en-US"/>
        </a:p>
      </dgm:t>
    </dgm:pt>
    <dgm:pt modelId="{49128F43-D6D0-4E6A-9C4D-B33BC249AF24}">
      <dgm:prSet/>
      <dgm:spPr/>
      <dgm:t>
        <a:bodyPr/>
        <a:lstStyle/>
        <a:p>
          <a:r>
            <a:rPr lang="en-GB" dirty="0"/>
            <a:t>Climate Package</a:t>
          </a:r>
        </a:p>
      </dgm:t>
    </dgm:pt>
    <dgm:pt modelId="{C207E42F-8434-4F95-8D88-73C69AF39DE2}" type="parTrans" cxnId="{C08F5DBF-0C75-4F3B-8E8A-95F2C8548F8C}">
      <dgm:prSet/>
      <dgm:spPr/>
      <dgm:t>
        <a:bodyPr/>
        <a:lstStyle/>
        <a:p>
          <a:endParaRPr lang="en-US"/>
        </a:p>
      </dgm:t>
    </dgm:pt>
    <dgm:pt modelId="{0F4205A9-0C07-4C2C-A8DB-ED666F8FD63B}" type="sibTrans" cxnId="{C08F5DBF-0C75-4F3B-8E8A-95F2C8548F8C}">
      <dgm:prSet/>
      <dgm:spPr/>
      <dgm:t>
        <a:bodyPr/>
        <a:lstStyle/>
        <a:p>
          <a:endParaRPr lang="en-US"/>
        </a:p>
      </dgm:t>
    </dgm:pt>
    <dgm:pt modelId="{819F3DAF-1CB3-4546-A1BD-73EC7FEACCDD}">
      <dgm:prSet/>
      <dgm:spPr/>
      <dgm:t>
        <a:bodyPr/>
        <a:lstStyle/>
        <a:p>
          <a:endParaRPr lang="en-GB" dirty="0"/>
        </a:p>
      </dgm:t>
    </dgm:pt>
    <dgm:pt modelId="{BB90FE86-081E-43BE-B8C5-44A4E19B6C40}" type="parTrans" cxnId="{A2C5115B-1514-4178-BE17-12025762149B}">
      <dgm:prSet/>
      <dgm:spPr/>
      <dgm:t>
        <a:bodyPr/>
        <a:lstStyle/>
        <a:p>
          <a:endParaRPr lang="en-US"/>
        </a:p>
      </dgm:t>
    </dgm:pt>
    <dgm:pt modelId="{00AFE07C-6575-4C14-A7DC-812344F400AD}" type="sibTrans" cxnId="{A2C5115B-1514-4178-BE17-12025762149B}">
      <dgm:prSet/>
      <dgm:spPr/>
      <dgm:t>
        <a:bodyPr/>
        <a:lstStyle/>
        <a:p>
          <a:endParaRPr lang="en-US"/>
        </a:p>
      </dgm:t>
    </dgm:pt>
    <dgm:pt modelId="{0859A7A4-BF9D-4B90-A6F8-715F94D6CBE7}" type="pres">
      <dgm:prSet presAssocID="{5EB72D8C-A56E-46BD-80E7-034BBD15797F}" presName="Name0" presStyleCnt="0">
        <dgm:presLayoutVars>
          <dgm:chMax/>
          <dgm:chPref val="3"/>
          <dgm:dir/>
          <dgm:animOne val="branch"/>
          <dgm:animLvl val="lvl"/>
        </dgm:presLayoutVars>
      </dgm:prSet>
      <dgm:spPr/>
    </dgm:pt>
    <dgm:pt modelId="{92055FD2-6852-426E-BFB6-0E0B57891ADA}" type="pres">
      <dgm:prSet presAssocID="{DC70054E-1035-4721-8251-8AA2FB17F175}" presName="composite" presStyleCnt="0"/>
      <dgm:spPr/>
    </dgm:pt>
    <dgm:pt modelId="{3D90E35F-6480-4F9A-A5D2-1A214823B150}" type="pres">
      <dgm:prSet presAssocID="{DC70054E-1035-4721-8251-8AA2FB17F175}" presName="FirstChild" presStyleLbl="revTx" presStyleIdx="0" presStyleCnt="5">
        <dgm:presLayoutVars>
          <dgm:chMax val="0"/>
          <dgm:chPref val="0"/>
          <dgm:bulletEnabled val="1"/>
        </dgm:presLayoutVars>
      </dgm:prSet>
      <dgm:spPr/>
    </dgm:pt>
    <dgm:pt modelId="{F82147C2-78B2-49CB-BF23-A19B5E3B3A92}" type="pres">
      <dgm:prSet presAssocID="{DC70054E-1035-4721-8251-8AA2FB17F175}" presName="Parent" presStyleLbl="alignNode1" presStyleIdx="0" presStyleCnt="3">
        <dgm:presLayoutVars>
          <dgm:chMax val="3"/>
          <dgm:chPref val="3"/>
          <dgm:bulletEnabled val="1"/>
        </dgm:presLayoutVars>
      </dgm:prSet>
      <dgm:spPr/>
    </dgm:pt>
    <dgm:pt modelId="{AFA01129-F220-4AF0-80FD-75FC940825CA}" type="pres">
      <dgm:prSet presAssocID="{DC70054E-1035-4721-8251-8AA2FB17F175}" presName="Accent" presStyleLbl="parChTrans1D1" presStyleIdx="0" presStyleCnt="3"/>
      <dgm:spPr/>
    </dgm:pt>
    <dgm:pt modelId="{4395C20A-27FE-4C8A-B89D-A1F5D7A0765F}" type="pres">
      <dgm:prSet presAssocID="{DC70054E-1035-4721-8251-8AA2FB17F175}" presName="Child" presStyleLbl="revTx" presStyleIdx="1" presStyleCnt="5">
        <dgm:presLayoutVars>
          <dgm:chMax val="0"/>
          <dgm:chPref val="0"/>
          <dgm:bulletEnabled val="1"/>
        </dgm:presLayoutVars>
      </dgm:prSet>
      <dgm:spPr/>
    </dgm:pt>
    <dgm:pt modelId="{38BDEB0D-E5E3-419E-A646-E5FCCE3F53EE}" type="pres">
      <dgm:prSet presAssocID="{D703ACCC-99E8-4488-A67B-7BC4D6C48F54}" presName="sibTrans" presStyleCnt="0"/>
      <dgm:spPr/>
    </dgm:pt>
    <dgm:pt modelId="{1C12A7F0-A12B-47B9-92D5-CED1635838CC}" type="pres">
      <dgm:prSet presAssocID="{15D373AF-8E84-4CA5-94CE-134776C23903}" presName="composite" presStyleCnt="0"/>
      <dgm:spPr/>
    </dgm:pt>
    <dgm:pt modelId="{C4AD86F2-5E0D-4221-93D3-9DF4EB49D537}" type="pres">
      <dgm:prSet presAssocID="{15D373AF-8E84-4CA5-94CE-134776C23903}" presName="FirstChild" presStyleLbl="revTx" presStyleIdx="2" presStyleCnt="5">
        <dgm:presLayoutVars>
          <dgm:chMax val="0"/>
          <dgm:chPref val="0"/>
          <dgm:bulletEnabled val="1"/>
        </dgm:presLayoutVars>
      </dgm:prSet>
      <dgm:spPr/>
    </dgm:pt>
    <dgm:pt modelId="{ACC865D6-67F8-47F3-9A35-1615803E5327}" type="pres">
      <dgm:prSet presAssocID="{15D373AF-8E84-4CA5-94CE-134776C23903}" presName="Parent" presStyleLbl="alignNode1" presStyleIdx="1" presStyleCnt="3">
        <dgm:presLayoutVars>
          <dgm:chMax val="3"/>
          <dgm:chPref val="3"/>
          <dgm:bulletEnabled val="1"/>
        </dgm:presLayoutVars>
      </dgm:prSet>
      <dgm:spPr/>
    </dgm:pt>
    <dgm:pt modelId="{8AC43F01-CC58-414E-ACFE-1BFE257D58A1}" type="pres">
      <dgm:prSet presAssocID="{15D373AF-8E84-4CA5-94CE-134776C23903}" presName="Accent" presStyleLbl="parChTrans1D1" presStyleIdx="1" presStyleCnt="3"/>
      <dgm:spPr/>
    </dgm:pt>
    <dgm:pt modelId="{5AD01B02-0E7A-44BB-A18D-CF1BF976739C}" type="pres">
      <dgm:prSet presAssocID="{15D373AF-8E84-4CA5-94CE-134776C23903}" presName="Child" presStyleLbl="revTx" presStyleIdx="3" presStyleCnt="5">
        <dgm:presLayoutVars>
          <dgm:chMax val="0"/>
          <dgm:chPref val="0"/>
          <dgm:bulletEnabled val="1"/>
        </dgm:presLayoutVars>
      </dgm:prSet>
      <dgm:spPr/>
    </dgm:pt>
    <dgm:pt modelId="{941F2DAE-2CFD-43DC-9185-F4ABD46CC487}" type="pres">
      <dgm:prSet presAssocID="{CBC35161-71AF-4D7B-85E2-449686AFDDBC}" presName="sibTrans" presStyleCnt="0"/>
      <dgm:spPr/>
    </dgm:pt>
    <dgm:pt modelId="{91FEBD8A-0DC5-40BE-B506-E1B57EC4DD0E}" type="pres">
      <dgm:prSet presAssocID="{C504B416-40D8-4D83-BF55-EDC1E4E545FA}" presName="composite" presStyleCnt="0"/>
      <dgm:spPr/>
    </dgm:pt>
    <dgm:pt modelId="{61E420F7-9607-4D38-B9B2-1C978EED39D3}" type="pres">
      <dgm:prSet presAssocID="{C504B416-40D8-4D83-BF55-EDC1E4E545FA}" presName="FirstChild" presStyleLbl="revTx" presStyleIdx="4" presStyleCnt="5">
        <dgm:presLayoutVars>
          <dgm:chMax val="0"/>
          <dgm:chPref val="0"/>
          <dgm:bulletEnabled val="1"/>
        </dgm:presLayoutVars>
      </dgm:prSet>
      <dgm:spPr/>
    </dgm:pt>
    <dgm:pt modelId="{61258293-7363-48D9-9E00-9C3237A090B8}" type="pres">
      <dgm:prSet presAssocID="{C504B416-40D8-4D83-BF55-EDC1E4E545FA}" presName="Parent" presStyleLbl="alignNode1" presStyleIdx="2" presStyleCnt="3">
        <dgm:presLayoutVars>
          <dgm:chMax val="3"/>
          <dgm:chPref val="3"/>
          <dgm:bulletEnabled val="1"/>
        </dgm:presLayoutVars>
      </dgm:prSet>
      <dgm:spPr/>
    </dgm:pt>
    <dgm:pt modelId="{8A91694C-C9FF-4A7A-A0C2-A3B89A42678C}" type="pres">
      <dgm:prSet presAssocID="{C504B416-40D8-4D83-BF55-EDC1E4E545FA}" presName="Accent" presStyleLbl="parChTrans1D1" presStyleIdx="2" presStyleCnt="3"/>
      <dgm:spPr/>
    </dgm:pt>
  </dgm:ptLst>
  <dgm:cxnLst>
    <dgm:cxn modelId="{BFD5260F-C247-48F2-9777-437462DC968F}" srcId="{DC70054E-1035-4721-8251-8AA2FB17F175}" destId="{7D48DE91-26C6-4F54-9994-E8C254527F28}" srcOrd="0" destOrd="0" parTransId="{ED8F2001-8936-47B7-AFE9-4D3144132344}" sibTransId="{AC55DC3F-B722-4B15-924A-ACACC45B7B95}"/>
    <dgm:cxn modelId="{93C5E124-4212-4534-82E1-7E7D6CFDE846}" srcId="{15D373AF-8E84-4CA5-94CE-134776C23903}" destId="{55A8DE40-C990-4147-B71D-208B5892F14E}" srcOrd="1" destOrd="0" parTransId="{EE696E05-7597-418B-9B24-3977EC767D8B}" sibTransId="{69564F61-5D10-4715-8C46-C9624E002ACF}"/>
    <dgm:cxn modelId="{34EEC927-B003-4A50-9171-EE2FCCCF321C}" type="presOf" srcId="{DC70054E-1035-4721-8251-8AA2FB17F175}" destId="{F82147C2-78B2-49CB-BF23-A19B5E3B3A92}" srcOrd="0" destOrd="0" presId="urn:microsoft.com/office/officeart/2011/layout/TabList"/>
    <dgm:cxn modelId="{DB8ABA2F-C548-4279-8CA6-B601052CF2FB}" type="presOf" srcId="{C504B416-40D8-4D83-BF55-EDC1E4E545FA}" destId="{61258293-7363-48D9-9E00-9C3237A090B8}" srcOrd="0" destOrd="0" presId="urn:microsoft.com/office/officeart/2011/layout/TabList"/>
    <dgm:cxn modelId="{F5E4CA3B-DDD2-4931-B694-7C780D6AA98E}" srcId="{5EB72D8C-A56E-46BD-80E7-034BBD15797F}" destId="{DC70054E-1035-4721-8251-8AA2FB17F175}" srcOrd="0" destOrd="0" parTransId="{C03D79AE-2177-4319-8EF1-DA4820F06900}" sibTransId="{D703ACCC-99E8-4488-A67B-7BC4D6C48F54}"/>
    <dgm:cxn modelId="{A2C5115B-1514-4178-BE17-12025762149B}" srcId="{DC70054E-1035-4721-8251-8AA2FB17F175}" destId="{819F3DAF-1CB3-4546-A1BD-73EC7FEACCDD}" srcOrd="1" destOrd="0" parTransId="{BB90FE86-081E-43BE-B8C5-44A4E19B6C40}" sibTransId="{00AFE07C-6575-4C14-A7DC-812344F400AD}"/>
    <dgm:cxn modelId="{7BE5D464-F578-4440-BFAF-DAEEC626D227}" type="presOf" srcId="{49128F43-D6D0-4E6A-9C4D-B33BC249AF24}" destId="{61E420F7-9607-4D38-B9B2-1C978EED39D3}" srcOrd="0" destOrd="0" presId="urn:microsoft.com/office/officeart/2011/layout/TabList"/>
    <dgm:cxn modelId="{981D2D48-CE6D-48A7-8DF4-99C636EB1302}" type="presOf" srcId="{819F3DAF-1CB3-4546-A1BD-73EC7FEACCDD}" destId="{4395C20A-27FE-4C8A-B89D-A1F5D7A0765F}" srcOrd="0" destOrd="0" presId="urn:microsoft.com/office/officeart/2011/layout/TabList"/>
    <dgm:cxn modelId="{2FCEB269-E1A2-423C-9E45-85413FD545BF}" type="presOf" srcId="{5EB72D8C-A56E-46BD-80E7-034BBD15797F}" destId="{0859A7A4-BF9D-4B90-A6F8-715F94D6CBE7}" srcOrd="0" destOrd="0" presId="urn:microsoft.com/office/officeart/2011/layout/TabList"/>
    <dgm:cxn modelId="{6FA16354-5C67-4CC0-9C30-83D7B0B6D791}" srcId="{5EB72D8C-A56E-46BD-80E7-034BBD15797F}" destId="{C504B416-40D8-4D83-BF55-EDC1E4E545FA}" srcOrd="2" destOrd="0" parTransId="{6B73DE14-0E53-40A3-82E2-E70C9CCA0388}" sibTransId="{036F4B18-1FD4-4AB0-B156-1B97160829F3}"/>
    <dgm:cxn modelId="{172C207D-9440-4379-873E-2F1EB69175A7}" type="presOf" srcId="{433AD7BA-65D3-4BB3-B09F-24B8EA7C54FA}" destId="{C4AD86F2-5E0D-4221-93D3-9DF4EB49D537}" srcOrd="0" destOrd="0" presId="urn:microsoft.com/office/officeart/2011/layout/TabList"/>
    <dgm:cxn modelId="{CC16E797-D06E-49D6-A542-31E6857DA8C3}" type="presOf" srcId="{7D48DE91-26C6-4F54-9994-E8C254527F28}" destId="{3D90E35F-6480-4F9A-A5D2-1A214823B150}" srcOrd="0" destOrd="0" presId="urn:microsoft.com/office/officeart/2011/layout/TabList"/>
    <dgm:cxn modelId="{505AA3AC-3552-4803-9EB9-C73C0DDC48CF}" srcId="{15D373AF-8E84-4CA5-94CE-134776C23903}" destId="{433AD7BA-65D3-4BB3-B09F-24B8EA7C54FA}" srcOrd="0" destOrd="0" parTransId="{2DD3F0C2-A6C2-476E-B39A-0300A5C867C3}" sibTransId="{85E56796-8D52-4959-9B5F-44C77BCC0A30}"/>
    <dgm:cxn modelId="{76FCC7BC-A33C-48F7-8751-4B8382AF88E3}" type="presOf" srcId="{55A8DE40-C990-4147-B71D-208B5892F14E}" destId="{5AD01B02-0E7A-44BB-A18D-CF1BF976739C}" srcOrd="0" destOrd="0" presId="urn:microsoft.com/office/officeart/2011/layout/TabList"/>
    <dgm:cxn modelId="{C08F5DBF-0C75-4F3B-8E8A-95F2C8548F8C}" srcId="{C504B416-40D8-4D83-BF55-EDC1E4E545FA}" destId="{49128F43-D6D0-4E6A-9C4D-B33BC249AF24}" srcOrd="0" destOrd="0" parTransId="{C207E42F-8434-4F95-8D88-73C69AF39DE2}" sibTransId="{0F4205A9-0C07-4C2C-A8DB-ED666F8FD63B}"/>
    <dgm:cxn modelId="{A754BFCA-0AA0-4CD5-9407-780A72952C38}" type="presOf" srcId="{15D373AF-8E84-4CA5-94CE-134776C23903}" destId="{ACC865D6-67F8-47F3-9A35-1615803E5327}" srcOrd="0" destOrd="0" presId="urn:microsoft.com/office/officeart/2011/layout/TabList"/>
    <dgm:cxn modelId="{A86D5BED-0B5D-48B2-B2CE-64E8627189A5}" srcId="{5EB72D8C-A56E-46BD-80E7-034BBD15797F}" destId="{15D373AF-8E84-4CA5-94CE-134776C23903}" srcOrd="1" destOrd="0" parTransId="{F27B118F-1335-45DA-9608-048413567B8A}" sibTransId="{CBC35161-71AF-4D7B-85E2-449686AFDDBC}"/>
    <dgm:cxn modelId="{7EF81067-1357-42BD-83C3-16E6CEB3133A}" type="presParOf" srcId="{0859A7A4-BF9D-4B90-A6F8-715F94D6CBE7}" destId="{92055FD2-6852-426E-BFB6-0E0B57891ADA}" srcOrd="0" destOrd="0" presId="urn:microsoft.com/office/officeart/2011/layout/TabList"/>
    <dgm:cxn modelId="{6E73CB87-35AA-494D-B0CC-0A9AA2F6B099}" type="presParOf" srcId="{92055FD2-6852-426E-BFB6-0E0B57891ADA}" destId="{3D90E35F-6480-4F9A-A5D2-1A214823B150}" srcOrd="0" destOrd="0" presId="urn:microsoft.com/office/officeart/2011/layout/TabList"/>
    <dgm:cxn modelId="{87B1D2EC-D106-462B-A2DE-B3D4CBC3F372}" type="presParOf" srcId="{92055FD2-6852-426E-BFB6-0E0B57891ADA}" destId="{F82147C2-78B2-49CB-BF23-A19B5E3B3A92}" srcOrd="1" destOrd="0" presId="urn:microsoft.com/office/officeart/2011/layout/TabList"/>
    <dgm:cxn modelId="{D7840957-2EF2-47F6-9763-8B9B9619173E}" type="presParOf" srcId="{92055FD2-6852-426E-BFB6-0E0B57891ADA}" destId="{AFA01129-F220-4AF0-80FD-75FC940825CA}" srcOrd="2" destOrd="0" presId="urn:microsoft.com/office/officeart/2011/layout/TabList"/>
    <dgm:cxn modelId="{9040F4DC-CB5D-4F6D-AE64-2EE9C53FEFEC}" type="presParOf" srcId="{0859A7A4-BF9D-4B90-A6F8-715F94D6CBE7}" destId="{4395C20A-27FE-4C8A-B89D-A1F5D7A0765F}" srcOrd="1" destOrd="0" presId="urn:microsoft.com/office/officeart/2011/layout/TabList"/>
    <dgm:cxn modelId="{A8F59970-DD31-4CAC-9E47-AFBE51A6201B}" type="presParOf" srcId="{0859A7A4-BF9D-4B90-A6F8-715F94D6CBE7}" destId="{38BDEB0D-E5E3-419E-A646-E5FCCE3F53EE}" srcOrd="2" destOrd="0" presId="urn:microsoft.com/office/officeart/2011/layout/TabList"/>
    <dgm:cxn modelId="{B7A8FF40-994E-4880-B345-8954D5262DBB}" type="presParOf" srcId="{0859A7A4-BF9D-4B90-A6F8-715F94D6CBE7}" destId="{1C12A7F0-A12B-47B9-92D5-CED1635838CC}" srcOrd="3" destOrd="0" presId="urn:microsoft.com/office/officeart/2011/layout/TabList"/>
    <dgm:cxn modelId="{86F2C863-DA94-4409-8BCE-1A3953B94289}" type="presParOf" srcId="{1C12A7F0-A12B-47B9-92D5-CED1635838CC}" destId="{C4AD86F2-5E0D-4221-93D3-9DF4EB49D537}" srcOrd="0" destOrd="0" presId="urn:microsoft.com/office/officeart/2011/layout/TabList"/>
    <dgm:cxn modelId="{B729F86C-9679-4E97-8520-156EB35614E3}" type="presParOf" srcId="{1C12A7F0-A12B-47B9-92D5-CED1635838CC}" destId="{ACC865D6-67F8-47F3-9A35-1615803E5327}" srcOrd="1" destOrd="0" presId="urn:microsoft.com/office/officeart/2011/layout/TabList"/>
    <dgm:cxn modelId="{103DC195-0493-4BB3-BCED-7F9B9D0C3C6D}" type="presParOf" srcId="{1C12A7F0-A12B-47B9-92D5-CED1635838CC}" destId="{8AC43F01-CC58-414E-ACFE-1BFE257D58A1}" srcOrd="2" destOrd="0" presId="urn:microsoft.com/office/officeart/2011/layout/TabList"/>
    <dgm:cxn modelId="{474A7BFC-E5BA-4ABB-9AF6-9FC0BE1C668C}" type="presParOf" srcId="{0859A7A4-BF9D-4B90-A6F8-715F94D6CBE7}" destId="{5AD01B02-0E7A-44BB-A18D-CF1BF976739C}" srcOrd="4" destOrd="0" presId="urn:microsoft.com/office/officeart/2011/layout/TabList"/>
    <dgm:cxn modelId="{1FB056F7-A090-4606-AE13-B510BA874ED4}" type="presParOf" srcId="{0859A7A4-BF9D-4B90-A6F8-715F94D6CBE7}" destId="{941F2DAE-2CFD-43DC-9185-F4ABD46CC487}" srcOrd="5" destOrd="0" presId="urn:microsoft.com/office/officeart/2011/layout/TabList"/>
    <dgm:cxn modelId="{11612C0A-A30A-4B27-84C1-140143D19FEC}" type="presParOf" srcId="{0859A7A4-BF9D-4B90-A6F8-715F94D6CBE7}" destId="{91FEBD8A-0DC5-40BE-B506-E1B57EC4DD0E}" srcOrd="6" destOrd="0" presId="urn:microsoft.com/office/officeart/2011/layout/TabList"/>
    <dgm:cxn modelId="{1B63C139-BB51-43B6-8D8C-6811414A7499}" type="presParOf" srcId="{91FEBD8A-0DC5-40BE-B506-E1B57EC4DD0E}" destId="{61E420F7-9607-4D38-B9B2-1C978EED39D3}" srcOrd="0" destOrd="0" presId="urn:microsoft.com/office/officeart/2011/layout/TabList"/>
    <dgm:cxn modelId="{5F55A774-2DF8-4036-AB71-98A5E7D89706}" type="presParOf" srcId="{91FEBD8A-0DC5-40BE-B506-E1B57EC4DD0E}" destId="{61258293-7363-48D9-9E00-9C3237A090B8}" srcOrd="1" destOrd="0" presId="urn:microsoft.com/office/officeart/2011/layout/TabList"/>
    <dgm:cxn modelId="{3EBFB48B-D1BF-446A-95C7-5ADC5F0CE14A}" type="presParOf" srcId="{91FEBD8A-0DC5-40BE-B506-E1B57EC4DD0E}" destId="{8A91694C-C9FF-4A7A-A0C2-A3B89A42678C}" srcOrd="2" destOrd="0" presId="urn:microsoft.com/office/officeart/2011/layout/Tab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255D0D0-A89C-4ADA-994A-46325AACB577}" type="doc">
      <dgm:prSet loTypeId="urn:microsoft.com/office/officeart/2005/8/layout/default" loCatId="list" qsTypeId="urn:microsoft.com/office/officeart/2005/8/quickstyle/simple2" qsCatId="simple" csTypeId="urn:microsoft.com/office/officeart/2005/8/colors/accent2_2" csCatId="accent2" phldr="1"/>
      <dgm:spPr/>
      <dgm:t>
        <a:bodyPr/>
        <a:lstStyle/>
        <a:p>
          <a:endParaRPr lang="en-US"/>
        </a:p>
      </dgm:t>
    </dgm:pt>
    <dgm:pt modelId="{637932E0-0F30-458B-AA38-FF7D540F2CFA}" type="parTrans" cxnId="{FC47423F-ECB5-44FF-A8E0-914E7C142872}">
      <dgm:prSet/>
      <dgm:spPr/>
      <dgm:t>
        <a:bodyPr/>
        <a:lstStyle/>
        <a:p>
          <a:endParaRPr lang="en-US"/>
        </a:p>
      </dgm:t>
    </dgm:pt>
    <dgm:pt modelId="{42B26241-C50D-4A5C-879C-4DB4C0C3BB2C}">
      <dgm:prSet/>
      <dgm:spPr>
        <a:xfrm>
          <a:off x="0" y="627658"/>
          <a:ext cx="2464593" cy="1478756"/>
        </a:xfrm>
        <a:prstGeom prst="rect">
          <a:avLst/>
        </a:prstGeom>
        <a:solidFill>
          <a:srgbClr val="00778B"/>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t>
        <a:bodyPr/>
        <a:lstStyle/>
        <a:p>
          <a:pPr>
            <a:buNone/>
          </a:pPr>
          <a:r>
            <a:rPr lang="en-US">
              <a:solidFill>
                <a:sysClr val="window" lastClr="FFFFFF"/>
              </a:solidFill>
              <a:latin typeface="Arial"/>
              <a:ea typeface="+mn-ea"/>
              <a:cs typeface="+mn-cs"/>
            </a:rPr>
            <a:t>Business model makes it unlikely to earn money by selling to outside consumers in response to genuine demand</a:t>
          </a:r>
        </a:p>
      </dgm:t>
    </dgm:pt>
    <dgm:pt modelId="{EF8E6587-C657-41A1-B8EB-CB13C319A31A}" type="sibTrans" cxnId="{FC47423F-ECB5-44FF-A8E0-914E7C142872}">
      <dgm:prSet/>
      <dgm:spPr/>
      <dgm:t>
        <a:bodyPr/>
        <a:lstStyle/>
        <a:p>
          <a:endParaRPr lang="en-US"/>
        </a:p>
      </dgm:t>
    </dgm:pt>
    <dgm:pt modelId="{80F61E98-1EEB-48B5-A6F9-9E0EC20888E7}" type="parTrans" cxnId="{B0D8C676-7A3C-4842-93AD-79AC15C8393F}">
      <dgm:prSet/>
      <dgm:spPr/>
      <dgm:t>
        <a:bodyPr/>
        <a:lstStyle/>
        <a:p>
          <a:endParaRPr lang="en-US"/>
        </a:p>
      </dgm:t>
    </dgm:pt>
    <dgm:pt modelId="{4A494B69-E623-4018-96FE-752966E3BDF8}">
      <dgm:prSet/>
      <dgm:spPr>
        <a:xfrm>
          <a:off x="2711052" y="627658"/>
          <a:ext cx="2464593" cy="1478756"/>
        </a:xfrm>
        <a:prstGeom prst="rect">
          <a:avLst/>
        </a:prstGeom>
        <a:solidFill>
          <a:srgbClr val="00778B"/>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t>
        <a:bodyPr/>
        <a:lstStyle/>
        <a:p>
          <a:pPr>
            <a:buNone/>
          </a:pPr>
          <a:r>
            <a:rPr lang="en-US">
              <a:solidFill>
                <a:sysClr val="window" lastClr="FFFFFF"/>
              </a:solidFill>
              <a:latin typeface="Arial"/>
              <a:ea typeface="+mn-ea"/>
              <a:cs typeface="+mn-cs"/>
            </a:rPr>
            <a:t>Limited profit margins for retail sales</a:t>
          </a:r>
        </a:p>
      </dgm:t>
    </dgm:pt>
    <dgm:pt modelId="{4DBC1A14-ED05-45E0-AA7F-CD62877980A5}" type="sibTrans" cxnId="{B0D8C676-7A3C-4842-93AD-79AC15C8393F}">
      <dgm:prSet/>
      <dgm:spPr/>
      <dgm:t>
        <a:bodyPr/>
        <a:lstStyle/>
        <a:p>
          <a:endParaRPr lang="en-US"/>
        </a:p>
      </dgm:t>
    </dgm:pt>
    <dgm:pt modelId="{08EC7A1B-6E15-4D93-A9B1-51B30FC24FF5}" type="parTrans" cxnId="{25ADAE60-7A20-47AC-828C-12E88C29BE1A}">
      <dgm:prSet/>
      <dgm:spPr/>
      <dgm:t>
        <a:bodyPr/>
        <a:lstStyle/>
        <a:p>
          <a:endParaRPr lang="en-US"/>
        </a:p>
      </dgm:t>
    </dgm:pt>
    <dgm:pt modelId="{B96CC0ED-B304-447F-BE4B-DB8671F530F9}">
      <dgm:prSet/>
      <dgm:spPr>
        <a:xfrm>
          <a:off x="5422105" y="627658"/>
          <a:ext cx="2464593" cy="1478756"/>
        </a:xfrm>
        <a:prstGeom prst="rect">
          <a:avLst/>
        </a:prstGeom>
        <a:solidFill>
          <a:srgbClr val="00778B"/>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t>
        <a:bodyPr/>
        <a:lstStyle/>
        <a:p>
          <a:pPr>
            <a:buNone/>
          </a:pPr>
          <a:r>
            <a:rPr lang="en-US">
              <a:solidFill>
                <a:sysClr val="window" lastClr="FFFFFF"/>
              </a:solidFill>
              <a:latin typeface="Arial"/>
              <a:ea typeface="+mn-ea"/>
              <a:cs typeface="+mn-cs"/>
            </a:rPr>
            <a:t>Rules that limit or restrict retail sales</a:t>
          </a:r>
        </a:p>
      </dgm:t>
    </dgm:pt>
    <dgm:pt modelId="{37C3A293-E065-4653-B52F-7533F1357286}" type="sibTrans" cxnId="{25ADAE60-7A20-47AC-828C-12E88C29BE1A}">
      <dgm:prSet/>
      <dgm:spPr/>
      <dgm:t>
        <a:bodyPr/>
        <a:lstStyle/>
        <a:p>
          <a:endParaRPr lang="en-US"/>
        </a:p>
      </dgm:t>
    </dgm:pt>
    <dgm:pt modelId="{92BEDAE7-F659-4654-BBC7-A2A5787072DB}" type="parTrans" cxnId="{81500B29-2CB3-420E-9677-78B2553C9BD3}">
      <dgm:prSet/>
      <dgm:spPr/>
      <dgm:t>
        <a:bodyPr/>
        <a:lstStyle/>
        <a:p>
          <a:endParaRPr lang="en-US"/>
        </a:p>
      </dgm:t>
    </dgm:pt>
    <dgm:pt modelId="{D526A051-D1D7-47A8-955E-8F81CF7C4606}">
      <dgm:prSet/>
      <dgm:spPr>
        <a:xfrm>
          <a:off x="1355526" y="2352873"/>
          <a:ext cx="2464593" cy="1478756"/>
        </a:xfrm>
        <a:prstGeom prst="rect">
          <a:avLst/>
        </a:prstGeom>
        <a:solidFill>
          <a:srgbClr val="00778B"/>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t>
        <a:bodyPr/>
        <a:lstStyle/>
        <a:p>
          <a:pPr>
            <a:buNone/>
          </a:pPr>
          <a:r>
            <a:rPr lang="en-US">
              <a:solidFill>
                <a:sysClr val="window" lastClr="FFFFFF"/>
              </a:solidFill>
              <a:latin typeface="Arial"/>
              <a:ea typeface="+mn-ea"/>
              <a:cs typeface="+mn-cs"/>
            </a:rPr>
            <a:t>Product availability through other channels makes sales more challenging</a:t>
          </a:r>
        </a:p>
      </dgm:t>
    </dgm:pt>
    <dgm:pt modelId="{8AB90783-8879-4806-A732-E789EB8D53A2}" type="sibTrans" cxnId="{81500B29-2CB3-420E-9677-78B2553C9BD3}">
      <dgm:prSet/>
      <dgm:spPr/>
      <dgm:t>
        <a:bodyPr/>
        <a:lstStyle/>
        <a:p>
          <a:endParaRPr lang="en-US"/>
        </a:p>
      </dgm:t>
    </dgm:pt>
    <dgm:pt modelId="{58D879BC-47F5-4467-847D-4A275078926F}" type="parTrans" cxnId="{CC19D197-8F7F-4EA6-946D-5402D0BDB1AE}">
      <dgm:prSet/>
      <dgm:spPr/>
      <dgm:t>
        <a:bodyPr/>
        <a:lstStyle/>
        <a:p>
          <a:endParaRPr lang="en-US"/>
        </a:p>
      </dgm:t>
    </dgm:pt>
    <dgm:pt modelId="{5DC77481-D78C-4960-9290-C014DC3E2BF6}">
      <dgm:prSet/>
      <dgm:spPr>
        <a:xfrm>
          <a:off x="4076856" y="2383690"/>
          <a:ext cx="2464593" cy="1478756"/>
        </a:xfrm>
        <a:prstGeom prst="rect">
          <a:avLst/>
        </a:prstGeom>
        <a:solidFill>
          <a:srgbClr val="00778B"/>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t>
        <a:bodyPr/>
        <a:lstStyle/>
        <a:p>
          <a:pPr>
            <a:buNone/>
          </a:pPr>
          <a:r>
            <a:rPr lang="en-US">
              <a:solidFill>
                <a:sysClr val="window" lastClr="FFFFFF"/>
              </a:solidFill>
              <a:latin typeface="Arial"/>
              <a:ea typeface="+mn-ea"/>
              <a:cs typeface="+mn-cs"/>
            </a:rPr>
            <a:t>Thresholds that limit sales commissions</a:t>
          </a:r>
        </a:p>
      </dgm:t>
    </dgm:pt>
    <dgm:pt modelId="{17EDDC47-9719-4659-9D31-8AC0639B80A8}" type="sibTrans" cxnId="{CC19D197-8F7F-4EA6-946D-5402D0BDB1AE}">
      <dgm:prSet/>
      <dgm:spPr/>
      <dgm:t>
        <a:bodyPr/>
        <a:lstStyle/>
        <a:p>
          <a:endParaRPr lang="en-US"/>
        </a:p>
      </dgm:t>
    </dgm:pt>
    <dgm:pt modelId="{A945857C-F48A-4321-81CB-30A1EF8356C7}" type="pres">
      <dgm:prSet presAssocID="{A255D0D0-A89C-4ADA-994A-46325AACB577}" presName="diagram" presStyleCnt="0">
        <dgm:presLayoutVars>
          <dgm:dir/>
          <dgm:resizeHandles val="exact"/>
        </dgm:presLayoutVars>
      </dgm:prSet>
      <dgm:spPr/>
    </dgm:pt>
    <dgm:pt modelId="{E610D5C6-5241-44DA-A873-282313F1DE9A}" type="pres">
      <dgm:prSet presAssocID="{42B26241-C50D-4A5C-879C-4DB4C0C3BB2C}" presName="node" presStyleLbl="node1" presStyleIdx="0" presStyleCnt="5">
        <dgm:presLayoutVars>
          <dgm:bulletEnabled val="1"/>
        </dgm:presLayoutVars>
      </dgm:prSet>
      <dgm:spPr/>
    </dgm:pt>
    <dgm:pt modelId="{AD570617-A842-4A4E-BB75-6B6E700ACE07}" type="pres">
      <dgm:prSet presAssocID="{EF8E6587-C657-41A1-B8EB-CB13C319A31A}" presName="sibTrans" presStyleCnt="0"/>
      <dgm:spPr/>
    </dgm:pt>
    <dgm:pt modelId="{CB8E89B0-0E6B-4B41-B190-3674FF3A9CA6}" type="pres">
      <dgm:prSet presAssocID="{4A494B69-E623-4018-96FE-752966E3BDF8}" presName="node" presStyleLbl="node1" presStyleIdx="1" presStyleCnt="5">
        <dgm:presLayoutVars>
          <dgm:bulletEnabled val="1"/>
        </dgm:presLayoutVars>
      </dgm:prSet>
      <dgm:spPr/>
    </dgm:pt>
    <dgm:pt modelId="{180A419E-3AD7-4FF2-B16C-CDA288EFBD25}" type="pres">
      <dgm:prSet presAssocID="{4DBC1A14-ED05-45E0-AA7F-CD62877980A5}" presName="sibTrans" presStyleCnt="0"/>
      <dgm:spPr/>
    </dgm:pt>
    <dgm:pt modelId="{A2A0C2D4-20C6-4B4F-986C-1B279B2906A7}" type="pres">
      <dgm:prSet presAssocID="{B96CC0ED-B304-447F-BE4B-DB8671F530F9}" presName="node" presStyleLbl="node1" presStyleIdx="2" presStyleCnt="5">
        <dgm:presLayoutVars>
          <dgm:bulletEnabled val="1"/>
        </dgm:presLayoutVars>
      </dgm:prSet>
      <dgm:spPr/>
    </dgm:pt>
    <dgm:pt modelId="{55FEA26B-5E07-4B3B-8FF0-EBC65930B578}" type="pres">
      <dgm:prSet presAssocID="{37C3A293-E065-4653-B52F-7533F1357286}" presName="sibTrans" presStyleCnt="0"/>
      <dgm:spPr/>
    </dgm:pt>
    <dgm:pt modelId="{F6DFA4B9-3901-4A0E-9874-8FBD657D974B}" type="pres">
      <dgm:prSet presAssocID="{D526A051-D1D7-47A8-955E-8F81CF7C4606}" presName="node" presStyleLbl="node1" presStyleIdx="3" presStyleCnt="5">
        <dgm:presLayoutVars>
          <dgm:bulletEnabled val="1"/>
        </dgm:presLayoutVars>
      </dgm:prSet>
      <dgm:spPr/>
    </dgm:pt>
    <dgm:pt modelId="{1D4A4931-0547-48FB-B276-28F868B83A3D}" type="pres">
      <dgm:prSet presAssocID="{8AB90783-8879-4806-A732-E789EB8D53A2}" presName="sibTrans" presStyleCnt="0"/>
      <dgm:spPr/>
    </dgm:pt>
    <dgm:pt modelId="{FF0D8B6E-BF6A-47B9-AF13-674D8EB482C2}" type="pres">
      <dgm:prSet presAssocID="{5DC77481-D78C-4960-9290-C014DC3E2BF6}" presName="node" presStyleLbl="node1" presStyleIdx="4" presStyleCnt="5" custLinFactNeighborX="417" custLinFactNeighborY="2084">
        <dgm:presLayoutVars>
          <dgm:bulletEnabled val="1"/>
        </dgm:presLayoutVars>
      </dgm:prSet>
      <dgm:spPr/>
    </dgm:pt>
  </dgm:ptLst>
  <dgm:cxnLst>
    <dgm:cxn modelId="{35D83A1A-F45F-42C8-979E-0E38B8D12BFE}" type="presOf" srcId="{4A494B69-E623-4018-96FE-752966E3BDF8}" destId="{CB8E89B0-0E6B-4B41-B190-3674FF3A9CA6}" srcOrd="0" destOrd="0" presId="urn:microsoft.com/office/officeart/2005/8/layout/default"/>
    <dgm:cxn modelId="{5E67AB23-6D19-4239-8C70-4F5474E36CCA}" type="presOf" srcId="{B96CC0ED-B304-447F-BE4B-DB8671F530F9}" destId="{A2A0C2D4-20C6-4B4F-986C-1B279B2906A7}" srcOrd="0" destOrd="0" presId="urn:microsoft.com/office/officeart/2005/8/layout/default"/>
    <dgm:cxn modelId="{81500B29-2CB3-420E-9677-78B2553C9BD3}" srcId="{A255D0D0-A89C-4ADA-994A-46325AACB577}" destId="{D526A051-D1D7-47A8-955E-8F81CF7C4606}" srcOrd="3" destOrd="0" parTransId="{92BEDAE7-F659-4654-BBC7-A2A5787072DB}" sibTransId="{8AB90783-8879-4806-A732-E789EB8D53A2}"/>
    <dgm:cxn modelId="{FC47423F-ECB5-44FF-A8E0-914E7C142872}" srcId="{A255D0D0-A89C-4ADA-994A-46325AACB577}" destId="{42B26241-C50D-4A5C-879C-4DB4C0C3BB2C}" srcOrd="0" destOrd="0" parTransId="{637932E0-0F30-458B-AA38-FF7D540F2CFA}" sibTransId="{EF8E6587-C657-41A1-B8EB-CB13C319A31A}"/>
    <dgm:cxn modelId="{25ADAE60-7A20-47AC-828C-12E88C29BE1A}" srcId="{A255D0D0-A89C-4ADA-994A-46325AACB577}" destId="{B96CC0ED-B304-447F-BE4B-DB8671F530F9}" srcOrd="2" destOrd="0" parTransId="{08EC7A1B-6E15-4D93-A9B1-51B30FC24FF5}" sibTransId="{37C3A293-E065-4653-B52F-7533F1357286}"/>
    <dgm:cxn modelId="{F8A57148-F6C5-43FE-8ACF-5A84BC679D6B}" type="presOf" srcId="{5DC77481-D78C-4960-9290-C014DC3E2BF6}" destId="{FF0D8B6E-BF6A-47B9-AF13-674D8EB482C2}" srcOrd="0" destOrd="0" presId="urn:microsoft.com/office/officeart/2005/8/layout/default"/>
    <dgm:cxn modelId="{243DEC4D-6833-4C36-8599-7A7F62B5AF73}" type="presOf" srcId="{42B26241-C50D-4A5C-879C-4DB4C0C3BB2C}" destId="{E610D5C6-5241-44DA-A873-282313F1DE9A}" srcOrd="0" destOrd="0" presId="urn:microsoft.com/office/officeart/2005/8/layout/default"/>
    <dgm:cxn modelId="{B0D8C676-7A3C-4842-93AD-79AC15C8393F}" srcId="{A255D0D0-A89C-4ADA-994A-46325AACB577}" destId="{4A494B69-E623-4018-96FE-752966E3BDF8}" srcOrd="1" destOrd="0" parTransId="{80F61E98-1EEB-48B5-A6F9-9E0EC20888E7}" sibTransId="{4DBC1A14-ED05-45E0-AA7F-CD62877980A5}"/>
    <dgm:cxn modelId="{06E9B37A-2C65-4B57-83B0-D2DB84FDCE8B}" type="presOf" srcId="{D526A051-D1D7-47A8-955E-8F81CF7C4606}" destId="{F6DFA4B9-3901-4A0E-9874-8FBD657D974B}" srcOrd="0" destOrd="0" presId="urn:microsoft.com/office/officeart/2005/8/layout/default"/>
    <dgm:cxn modelId="{CC19D197-8F7F-4EA6-946D-5402D0BDB1AE}" srcId="{A255D0D0-A89C-4ADA-994A-46325AACB577}" destId="{5DC77481-D78C-4960-9290-C014DC3E2BF6}" srcOrd="4" destOrd="0" parTransId="{58D879BC-47F5-4467-847D-4A275078926F}" sibTransId="{17EDDC47-9719-4659-9D31-8AC0639B80A8}"/>
    <dgm:cxn modelId="{D1B3B8D6-3A53-4D53-9658-A1B2BD12AF28}" type="presOf" srcId="{A255D0D0-A89C-4ADA-994A-46325AACB577}" destId="{A945857C-F48A-4321-81CB-30A1EF8356C7}" srcOrd="0" destOrd="0" presId="urn:microsoft.com/office/officeart/2005/8/layout/default"/>
    <dgm:cxn modelId="{61F5664F-7306-49DD-8C9A-6315E3B34417}" type="presParOf" srcId="{A945857C-F48A-4321-81CB-30A1EF8356C7}" destId="{E610D5C6-5241-44DA-A873-282313F1DE9A}" srcOrd="0" destOrd="0" presId="urn:microsoft.com/office/officeart/2005/8/layout/default"/>
    <dgm:cxn modelId="{E77DDEFF-51A5-468D-AC8A-6E60DE72C39B}" type="presParOf" srcId="{A945857C-F48A-4321-81CB-30A1EF8356C7}" destId="{AD570617-A842-4A4E-BB75-6B6E700ACE07}" srcOrd="1" destOrd="0" presId="urn:microsoft.com/office/officeart/2005/8/layout/default"/>
    <dgm:cxn modelId="{08D2E98E-AB9F-4E35-A3C4-320EB5CE2036}" type="presParOf" srcId="{A945857C-F48A-4321-81CB-30A1EF8356C7}" destId="{CB8E89B0-0E6B-4B41-B190-3674FF3A9CA6}" srcOrd="2" destOrd="0" presId="urn:microsoft.com/office/officeart/2005/8/layout/default"/>
    <dgm:cxn modelId="{8FEC5725-8EF3-4B4B-8744-5C860B842C3A}" type="presParOf" srcId="{A945857C-F48A-4321-81CB-30A1EF8356C7}" destId="{180A419E-3AD7-4FF2-B16C-CDA288EFBD25}" srcOrd="3" destOrd="0" presId="urn:microsoft.com/office/officeart/2005/8/layout/default"/>
    <dgm:cxn modelId="{18624158-953F-4E13-A89C-142D5BB70FB3}" type="presParOf" srcId="{A945857C-F48A-4321-81CB-30A1EF8356C7}" destId="{A2A0C2D4-20C6-4B4F-986C-1B279B2906A7}" srcOrd="4" destOrd="0" presId="urn:microsoft.com/office/officeart/2005/8/layout/default"/>
    <dgm:cxn modelId="{2AF60B60-5910-4AF0-8F6F-623252C154FD}" type="presParOf" srcId="{A945857C-F48A-4321-81CB-30A1EF8356C7}" destId="{55FEA26B-5E07-4B3B-8FF0-EBC65930B578}" srcOrd="5" destOrd="0" presId="urn:microsoft.com/office/officeart/2005/8/layout/default"/>
    <dgm:cxn modelId="{F2D05EDD-346E-4DD4-A4B6-A411662041A3}" type="presParOf" srcId="{A945857C-F48A-4321-81CB-30A1EF8356C7}" destId="{F6DFA4B9-3901-4A0E-9874-8FBD657D974B}" srcOrd="6" destOrd="0" presId="urn:microsoft.com/office/officeart/2005/8/layout/default"/>
    <dgm:cxn modelId="{1F479110-5B22-4E1A-B712-AC81F89A6B08}" type="presParOf" srcId="{A945857C-F48A-4321-81CB-30A1EF8356C7}" destId="{1D4A4931-0547-48FB-B276-28F868B83A3D}" srcOrd="7" destOrd="0" presId="urn:microsoft.com/office/officeart/2005/8/layout/default"/>
    <dgm:cxn modelId="{4A1B2A53-0DE6-4B3E-B02B-772BC9EE6846}" type="presParOf" srcId="{A945857C-F48A-4321-81CB-30A1EF8356C7}" destId="{FF0D8B6E-BF6A-47B9-AF13-674D8EB482C2}"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A60767C-46F3-46D6-AA16-B2D9D21DCF12}" type="doc">
      <dgm:prSet loTypeId="urn:microsoft.com/office/officeart/2005/8/layout/default" loCatId="list" qsTypeId="urn:microsoft.com/office/officeart/2005/8/quickstyle/simple2" qsCatId="simple" csTypeId="urn:microsoft.com/office/officeart/2005/8/colors/accent1_2" csCatId="accent1" phldr="1"/>
      <dgm:spPr/>
      <dgm:t>
        <a:bodyPr/>
        <a:lstStyle/>
        <a:p>
          <a:endParaRPr lang="en-US"/>
        </a:p>
      </dgm:t>
    </dgm:pt>
    <dgm:pt modelId="{61FD4547-0772-4EC6-87AD-919295AF8EE3}" type="parTrans" cxnId="{9B8E68B1-4801-4D5C-8B62-75B0ED0951B0}">
      <dgm:prSet/>
      <dgm:spPr/>
      <dgm:t>
        <a:bodyPr/>
        <a:lstStyle/>
        <a:p>
          <a:endParaRPr lang="en-US"/>
        </a:p>
      </dgm:t>
    </dgm:pt>
    <dgm:pt modelId="{35778583-4F59-49ED-9037-FCD24044C2C0}">
      <dgm:prSet/>
      <dgm:spPr>
        <a:xfrm>
          <a:off x="296030" y="2465"/>
          <a:ext cx="2931095" cy="1758657"/>
        </a:xfrm>
        <a:prstGeom prst="rect">
          <a:avLst/>
        </a:prstGeom>
        <a:solidFill>
          <a:srgbClr val="00778B">
            <a:hueOff val="0"/>
            <a:satOff val="0"/>
            <a:lumOff val="0"/>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t>
        <a:bodyPr/>
        <a:lstStyle/>
        <a:p>
          <a:pPr>
            <a:buNone/>
          </a:pPr>
          <a:r>
            <a:rPr lang="en-US">
              <a:solidFill>
                <a:sysClr val="window" lastClr="FFFFFF"/>
              </a:solidFill>
              <a:latin typeface="Arial"/>
              <a:ea typeface="+mn-ea"/>
              <a:cs typeface="+mn-cs"/>
            </a:rPr>
            <a:t>Defendants provide no guidance on where to market or sell products.</a:t>
          </a:r>
        </a:p>
      </dgm:t>
    </dgm:pt>
    <dgm:pt modelId="{96980D5A-D00D-4B79-BE0F-492B8404F999}" type="sibTrans" cxnId="{9B8E68B1-4801-4D5C-8B62-75B0ED0951B0}">
      <dgm:prSet/>
      <dgm:spPr/>
      <dgm:t>
        <a:bodyPr/>
        <a:lstStyle/>
        <a:p>
          <a:endParaRPr lang="en-US"/>
        </a:p>
      </dgm:t>
    </dgm:pt>
    <dgm:pt modelId="{E0A2497B-9316-4C1D-836E-DC42909D0A18}" type="parTrans" cxnId="{72CA9E69-2972-4027-AAF7-FF8510B1C3D2}">
      <dgm:prSet/>
      <dgm:spPr/>
      <dgm:t>
        <a:bodyPr/>
        <a:lstStyle/>
        <a:p>
          <a:endParaRPr lang="en-US"/>
        </a:p>
      </dgm:t>
    </dgm:pt>
    <dgm:pt modelId="{040AF26A-8D54-48A8-892C-0C8C3D0969FC}">
      <dgm:prSet/>
      <dgm:spPr>
        <a:xfrm>
          <a:off x="3520235" y="2465"/>
          <a:ext cx="2931095" cy="1758657"/>
        </a:xfrm>
        <a:prstGeom prst="rect">
          <a:avLst/>
        </a:prstGeom>
        <a:solidFill>
          <a:srgbClr val="00778B">
            <a:hueOff val="0"/>
            <a:satOff val="0"/>
            <a:lumOff val="0"/>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t>
        <a:bodyPr/>
        <a:lstStyle/>
        <a:p>
          <a:pPr>
            <a:buNone/>
          </a:pPr>
          <a:r>
            <a:rPr lang="en-US">
              <a:solidFill>
                <a:sysClr val="window" lastClr="FFFFFF"/>
              </a:solidFill>
              <a:latin typeface="Arial"/>
              <a:ea typeface="+mn-ea"/>
              <a:cs typeface="+mn-cs"/>
            </a:rPr>
            <a:t>Teach Affiliates to give away the products as samples and to concentrate their efforts on recruiting new participants</a:t>
          </a:r>
        </a:p>
      </dgm:t>
    </dgm:pt>
    <dgm:pt modelId="{26002491-C908-49C4-9C59-939EA1237D7D}" type="sibTrans" cxnId="{72CA9E69-2972-4027-AAF7-FF8510B1C3D2}">
      <dgm:prSet/>
      <dgm:spPr/>
      <dgm:t>
        <a:bodyPr/>
        <a:lstStyle/>
        <a:p>
          <a:endParaRPr lang="en-US"/>
        </a:p>
      </dgm:t>
    </dgm:pt>
    <dgm:pt modelId="{F8E2E60D-325F-4DFF-988A-46267FC0D820}" type="parTrans" cxnId="{AC438CA0-6835-4E32-B460-3B69DB72C99D}">
      <dgm:prSet/>
      <dgm:spPr/>
      <dgm:t>
        <a:bodyPr/>
        <a:lstStyle/>
        <a:p>
          <a:endParaRPr lang="en-US"/>
        </a:p>
      </dgm:t>
    </dgm:pt>
    <dgm:pt modelId="{2F7C415D-D4F3-445D-AEAD-1F838925B10D}">
      <dgm:prSet/>
      <dgm:spPr>
        <a:xfrm>
          <a:off x="6744440" y="2465"/>
          <a:ext cx="2931095" cy="1758657"/>
        </a:xfrm>
        <a:prstGeom prst="rect">
          <a:avLst/>
        </a:prstGeom>
        <a:solidFill>
          <a:srgbClr val="00778B">
            <a:hueOff val="0"/>
            <a:satOff val="0"/>
            <a:lumOff val="0"/>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t>
        <a:bodyPr/>
        <a:lstStyle/>
        <a:p>
          <a:pPr>
            <a:buNone/>
          </a:pPr>
          <a:r>
            <a:rPr lang="en-US">
              <a:solidFill>
                <a:sysClr val="window" lastClr="FFFFFF"/>
              </a:solidFill>
              <a:latin typeface="Arial"/>
              <a:ea typeface="+mn-ea"/>
              <a:cs typeface="+mn-cs"/>
            </a:rPr>
            <a:t>No meaningful discounts or incentives to encourage retail sales</a:t>
          </a:r>
        </a:p>
      </dgm:t>
    </dgm:pt>
    <dgm:pt modelId="{6E731F28-AB5D-48AE-BB15-DD0369D24FC9}" type="sibTrans" cxnId="{AC438CA0-6835-4E32-B460-3B69DB72C99D}">
      <dgm:prSet/>
      <dgm:spPr/>
      <dgm:t>
        <a:bodyPr/>
        <a:lstStyle/>
        <a:p>
          <a:endParaRPr lang="en-US"/>
        </a:p>
      </dgm:t>
    </dgm:pt>
    <dgm:pt modelId="{F97969D0-CE10-480C-8676-FC854B8D12B5}" type="parTrans" cxnId="{F8FEF64D-B2FB-41CD-9C23-F318069BC04A}">
      <dgm:prSet/>
      <dgm:spPr/>
      <dgm:t>
        <a:bodyPr/>
        <a:lstStyle/>
        <a:p>
          <a:endParaRPr lang="en-US"/>
        </a:p>
      </dgm:t>
    </dgm:pt>
    <dgm:pt modelId="{6938233D-F4BA-4F2A-A954-D798F6572901}">
      <dgm:prSet/>
      <dgm:spPr>
        <a:xfrm>
          <a:off x="296030" y="2054231"/>
          <a:ext cx="2931095" cy="1758657"/>
        </a:xfrm>
        <a:prstGeom prst="rect">
          <a:avLst/>
        </a:prstGeom>
        <a:solidFill>
          <a:srgbClr val="00778B">
            <a:hueOff val="0"/>
            <a:satOff val="0"/>
            <a:lumOff val="0"/>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t>
        <a:bodyPr/>
        <a:lstStyle/>
        <a:p>
          <a:pPr>
            <a:buNone/>
          </a:pPr>
          <a:r>
            <a:rPr lang="en-US">
              <a:solidFill>
                <a:sysClr val="window" lastClr="FFFFFF"/>
              </a:solidFill>
              <a:latin typeface="Arial"/>
              <a:ea typeface="+mn-ea"/>
              <a:cs typeface="+mn-cs"/>
            </a:rPr>
            <a:t>Retail sales just mitigate participation costs</a:t>
          </a:r>
        </a:p>
      </dgm:t>
    </dgm:pt>
    <dgm:pt modelId="{72EAAC35-BF9B-4969-A08A-21BF952DFD7B}" type="sibTrans" cxnId="{F8FEF64D-B2FB-41CD-9C23-F318069BC04A}">
      <dgm:prSet/>
      <dgm:spPr/>
      <dgm:t>
        <a:bodyPr/>
        <a:lstStyle/>
        <a:p>
          <a:endParaRPr lang="en-US"/>
        </a:p>
      </dgm:t>
    </dgm:pt>
    <dgm:pt modelId="{D9BB1956-9769-4D04-9114-FF86E8F862A8}" type="parTrans" cxnId="{647CBCB3-0ECA-47C6-8912-137D0428549A}">
      <dgm:prSet/>
      <dgm:spPr/>
      <dgm:t>
        <a:bodyPr/>
        <a:lstStyle/>
        <a:p>
          <a:endParaRPr lang="en-US"/>
        </a:p>
      </dgm:t>
    </dgm:pt>
    <dgm:pt modelId="{EA2D1749-B709-4ABF-A865-3B4F43D4B63A}">
      <dgm:prSet/>
      <dgm:spPr>
        <a:xfrm>
          <a:off x="3520235" y="2054231"/>
          <a:ext cx="2931095" cy="1758657"/>
        </a:xfrm>
        <a:prstGeom prst="rect">
          <a:avLst/>
        </a:prstGeom>
        <a:solidFill>
          <a:srgbClr val="00778B">
            <a:hueOff val="0"/>
            <a:satOff val="0"/>
            <a:lumOff val="0"/>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t>
        <a:bodyPr/>
        <a:lstStyle/>
        <a:p>
          <a:pPr>
            <a:buNone/>
          </a:pPr>
          <a:r>
            <a:rPr lang="en-US">
              <a:solidFill>
                <a:sysClr val="window" lastClr="FFFFFF"/>
              </a:solidFill>
              <a:latin typeface="Arial"/>
              <a:ea typeface="+mn-ea"/>
              <a:cs typeface="+mn-cs"/>
            </a:rPr>
            <a:t>Print materials emphasize recruitment over retailing</a:t>
          </a:r>
        </a:p>
      </dgm:t>
    </dgm:pt>
    <dgm:pt modelId="{05BACBCD-16E0-4ADD-ACC7-67C2FF6C7168}" type="sibTrans" cxnId="{647CBCB3-0ECA-47C6-8912-137D0428549A}">
      <dgm:prSet/>
      <dgm:spPr/>
      <dgm:t>
        <a:bodyPr/>
        <a:lstStyle/>
        <a:p>
          <a:endParaRPr lang="en-US"/>
        </a:p>
      </dgm:t>
    </dgm:pt>
    <dgm:pt modelId="{A3F58BA3-3B89-4146-894E-9E526B526F2D}" type="parTrans" cxnId="{CD849DC6-040F-4045-8BEE-4FB7F6BEDB57}">
      <dgm:prSet/>
      <dgm:spPr/>
      <dgm:t>
        <a:bodyPr/>
        <a:lstStyle/>
        <a:p>
          <a:endParaRPr lang="en-US"/>
        </a:p>
      </dgm:t>
    </dgm:pt>
    <dgm:pt modelId="{AB155E46-A597-4AC3-B3B4-86C93EC0C6CA}">
      <dgm:prSet/>
      <dgm:spPr>
        <a:xfrm>
          <a:off x="6744440" y="2054231"/>
          <a:ext cx="2931095" cy="1758657"/>
        </a:xfrm>
        <a:prstGeom prst="rect">
          <a:avLst/>
        </a:prstGeom>
        <a:solidFill>
          <a:srgbClr val="00778B">
            <a:hueOff val="0"/>
            <a:satOff val="0"/>
            <a:lumOff val="0"/>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t>
        <a:bodyPr/>
        <a:lstStyle/>
        <a:p>
          <a:pPr>
            <a:buNone/>
          </a:pPr>
          <a:r>
            <a:rPr lang="en-US">
              <a:solidFill>
                <a:sysClr val="window" lastClr="FFFFFF"/>
              </a:solidFill>
              <a:latin typeface="Arial"/>
              <a:ea typeface="+mn-ea"/>
              <a:cs typeface="+mn-cs"/>
            </a:rPr>
            <a:t>Compensation for recruitment dwarfs what might be made from retail sales</a:t>
          </a:r>
        </a:p>
      </dgm:t>
    </dgm:pt>
    <dgm:pt modelId="{561E796E-4842-4774-87E5-4FAF37FA2D59}" type="sibTrans" cxnId="{CD849DC6-040F-4045-8BEE-4FB7F6BEDB57}">
      <dgm:prSet/>
      <dgm:spPr/>
      <dgm:t>
        <a:bodyPr/>
        <a:lstStyle/>
        <a:p>
          <a:endParaRPr lang="en-US"/>
        </a:p>
      </dgm:t>
    </dgm:pt>
    <dgm:pt modelId="{857BE2A5-8F48-4B05-8282-5BBDE9452F3D}" type="pres">
      <dgm:prSet presAssocID="{EA60767C-46F3-46D6-AA16-B2D9D21DCF12}" presName="diagram" presStyleCnt="0">
        <dgm:presLayoutVars>
          <dgm:dir/>
          <dgm:resizeHandles val="exact"/>
        </dgm:presLayoutVars>
      </dgm:prSet>
      <dgm:spPr/>
    </dgm:pt>
    <dgm:pt modelId="{44C1A578-C116-42DE-A2F3-F35BD0758961}" type="pres">
      <dgm:prSet presAssocID="{35778583-4F59-49ED-9037-FCD24044C2C0}" presName="node" presStyleLbl="node1" presStyleIdx="0" presStyleCnt="6">
        <dgm:presLayoutVars>
          <dgm:bulletEnabled val="1"/>
        </dgm:presLayoutVars>
      </dgm:prSet>
      <dgm:spPr/>
    </dgm:pt>
    <dgm:pt modelId="{F69171D4-BD52-45A4-BF86-57CC9DDF40CD}" type="pres">
      <dgm:prSet presAssocID="{96980D5A-D00D-4B79-BE0F-492B8404F999}" presName="sibTrans" presStyleCnt="0"/>
      <dgm:spPr/>
    </dgm:pt>
    <dgm:pt modelId="{9D48C04E-2750-4346-80EF-C0EF47118C62}" type="pres">
      <dgm:prSet presAssocID="{040AF26A-8D54-48A8-892C-0C8C3D0969FC}" presName="node" presStyleLbl="node1" presStyleIdx="1" presStyleCnt="6">
        <dgm:presLayoutVars>
          <dgm:bulletEnabled val="1"/>
        </dgm:presLayoutVars>
      </dgm:prSet>
      <dgm:spPr/>
    </dgm:pt>
    <dgm:pt modelId="{58D48D53-7768-4525-AD0B-6755B4963DE8}" type="pres">
      <dgm:prSet presAssocID="{26002491-C908-49C4-9C59-939EA1237D7D}" presName="sibTrans" presStyleCnt="0"/>
      <dgm:spPr/>
    </dgm:pt>
    <dgm:pt modelId="{1BBDF47F-AA0D-473E-981A-BE4BBF7083A5}" type="pres">
      <dgm:prSet presAssocID="{2F7C415D-D4F3-445D-AEAD-1F838925B10D}" presName="node" presStyleLbl="node1" presStyleIdx="2" presStyleCnt="6">
        <dgm:presLayoutVars>
          <dgm:bulletEnabled val="1"/>
        </dgm:presLayoutVars>
      </dgm:prSet>
      <dgm:spPr/>
    </dgm:pt>
    <dgm:pt modelId="{F1144BD4-6792-4D1D-90EC-648084FB2472}" type="pres">
      <dgm:prSet presAssocID="{6E731F28-AB5D-48AE-BB15-DD0369D24FC9}" presName="sibTrans" presStyleCnt="0"/>
      <dgm:spPr/>
    </dgm:pt>
    <dgm:pt modelId="{97A0C663-692F-4542-A81A-0E258635F71D}" type="pres">
      <dgm:prSet presAssocID="{6938233D-F4BA-4F2A-A954-D798F6572901}" presName="node" presStyleLbl="node1" presStyleIdx="3" presStyleCnt="6">
        <dgm:presLayoutVars>
          <dgm:bulletEnabled val="1"/>
        </dgm:presLayoutVars>
      </dgm:prSet>
      <dgm:spPr/>
    </dgm:pt>
    <dgm:pt modelId="{97BFCE81-483B-406E-9F51-09B8087C627D}" type="pres">
      <dgm:prSet presAssocID="{72EAAC35-BF9B-4969-A08A-21BF952DFD7B}" presName="sibTrans" presStyleCnt="0"/>
      <dgm:spPr/>
    </dgm:pt>
    <dgm:pt modelId="{3EA39F95-2674-4AB0-97BF-6F8209B89C0F}" type="pres">
      <dgm:prSet presAssocID="{EA2D1749-B709-4ABF-A865-3B4F43D4B63A}" presName="node" presStyleLbl="node1" presStyleIdx="4" presStyleCnt="6">
        <dgm:presLayoutVars>
          <dgm:bulletEnabled val="1"/>
        </dgm:presLayoutVars>
      </dgm:prSet>
      <dgm:spPr/>
    </dgm:pt>
    <dgm:pt modelId="{132C8DB0-B06F-4A9D-9CE1-0BAF9250D2F8}" type="pres">
      <dgm:prSet presAssocID="{05BACBCD-16E0-4ADD-ACC7-67C2FF6C7168}" presName="sibTrans" presStyleCnt="0"/>
      <dgm:spPr/>
    </dgm:pt>
    <dgm:pt modelId="{01E5822F-AC38-411E-AC0F-B82857EA60B7}" type="pres">
      <dgm:prSet presAssocID="{AB155E46-A597-4AC3-B3B4-86C93EC0C6CA}" presName="node" presStyleLbl="node1" presStyleIdx="5" presStyleCnt="6">
        <dgm:presLayoutVars>
          <dgm:bulletEnabled val="1"/>
        </dgm:presLayoutVars>
      </dgm:prSet>
      <dgm:spPr/>
    </dgm:pt>
  </dgm:ptLst>
  <dgm:cxnLst>
    <dgm:cxn modelId="{82DC5105-64A8-473F-B231-EEB2485D7B0B}" type="presOf" srcId="{AB155E46-A597-4AC3-B3B4-86C93EC0C6CA}" destId="{01E5822F-AC38-411E-AC0F-B82857EA60B7}" srcOrd="0" destOrd="0" presId="urn:microsoft.com/office/officeart/2005/8/layout/default"/>
    <dgm:cxn modelId="{7582940B-60D4-4167-B9F6-8843605FF6E6}" type="presOf" srcId="{2F7C415D-D4F3-445D-AEAD-1F838925B10D}" destId="{1BBDF47F-AA0D-473E-981A-BE4BBF7083A5}" srcOrd="0" destOrd="0" presId="urn:microsoft.com/office/officeart/2005/8/layout/default"/>
    <dgm:cxn modelId="{1BEF6060-E6C3-49F0-BCF8-C2EA7188564A}" type="presOf" srcId="{6938233D-F4BA-4F2A-A954-D798F6572901}" destId="{97A0C663-692F-4542-A81A-0E258635F71D}" srcOrd="0" destOrd="0" presId="urn:microsoft.com/office/officeart/2005/8/layout/default"/>
    <dgm:cxn modelId="{72CA9E69-2972-4027-AAF7-FF8510B1C3D2}" srcId="{EA60767C-46F3-46D6-AA16-B2D9D21DCF12}" destId="{040AF26A-8D54-48A8-892C-0C8C3D0969FC}" srcOrd="1" destOrd="0" parTransId="{E0A2497B-9316-4C1D-836E-DC42909D0A18}" sibTransId="{26002491-C908-49C4-9C59-939EA1237D7D}"/>
    <dgm:cxn modelId="{F8FEF64D-B2FB-41CD-9C23-F318069BC04A}" srcId="{EA60767C-46F3-46D6-AA16-B2D9D21DCF12}" destId="{6938233D-F4BA-4F2A-A954-D798F6572901}" srcOrd="3" destOrd="0" parTransId="{F97969D0-CE10-480C-8676-FC854B8D12B5}" sibTransId="{72EAAC35-BF9B-4969-A08A-21BF952DFD7B}"/>
    <dgm:cxn modelId="{58941C70-57C6-45B4-AEE0-E20605AD7821}" type="presOf" srcId="{EA60767C-46F3-46D6-AA16-B2D9D21DCF12}" destId="{857BE2A5-8F48-4B05-8282-5BBDE9452F3D}" srcOrd="0" destOrd="0" presId="urn:microsoft.com/office/officeart/2005/8/layout/default"/>
    <dgm:cxn modelId="{6802628A-D803-4B98-A122-5141D9CF263C}" type="presOf" srcId="{EA2D1749-B709-4ABF-A865-3B4F43D4B63A}" destId="{3EA39F95-2674-4AB0-97BF-6F8209B89C0F}" srcOrd="0" destOrd="0" presId="urn:microsoft.com/office/officeart/2005/8/layout/default"/>
    <dgm:cxn modelId="{1F8E289D-BA2B-46F8-836D-12924D423BF8}" type="presOf" srcId="{040AF26A-8D54-48A8-892C-0C8C3D0969FC}" destId="{9D48C04E-2750-4346-80EF-C0EF47118C62}" srcOrd="0" destOrd="0" presId="urn:microsoft.com/office/officeart/2005/8/layout/default"/>
    <dgm:cxn modelId="{AC438CA0-6835-4E32-B460-3B69DB72C99D}" srcId="{EA60767C-46F3-46D6-AA16-B2D9D21DCF12}" destId="{2F7C415D-D4F3-445D-AEAD-1F838925B10D}" srcOrd="2" destOrd="0" parTransId="{F8E2E60D-325F-4DFF-988A-46267FC0D820}" sibTransId="{6E731F28-AB5D-48AE-BB15-DD0369D24FC9}"/>
    <dgm:cxn modelId="{9B8E68B1-4801-4D5C-8B62-75B0ED0951B0}" srcId="{EA60767C-46F3-46D6-AA16-B2D9D21DCF12}" destId="{35778583-4F59-49ED-9037-FCD24044C2C0}" srcOrd="0" destOrd="0" parTransId="{61FD4547-0772-4EC6-87AD-919295AF8EE3}" sibTransId="{96980D5A-D00D-4B79-BE0F-492B8404F999}"/>
    <dgm:cxn modelId="{647CBCB3-0ECA-47C6-8912-137D0428549A}" srcId="{EA60767C-46F3-46D6-AA16-B2D9D21DCF12}" destId="{EA2D1749-B709-4ABF-A865-3B4F43D4B63A}" srcOrd="4" destOrd="0" parTransId="{D9BB1956-9769-4D04-9114-FF86E8F862A8}" sibTransId="{05BACBCD-16E0-4ADD-ACC7-67C2FF6C7168}"/>
    <dgm:cxn modelId="{1CEA65C1-DFF8-4C89-B44B-25ADF000E057}" type="presOf" srcId="{35778583-4F59-49ED-9037-FCD24044C2C0}" destId="{44C1A578-C116-42DE-A2F3-F35BD0758961}" srcOrd="0" destOrd="0" presId="urn:microsoft.com/office/officeart/2005/8/layout/default"/>
    <dgm:cxn modelId="{CD849DC6-040F-4045-8BEE-4FB7F6BEDB57}" srcId="{EA60767C-46F3-46D6-AA16-B2D9D21DCF12}" destId="{AB155E46-A597-4AC3-B3B4-86C93EC0C6CA}" srcOrd="5" destOrd="0" parTransId="{A3F58BA3-3B89-4146-894E-9E526B526F2D}" sibTransId="{561E796E-4842-4774-87E5-4FAF37FA2D59}"/>
    <dgm:cxn modelId="{29F77F56-1791-47F7-8653-3F6140A71E1E}" type="presParOf" srcId="{857BE2A5-8F48-4B05-8282-5BBDE9452F3D}" destId="{44C1A578-C116-42DE-A2F3-F35BD0758961}" srcOrd="0" destOrd="0" presId="urn:microsoft.com/office/officeart/2005/8/layout/default"/>
    <dgm:cxn modelId="{D8758DE2-F405-411E-936C-ECE1EE4095B1}" type="presParOf" srcId="{857BE2A5-8F48-4B05-8282-5BBDE9452F3D}" destId="{F69171D4-BD52-45A4-BF86-57CC9DDF40CD}" srcOrd="1" destOrd="0" presId="urn:microsoft.com/office/officeart/2005/8/layout/default"/>
    <dgm:cxn modelId="{2E7737B0-E2D4-40C4-991D-0185A2B68904}" type="presParOf" srcId="{857BE2A5-8F48-4B05-8282-5BBDE9452F3D}" destId="{9D48C04E-2750-4346-80EF-C0EF47118C62}" srcOrd="2" destOrd="0" presId="urn:microsoft.com/office/officeart/2005/8/layout/default"/>
    <dgm:cxn modelId="{7993F199-3A93-47FB-AFD8-D36373413FCE}" type="presParOf" srcId="{857BE2A5-8F48-4B05-8282-5BBDE9452F3D}" destId="{58D48D53-7768-4525-AD0B-6755B4963DE8}" srcOrd="3" destOrd="0" presId="urn:microsoft.com/office/officeart/2005/8/layout/default"/>
    <dgm:cxn modelId="{8789E952-0B1E-447A-B5DC-73BAAF386BE0}" type="presParOf" srcId="{857BE2A5-8F48-4B05-8282-5BBDE9452F3D}" destId="{1BBDF47F-AA0D-473E-981A-BE4BBF7083A5}" srcOrd="4" destOrd="0" presId="urn:microsoft.com/office/officeart/2005/8/layout/default"/>
    <dgm:cxn modelId="{A440E58E-833E-4855-ABD8-8BCFA4C6E9C2}" type="presParOf" srcId="{857BE2A5-8F48-4B05-8282-5BBDE9452F3D}" destId="{F1144BD4-6792-4D1D-90EC-648084FB2472}" srcOrd="5" destOrd="0" presId="urn:microsoft.com/office/officeart/2005/8/layout/default"/>
    <dgm:cxn modelId="{A5968F00-6832-40FA-899B-4208F55A3629}" type="presParOf" srcId="{857BE2A5-8F48-4B05-8282-5BBDE9452F3D}" destId="{97A0C663-692F-4542-A81A-0E258635F71D}" srcOrd="6" destOrd="0" presId="urn:microsoft.com/office/officeart/2005/8/layout/default"/>
    <dgm:cxn modelId="{CEF829D1-151B-4255-9325-20275DB07F87}" type="presParOf" srcId="{857BE2A5-8F48-4B05-8282-5BBDE9452F3D}" destId="{97BFCE81-483B-406E-9F51-09B8087C627D}" srcOrd="7" destOrd="0" presId="urn:microsoft.com/office/officeart/2005/8/layout/default"/>
    <dgm:cxn modelId="{302A36BE-A548-4E2F-A7F3-5BA21F435853}" type="presParOf" srcId="{857BE2A5-8F48-4B05-8282-5BBDE9452F3D}" destId="{3EA39F95-2674-4AB0-97BF-6F8209B89C0F}" srcOrd="8" destOrd="0" presId="urn:microsoft.com/office/officeart/2005/8/layout/default"/>
    <dgm:cxn modelId="{1526C2B8-A736-458F-9994-211AD4EE0F52}" type="presParOf" srcId="{857BE2A5-8F48-4B05-8282-5BBDE9452F3D}" destId="{132C8DB0-B06F-4A9D-9CE1-0BAF9250D2F8}" srcOrd="9" destOrd="0" presId="urn:microsoft.com/office/officeart/2005/8/layout/default"/>
    <dgm:cxn modelId="{C69FB9C6-E821-4510-BB7C-0062E3FB19ED}" type="presParOf" srcId="{857BE2A5-8F48-4B05-8282-5BBDE9452F3D}" destId="{01E5822F-AC38-411E-AC0F-B82857EA60B7}"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6CED697-67C3-4082-9896-11A61BC0C7A6}" type="doc">
      <dgm:prSet loTypeId="urn:microsoft.com/office/officeart/2005/8/layout/default" loCatId="list" qsTypeId="urn:microsoft.com/office/officeart/2005/8/quickstyle/simple2" qsCatId="simple" csTypeId="urn:microsoft.com/office/officeart/2005/8/colors/accent1_2" csCatId="accent1" phldr="1"/>
      <dgm:spPr/>
      <dgm:t>
        <a:bodyPr/>
        <a:lstStyle/>
        <a:p>
          <a:endParaRPr lang="en-US"/>
        </a:p>
      </dgm:t>
    </dgm:pt>
    <dgm:pt modelId="{4512EF0E-6347-4457-A1D5-1A1528011297}" type="parTrans" cxnId="{73E87960-2657-4291-A4DD-4067EFC05E92}">
      <dgm:prSet/>
      <dgm:spPr/>
      <dgm:t>
        <a:bodyPr/>
        <a:lstStyle/>
        <a:p>
          <a:endParaRPr lang="en-US"/>
        </a:p>
      </dgm:t>
    </dgm:pt>
    <dgm:pt modelId="{8225E950-1DDA-49A2-B45A-235470E72EFF}">
      <dgm:prSet/>
      <dgm:spPr>
        <a:xfrm>
          <a:off x="0" y="627658"/>
          <a:ext cx="2464593" cy="1478756"/>
        </a:xfrm>
        <a:prstGeom prst="rect">
          <a:avLst/>
        </a:prstGeom>
        <a:solidFill>
          <a:srgbClr val="00778B">
            <a:hueOff val="0"/>
            <a:satOff val="0"/>
            <a:lumOff val="0"/>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t>
        <a:bodyPr/>
        <a:lstStyle/>
        <a:p>
          <a:pPr>
            <a:buNone/>
          </a:pPr>
          <a:r>
            <a:rPr lang="en-US">
              <a:solidFill>
                <a:sysClr val="window" lastClr="FFFFFF"/>
              </a:solidFill>
              <a:latin typeface="Arial"/>
              <a:ea typeface="+mn-ea"/>
              <a:cs typeface="+mn-cs"/>
            </a:rPr>
            <a:t>Incentivize commitments to designated volumes of product purchases per month</a:t>
          </a:r>
        </a:p>
      </dgm:t>
    </dgm:pt>
    <dgm:pt modelId="{A8D8A0FE-40E8-4D14-884D-64FE2EDB0D01}" type="sibTrans" cxnId="{73E87960-2657-4291-A4DD-4067EFC05E92}">
      <dgm:prSet/>
      <dgm:spPr/>
      <dgm:t>
        <a:bodyPr/>
        <a:lstStyle/>
        <a:p>
          <a:endParaRPr lang="en-US"/>
        </a:p>
      </dgm:t>
    </dgm:pt>
    <dgm:pt modelId="{F285EFEB-6F9C-4AF3-9210-F2C2813B3DE2}" type="parTrans" cxnId="{8955A7CA-DBC6-40E5-81A7-7BA999EBDC38}">
      <dgm:prSet/>
      <dgm:spPr/>
      <dgm:t>
        <a:bodyPr/>
        <a:lstStyle/>
        <a:p>
          <a:endParaRPr lang="en-US"/>
        </a:p>
      </dgm:t>
    </dgm:pt>
    <dgm:pt modelId="{1544CD5B-822C-4B94-999D-6CF7CB4E56D2}">
      <dgm:prSet/>
      <dgm:spPr>
        <a:xfrm>
          <a:off x="2711052" y="627658"/>
          <a:ext cx="2464593" cy="1478756"/>
        </a:xfrm>
        <a:prstGeom prst="rect">
          <a:avLst/>
        </a:prstGeom>
        <a:solidFill>
          <a:srgbClr val="00778B">
            <a:hueOff val="0"/>
            <a:satOff val="0"/>
            <a:lumOff val="0"/>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t>
        <a:bodyPr/>
        <a:lstStyle/>
        <a:p>
          <a:pPr>
            <a:buNone/>
          </a:pPr>
          <a:r>
            <a:rPr lang="en-US">
              <a:solidFill>
                <a:sysClr val="window" lastClr="FFFFFF"/>
              </a:solidFill>
              <a:latin typeface="Arial"/>
              <a:ea typeface="+mn-ea"/>
              <a:cs typeface="+mn-cs"/>
            </a:rPr>
            <a:t>Substantial upfront investments</a:t>
          </a:r>
        </a:p>
      </dgm:t>
    </dgm:pt>
    <dgm:pt modelId="{A70837DD-8CA1-4B13-B9D5-0F63720F8E38}" type="sibTrans" cxnId="{8955A7CA-DBC6-40E5-81A7-7BA999EBDC38}">
      <dgm:prSet/>
      <dgm:spPr/>
      <dgm:t>
        <a:bodyPr/>
        <a:lstStyle/>
        <a:p>
          <a:endParaRPr lang="en-US"/>
        </a:p>
      </dgm:t>
    </dgm:pt>
    <dgm:pt modelId="{5E32EA55-8A99-4E1E-A54D-8BE5A0884AB6}" type="parTrans" cxnId="{F48C69B1-228C-4256-89AB-5595E31D4EA4}">
      <dgm:prSet/>
      <dgm:spPr/>
      <dgm:t>
        <a:bodyPr/>
        <a:lstStyle/>
        <a:p>
          <a:endParaRPr lang="en-US"/>
        </a:p>
      </dgm:t>
    </dgm:pt>
    <dgm:pt modelId="{81B6ED92-B873-4FD9-B12F-31B7698DDCED}">
      <dgm:prSet/>
      <dgm:spPr>
        <a:xfrm>
          <a:off x="5422105" y="627658"/>
          <a:ext cx="2464593" cy="1478756"/>
        </a:xfrm>
        <a:prstGeom prst="rect">
          <a:avLst/>
        </a:prstGeom>
        <a:solidFill>
          <a:srgbClr val="00778B">
            <a:hueOff val="0"/>
            <a:satOff val="0"/>
            <a:lumOff val="0"/>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t>
        <a:bodyPr/>
        <a:lstStyle/>
        <a:p>
          <a:pPr>
            <a:buNone/>
          </a:pPr>
          <a:r>
            <a:rPr lang="en-US">
              <a:solidFill>
                <a:sysClr val="window" lastClr="FFFFFF"/>
              </a:solidFill>
              <a:latin typeface="Arial"/>
              <a:ea typeface="+mn-ea"/>
              <a:cs typeface="+mn-cs"/>
            </a:rPr>
            <a:t>Timing of purchases – to meet thresholds and early in the process</a:t>
          </a:r>
        </a:p>
      </dgm:t>
    </dgm:pt>
    <dgm:pt modelId="{60D85287-3592-41BB-A83F-679A898A7489}" type="sibTrans" cxnId="{F48C69B1-228C-4256-89AB-5595E31D4EA4}">
      <dgm:prSet/>
      <dgm:spPr/>
      <dgm:t>
        <a:bodyPr/>
        <a:lstStyle/>
        <a:p>
          <a:endParaRPr lang="en-US"/>
        </a:p>
      </dgm:t>
    </dgm:pt>
    <dgm:pt modelId="{A1D5F713-77E1-456C-8B28-E37657F72A66}" type="parTrans" cxnId="{9047D903-CE64-465D-82BA-1FD6137EEE09}">
      <dgm:prSet/>
      <dgm:spPr/>
      <dgm:t>
        <a:bodyPr/>
        <a:lstStyle/>
        <a:p>
          <a:endParaRPr lang="en-US"/>
        </a:p>
      </dgm:t>
    </dgm:pt>
    <dgm:pt modelId="{FD62D987-36C1-4885-8FC7-796371E3C6D4}">
      <dgm:prSet/>
      <dgm:spPr>
        <a:xfrm>
          <a:off x="1355526" y="2352873"/>
          <a:ext cx="2464593" cy="1478756"/>
        </a:xfrm>
        <a:prstGeom prst="rect">
          <a:avLst/>
        </a:prstGeom>
        <a:solidFill>
          <a:srgbClr val="00778B">
            <a:hueOff val="0"/>
            <a:satOff val="0"/>
            <a:lumOff val="0"/>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t>
        <a:bodyPr/>
        <a:lstStyle/>
        <a:p>
          <a:pPr>
            <a:buNone/>
          </a:pPr>
          <a:r>
            <a:rPr lang="en-US">
              <a:solidFill>
                <a:sysClr val="window" lastClr="FFFFFF"/>
              </a:solidFill>
              <a:latin typeface="Arial"/>
              <a:ea typeface="+mn-ea"/>
              <a:cs typeface="+mn-cs"/>
            </a:rPr>
            <a:t>Product purchases driven by compensation plan and not consumer demand</a:t>
          </a:r>
        </a:p>
      </dgm:t>
    </dgm:pt>
    <dgm:pt modelId="{75CFA494-D1E2-4ACA-B2F4-CA09E5E3B553}" type="sibTrans" cxnId="{9047D903-CE64-465D-82BA-1FD6137EEE09}">
      <dgm:prSet/>
      <dgm:spPr/>
      <dgm:t>
        <a:bodyPr/>
        <a:lstStyle/>
        <a:p>
          <a:endParaRPr lang="en-US"/>
        </a:p>
      </dgm:t>
    </dgm:pt>
    <dgm:pt modelId="{02D2FD27-EEDB-4AC9-BFEB-017BAA06F617}" type="parTrans" cxnId="{EAA07E07-3B46-42DD-A849-3AB72BDAA6EA}">
      <dgm:prSet/>
      <dgm:spPr/>
      <dgm:t>
        <a:bodyPr/>
        <a:lstStyle/>
        <a:p>
          <a:endParaRPr lang="en-US"/>
        </a:p>
      </dgm:t>
    </dgm:pt>
    <dgm:pt modelId="{D92AF7AB-AE97-471C-A9AA-33952C860592}">
      <dgm:prSet/>
      <dgm:spPr>
        <a:xfrm>
          <a:off x="4066579" y="2352873"/>
          <a:ext cx="2464593" cy="1478756"/>
        </a:xfrm>
        <a:prstGeom prst="rect">
          <a:avLst/>
        </a:prstGeom>
        <a:solidFill>
          <a:srgbClr val="00778B">
            <a:hueOff val="0"/>
            <a:satOff val="0"/>
            <a:lumOff val="0"/>
            <a:alphaOff val="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dgm:spPr>
      <dgm:t>
        <a:bodyPr/>
        <a:lstStyle/>
        <a:p>
          <a:pPr>
            <a:buNone/>
          </a:pPr>
          <a:r>
            <a:rPr lang="en-US">
              <a:solidFill>
                <a:sysClr val="window" lastClr="FFFFFF"/>
              </a:solidFill>
              <a:latin typeface="Arial"/>
              <a:ea typeface="+mn-ea"/>
              <a:cs typeface="+mn-cs"/>
            </a:rPr>
            <a:t>Personal monthly auto-delivery</a:t>
          </a:r>
        </a:p>
      </dgm:t>
    </dgm:pt>
    <dgm:pt modelId="{9E171802-97DC-480B-9E62-6D5F686FE61A}" type="sibTrans" cxnId="{EAA07E07-3B46-42DD-A849-3AB72BDAA6EA}">
      <dgm:prSet/>
      <dgm:spPr/>
      <dgm:t>
        <a:bodyPr/>
        <a:lstStyle/>
        <a:p>
          <a:endParaRPr lang="en-US"/>
        </a:p>
      </dgm:t>
    </dgm:pt>
    <dgm:pt modelId="{3073B9DB-0F6D-4EB2-AB08-E8C293FD1B4C}" type="pres">
      <dgm:prSet presAssocID="{46CED697-67C3-4082-9896-11A61BC0C7A6}" presName="diagram" presStyleCnt="0">
        <dgm:presLayoutVars>
          <dgm:dir/>
          <dgm:resizeHandles val="exact"/>
        </dgm:presLayoutVars>
      </dgm:prSet>
      <dgm:spPr/>
    </dgm:pt>
    <dgm:pt modelId="{E64DF744-2503-4D62-9744-F765491BF352}" type="pres">
      <dgm:prSet presAssocID="{8225E950-1DDA-49A2-B45A-235470E72EFF}" presName="node" presStyleLbl="node1" presStyleIdx="0" presStyleCnt="5">
        <dgm:presLayoutVars>
          <dgm:bulletEnabled val="1"/>
        </dgm:presLayoutVars>
      </dgm:prSet>
      <dgm:spPr/>
    </dgm:pt>
    <dgm:pt modelId="{15F8B2EC-321A-4A8A-B932-181CA4FDAE77}" type="pres">
      <dgm:prSet presAssocID="{A8D8A0FE-40E8-4D14-884D-64FE2EDB0D01}" presName="sibTrans" presStyleCnt="0"/>
      <dgm:spPr/>
    </dgm:pt>
    <dgm:pt modelId="{B25FFC2D-2257-4123-9AA4-584897D16FC8}" type="pres">
      <dgm:prSet presAssocID="{1544CD5B-822C-4B94-999D-6CF7CB4E56D2}" presName="node" presStyleLbl="node1" presStyleIdx="1" presStyleCnt="5">
        <dgm:presLayoutVars>
          <dgm:bulletEnabled val="1"/>
        </dgm:presLayoutVars>
      </dgm:prSet>
      <dgm:spPr/>
    </dgm:pt>
    <dgm:pt modelId="{B35AAF60-DF1D-46D5-B900-6F5A94CBC81B}" type="pres">
      <dgm:prSet presAssocID="{A70837DD-8CA1-4B13-B9D5-0F63720F8E38}" presName="sibTrans" presStyleCnt="0"/>
      <dgm:spPr/>
    </dgm:pt>
    <dgm:pt modelId="{CCED30E5-C274-46F2-9B32-7606B593A161}" type="pres">
      <dgm:prSet presAssocID="{81B6ED92-B873-4FD9-B12F-31B7698DDCED}" presName="node" presStyleLbl="node1" presStyleIdx="2" presStyleCnt="5">
        <dgm:presLayoutVars>
          <dgm:bulletEnabled val="1"/>
        </dgm:presLayoutVars>
      </dgm:prSet>
      <dgm:spPr/>
    </dgm:pt>
    <dgm:pt modelId="{2155B8CF-AB8B-4D8C-9789-5C7E0044EF91}" type="pres">
      <dgm:prSet presAssocID="{60D85287-3592-41BB-A83F-679A898A7489}" presName="sibTrans" presStyleCnt="0"/>
      <dgm:spPr/>
    </dgm:pt>
    <dgm:pt modelId="{977B126B-B5FC-473C-BAF7-AD6137697803}" type="pres">
      <dgm:prSet presAssocID="{FD62D987-36C1-4885-8FC7-796371E3C6D4}" presName="node" presStyleLbl="node1" presStyleIdx="3" presStyleCnt="5">
        <dgm:presLayoutVars>
          <dgm:bulletEnabled val="1"/>
        </dgm:presLayoutVars>
      </dgm:prSet>
      <dgm:spPr/>
    </dgm:pt>
    <dgm:pt modelId="{B76CCF72-590D-46CC-92F8-E43F328AE0AF}" type="pres">
      <dgm:prSet presAssocID="{75CFA494-D1E2-4ACA-B2F4-CA09E5E3B553}" presName="sibTrans" presStyleCnt="0"/>
      <dgm:spPr/>
    </dgm:pt>
    <dgm:pt modelId="{CF372AE4-13A7-46BE-9967-47385C08EF6B}" type="pres">
      <dgm:prSet presAssocID="{D92AF7AB-AE97-471C-A9AA-33952C860592}" presName="node" presStyleLbl="node1" presStyleIdx="4" presStyleCnt="5">
        <dgm:presLayoutVars>
          <dgm:bulletEnabled val="1"/>
        </dgm:presLayoutVars>
      </dgm:prSet>
      <dgm:spPr/>
    </dgm:pt>
  </dgm:ptLst>
  <dgm:cxnLst>
    <dgm:cxn modelId="{9047D903-CE64-465D-82BA-1FD6137EEE09}" srcId="{46CED697-67C3-4082-9896-11A61BC0C7A6}" destId="{FD62D987-36C1-4885-8FC7-796371E3C6D4}" srcOrd="3" destOrd="0" parTransId="{A1D5F713-77E1-456C-8B28-E37657F72A66}" sibTransId="{75CFA494-D1E2-4ACA-B2F4-CA09E5E3B553}"/>
    <dgm:cxn modelId="{EAA07E07-3B46-42DD-A849-3AB72BDAA6EA}" srcId="{46CED697-67C3-4082-9896-11A61BC0C7A6}" destId="{D92AF7AB-AE97-471C-A9AA-33952C860592}" srcOrd="4" destOrd="0" parTransId="{02D2FD27-EEDB-4AC9-BFEB-017BAA06F617}" sibTransId="{9E171802-97DC-480B-9E62-6D5F686FE61A}"/>
    <dgm:cxn modelId="{D8A7990D-F413-49FE-BEB2-B068819FC9F1}" type="presOf" srcId="{81B6ED92-B873-4FD9-B12F-31B7698DDCED}" destId="{CCED30E5-C274-46F2-9B32-7606B593A161}" srcOrd="0" destOrd="0" presId="urn:microsoft.com/office/officeart/2005/8/layout/default"/>
    <dgm:cxn modelId="{73E87960-2657-4291-A4DD-4067EFC05E92}" srcId="{46CED697-67C3-4082-9896-11A61BC0C7A6}" destId="{8225E950-1DDA-49A2-B45A-235470E72EFF}" srcOrd="0" destOrd="0" parTransId="{4512EF0E-6347-4457-A1D5-1A1528011297}" sibTransId="{A8D8A0FE-40E8-4D14-884D-64FE2EDB0D01}"/>
    <dgm:cxn modelId="{28D1C849-D614-42A6-A56A-5D005B7C3443}" type="presOf" srcId="{46CED697-67C3-4082-9896-11A61BC0C7A6}" destId="{3073B9DB-0F6D-4EB2-AB08-E8C293FD1B4C}" srcOrd="0" destOrd="0" presId="urn:microsoft.com/office/officeart/2005/8/layout/default"/>
    <dgm:cxn modelId="{9007E17A-7718-4AB1-B75D-8C865AA4C47D}" type="presOf" srcId="{1544CD5B-822C-4B94-999D-6CF7CB4E56D2}" destId="{B25FFC2D-2257-4123-9AA4-584897D16FC8}" srcOrd="0" destOrd="0" presId="urn:microsoft.com/office/officeart/2005/8/layout/default"/>
    <dgm:cxn modelId="{58880EA1-5140-463F-A997-FA64983FA747}" type="presOf" srcId="{FD62D987-36C1-4885-8FC7-796371E3C6D4}" destId="{977B126B-B5FC-473C-BAF7-AD6137697803}" srcOrd="0" destOrd="0" presId="urn:microsoft.com/office/officeart/2005/8/layout/default"/>
    <dgm:cxn modelId="{F48C69B1-228C-4256-89AB-5595E31D4EA4}" srcId="{46CED697-67C3-4082-9896-11A61BC0C7A6}" destId="{81B6ED92-B873-4FD9-B12F-31B7698DDCED}" srcOrd="2" destOrd="0" parTransId="{5E32EA55-8A99-4E1E-A54D-8BE5A0884AB6}" sibTransId="{60D85287-3592-41BB-A83F-679A898A7489}"/>
    <dgm:cxn modelId="{E2352FC7-5D3B-4E5F-A762-519CC1CA6119}" type="presOf" srcId="{8225E950-1DDA-49A2-B45A-235470E72EFF}" destId="{E64DF744-2503-4D62-9744-F765491BF352}" srcOrd="0" destOrd="0" presId="urn:microsoft.com/office/officeart/2005/8/layout/default"/>
    <dgm:cxn modelId="{8955A7CA-DBC6-40E5-81A7-7BA999EBDC38}" srcId="{46CED697-67C3-4082-9896-11A61BC0C7A6}" destId="{1544CD5B-822C-4B94-999D-6CF7CB4E56D2}" srcOrd="1" destOrd="0" parTransId="{F285EFEB-6F9C-4AF3-9210-F2C2813B3DE2}" sibTransId="{A70837DD-8CA1-4B13-B9D5-0F63720F8E38}"/>
    <dgm:cxn modelId="{A41F27DE-43BD-456D-B336-B9AAD884A51B}" type="presOf" srcId="{D92AF7AB-AE97-471C-A9AA-33952C860592}" destId="{CF372AE4-13A7-46BE-9967-47385C08EF6B}" srcOrd="0" destOrd="0" presId="urn:microsoft.com/office/officeart/2005/8/layout/default"/>
    <dgm:cxn modelId="{0916A5F9-A12E-4D3F-886D-19005EA9C896}" type="presParOf" srcId="{3073B9DB-0F6D-4EB2-AB08-E8C293FD1B4C}" destId="{E64DF744-2503-4D62-9744-F765491BF352}" srcOrd="0" destOrd="0" presId="urn:microsoft.com/office/officeart/2005/8/layout/default"/>
    <dgm:cxn modelId="{5475DA29-A9E2-41E2-8190-E25073FA6040}" type="presParOf" srcId="{3073B9DB-0F6D-4EB2-AB08-E8C293FD1B4C}" destId="{15F8B2EC-321A-4A8A-B932-181CA4FDAE77}" srcOrd="1" destOrd="0" presId="urn:microsoft.com/office/officeart/2005/8/layout/default"/>
    <dgm:cxn modelId="{1912408F-3B63-4360-8FEE-3C51B98F91B7}" type="presParOf" srcId="{3073B9DB-0F6D-4EB2-AB08-E8C293FD1B4C}" destId="{B25FFC2D-2257-4123-9AA4-584897D16FC8}" srcOrd="2" destOrd="0" presId="urn:microsoft.com/office/officeart/2005/8/layout/default"/>
    <dgm:cxn modelId="{05645E80-C307-4DDA-9421-BB1C64618E1A}" type="presParOf" srcId="{3073B9DB-0F6D-4EB2-AB08-E8C293FD1B4C}" destId="{B35AAF60-DF1D-46D5-B900-6F5A94CBC81B}" srcOrd="3" destOrd="0" presId="urn:microsoft.com/office/officeart/2005/8/layout/default"/>
    <dgm:cxn modelId="{8E2E538F-624E-4C12-A787-CA94BB4D79A4}" type="presParOf" srcId="{3073B9DB-0F6D-4EB2-AB08-E8C293FD1B4C}" destId="{CCED30E5-C274-46F2-9B32-7606B593A161}" srcOrd="4" destOrd="0" presId="urn:microsoft.com/office/officeart/2005/8/layout/default"/>
    <dgm:cxn modelId="{DC94B5A6-2C9D-4047-813F-809EFBE6A90B}" type="presParOf" srcId="{3073B9DB-0F6D-4EB2-AB08-E8C293FD1B4C}" destId="{2155B8CF-AB8B-4D8C-9789-5C7E0044EF91}" srcOrd="5" destOrd="0" presId="urn:microsoft.com/office/officeart/2005/8/layout/default"/>
    <dgm:cxn modelId="{ABA9C96F-16B1-47A3-BE0B-DEEF78CA8519}" type="presParOf" srcId="{3073B9DB-0F6D-4EB2-AB08-E8C293FD1B4C}" destId="{977B126B-B5FC-473C-BAF7-AD6137697803}" srcOrd="6" destOrd="0" presId="urn:microsoft.com/office/officeart/2005/8/layout/default"/>
    <dgm:cxn modelId="{048A4EF0-C3D0-4D87-B8AF-B858374C8015}" type="presParOf" srcId="{3073B9DB-0F6D-4EB2-AB08-E8C293FD1B4C}" destId="{B76CCF72-590D-46CC-92F8-E43F328AE0AF}" srcOrd="7" destOrd="0" presId="urn:microsoft.com/office/officeart/2005/8/layout/default"/>
    <dgm:cxn modelId="{428E8F54-5573-4ECC-86CB-BA05EDE26658}" type="presParOf" srcId="{3073B9DB-0F6D-4EB2-AB08-E8C293FD1B4C}" destId="{CF372AE4-13A7-46BE-9967-47385C08EF6B}"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7D3379A-7F00-446B-AE58-E442E93BD48A}" type="doc">
      <dgm:prSet loTypeId="urn:microsoft.com/office/officeart/2018/2/layout/IconVerticalSolidList" loCatId="icon" qsTypeId="urn:microsoft.com/office/officeart/2005/8/quickstyle/simple1" qsCatId="simple" csTypeId="urn:microsoft.com/office/officeart/2005/8/colors/accent3_2" csCatId="accent3" phldr="1"/>
      <dgm:spPr/>
      <dgm:t>
        <a:bodyPr/>
        <a:lstStyle/>
        <a:p>
          <a:endParaRPr lang="en-US"/>
        </a:p>
      </dgm:t>
    </dgm:pt>
    <dgm:pt modelId="{B1822E7F-9AE8-47C3-BF88-88E953A8B706}" type="parTrans" cxnId="{19494D50-781C-409D-A992-DF1AB95B7CC5}">
      <dgm:prSet/>
      <dgm:spPr/>
      <dgm:t>
        <a:bodyPr/>
        <a:lstStyle/>
        <a:p>
          <a:endParaRPr lang="en-US"/>
        </a:p>
      </dgm:t>
    </dgm:pt>
    <dgm:pt modelId="{3FA61062-D1BB-4BE1-88E6-74F8EE894188}">
      <dgm:prSet/>
      <dgm:spPr>
        <a:xfrm>
          <a:off x="1471205" y="544"/>
          <a:ext cx="6415493" cy="1273771"/>
        </a:xfrm>
        <a:prstGeom prst="rect">
          <a:avLst/>
        </a:prstGeom>
        <a:noFill/>
        <a:ln>
          <a:noFill/>
        </a:ln>
        <a:effectLst/>
      </dgm:spPr>
      <dgm:t>
        <a:bodyPr/>
        <a:lstStyle/>
        <a:p>
          <a:pPr>
            <a:buNone/>
          </a:pPr>
          <a:r>
            <a:rPr lang="en-US">
              <a:solidFill>
                <a:srgbClr val="54585A">
                  <a:hueOff val="0"/>
                  <a:satOff val="0"/>
                  <a:lumOff val="0"/>
                  <a:alphaOff val="0"/>
                </a:srgbClr>
              </a:solidFill>
              <a:latin typeface="Arial"/>
              <a:ea typeface="+mn-ea"/>
              <a:cs typeface="+mn-cs"/>
            </a:rPr>
            <a:t>Powerful incentives to recruit more participants</a:t>
          </a:r>
        </a:p>
      </dgm:t>
    </dgm:pt>
    <dgm:pt modelId="{57542F61-51C7-4ECB-9624-C25C901753E1}" type="sibTrans" cxnId="{19494D50-781C-409D-A992-DF1AB95B7CC5}">
      <dgm:prSet/>
      <dgm:spPr/>
      <dgm:t>
        <a:bodyPr/>
        <a:lstStyle/>
        <a:p>
          <a:endParaRPr lang="en-US"/>
        </a:p>
      </dgm:t>
    </dgm:pt>
    <dgm:pt modelId="{2C88C131-F7E7-4B26-A2A5-C77534603811}" type="parTrans" cxnId="{B8C562A1-30DC-49F6-96E7-4462FF569278}">
      <dgm:prSet/>
      <dgm:spPr/>
      <dgm:t>
        <a:bodyPr/>
        <a:lstStyle/>
        <a:p>
          <a:endParaRPr lang="en-US"/>
        </a:p>
      </dgm:t>
    </dgm:pt>
    <dgm:pt modelId="{CB3223E3-EDF1-4F4B-883D-E4FFD4B40F8E}">
      <dgm:prSet/>
      <dgm:spPr>
        <a:xfrm>
          <a:off x="1471205" y="1592758"/>
          <a:ext cx="6415493" cy="1273771"/>
        </a:xfrm>
        <a:prstGeom prst="rect">
          <a:avLst/>
        </a:prstGeom>
        <a:noFill/>
        <a:ln>
          <a:noFill/>
        </a:ln>
        <a:effectLst/>
      </dgm:spPr>
      <dgm:t>
        <a:bodyPr/>
        <a:lstStyle/>
        <a:p>
          <a:pPr>
            <a:buNone/>
          </a:pPr>
          <a:r>
            <a:rPr lang="en-US">
              <a:solidFill>
                <a:srgbClr val="54585A">
                  <a:hueOff val="0"/>
                  <a:satOff val="0"/>
                  <a:lumOff val="0"/>
                  <a:alphaOff val="0"/>
                </a:srgbClr>
              </a:solidFill>
              <a:latin typeface="Arial"/>
              <a:ea typeface="+mn-ea"/>
              <a:cs typeface="+mn-cs"/>
            </a:rPr>
            <a:t>Lack of tracking of purchases and lack of connection between compensation plan and retail sales</a:t>
          </a:r>
        </a:p>
      </dgm:t>
    </dgm:pt>
    <dgm:pt modelId="{DABF41B8-F3D1-48C8-A057-0BB966B76CE0}" type="sibTrans" cxnId="{B8C562A1-30DC-49F6-96E7-4462FF569278}">
      <dgm:prSet/>
      <dgm:spPr/>
      <dgm:t>
        <a:bodyPr/>
        <a:lstStyle/>
        <a:p>
          <a:endParaRPr lang="en-US"/>
        </a:p>
      </dgm:t>
    </dgm:pt>
    <dgm:pt modelId="{2B7508FF-5D13-432A-ACE4-EA769ED8A9BC}" type="parTrans" cxnId="{D3B039D8-BDC6-4743-A053-99939FD2D9B3}">
      <dgm:prSet/>
      <dgm:spPr/>
      <dgm:t>
        <a:bodyPr/>
        <a:lstStyle/>
        <a:p>
          <a:endParaRPr lang="en-US"/>
        </a:p>
      </dgm:t>
    </dgm:pt>
    <dgm:pt modelId="{C3F90504-449D-4263-B014-4D248ABB2370}">
      <dgm:prSet/>
      <dgm:spPr>
        <a:xfrm>
          <a:off x="1471205" y="3184972"/>
          <a:ext cx="6415493" cy="1273771"/>
        </a:xfrm>
        <a:prstGeom prst="rect">
          <a:avLst/>
        </a:prstGeom>
        <a:noFill/>
        <a:ln>
          <a:noFill/>
        </a:ln>
        <a:effectLst/>
      </dgm:spPr>
      <dgm:t>
        <a:bodyPr/>
        <a:lstStyle/>
        <a:p>
          <a:pPr>
            <a:buNone/>
          </a:pPr>
          <a:r>
            <a:rPr lang="en-US">
              <a:solidFill>
                <a:srgbClr val="54585A">
                  <a:hueOff val="0"/>
                  <a:satOff val="0"/>
                  <a:lumOff val="0"/>
                  <a:alphaOff val="0"/>
                </a:srgbClr>
              </a:solidFill>
              <a:latin typeface="Arial"/>
              <a:ea typeface="+mn-ea"/>
              <a:cs typeface="+mn-cs"/>
            </a:rPr>
            <a:t>High concentration of rewards among a small number of distributors</a:t>
          </a:r>
        </a:p>
      </dgm:t>
    </dgm:pt>
    <dgm:pt modelId="{459E3039-3EBB-4FEF-88AC-341A1F541B0A}" type="sibTrans" cxnId="{D3B039D8-BDC6-4743-A053-99939FD2D9B3}">
      <dgm:prSet/>
      <dgm:spPr/>
      <dgm:t>
        <a:bodyPr/>
        <a:lstStyle/>
        <a:p>
          <a:endParaRPr lang="en-US"/>
        </a:p>
      </dgm:t>
    </dgm:pt>
    <dgm:pt modelId="{BF5DA356-7D25-4AA8-8C55-C8548C5B322E}" type="pres">
      <dgm:prSet presAssocID="{D7D3379A-7F00-446B-AE58-E442E93BD48A}" presName="root" presStyleCnt="0">
        <dgm:presLayoutVars>
          <dgm:dir/>
          <dgm:resizeHandles val="exact"/>
        </dgm:presLayoutVars>
      </dgm:prSet>
      <dgm:spPr/>
    </dgm:pt>
    <dgm:pt modelId="{B9AACBCF-DC1E-4DAE-A6A4-C79A61E26FF7}" type="pres">
      <dgm:prSet presAssocID="{3FA61062-D1BB-4BE1-88E6-74F8EE894188}" presName="compNode" presStyleCnt="0"/>
      <dgm:spPr/>
    </dgm:pt>
    <dgm:pt modelId="{F46929FF-FBD5-4D6C-BDA0-828E7B7B6919}" type="pres">
      <dgm:prSet presAssocID="{3FA61062-D1BB-4BE1-88E6-74F8EE894188}" presName="bgRect" presStyleLbl="bgShp" presStyleIdx="0" presStyleCnt="3"/>
      <dgm:spPr>
        <a:xfrm>
          <a:off x="0" y="544"/>
          <a:ext cx="7886699" cy="1273771"/>
        </a:xfrm>
        <a:prstGeom prst="roundRect">
          <a:avLst>
            <a:gd name="adj" fmla="val 10000"/>
          </a:avLst>
        </a:prstGeom>
        <a:solidFill>
          <a:srgbClr val="CB333B">
            <a:tint val="40000"/>
            <a:hueOff val="0"/>
            <a:satOff val="0"/>
            <a:lumOff val="0"/>
            <a:alphaOff val="0"/>
          </a:srgbClr>
        </a:solidFill>
        <a:ln>
          <a:noFill/>
        </a:ln>
        <a:effectLst/>
      </dgm:spPr>
    </dgm:pt>
    <dgm:pt modelId="{9D40AFAF-A72D-4EB7-A4CF-3130F8A246B9}" type="pres">
      <dgm:prSet presAssocID="{3FA61062-D1BB-4BE1-88E6-74F8EE894188}" presName="iconRect" presStyleLbl="node1" presStyleIdx="0" presStyleCnt="3"/>
      <dgm:spPr>
        <a:xfrm>
          <a:off x="385315" y="287142"/>
          <a:ext cx="700574" cy="70057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gm:spPr>
    </dgm:pt>
    <dgm:pt modelId="{872C08D5-6B56-4E41-8B30-8C5C7CA454D9}" type="pres">
      <dgm:prSet presAssocID="{3FA61062-D1BB-4BE1-88E6-74F8EE894188}" presName="spaceRect" presStyleCnt="0"/>
      <dgm:spPr/>
    </dgm:pt>
    <dgm:pt modelId="{AAA0BB0C-F17D-4FD6-8F1B-DD032FD054DF}" type="pres">
      <dgm:prSet presAssocID="{3FA61062-D1BB-4BE1-88E6-74F8EE894188}" presName="parTx" presStyleLbl="revTx" presStyleIdx="0" presStyleCnt="3">
        <dgm:presLayoutVars>
          <dgm:chMax val="0"/>
          <dgm:chPref val="0"/>
        </dgm:presLayoutVars>
      </dgm:prSet>
      <dgm:spPr/>
    </dgm:pt>
    <dgm:pt modelId="{46CDC9BE-EE23-450B-9198-92C365A33EBA}" type="pres">
      <dgm:prSet presAssocID="{57542F61-51C7-4ECB-9624-C25C901753E1}" presName="sibTrans" presStyleCnt="0"/>
      <dgm:spPr/>
    </dgm:pt>
    <dgm:pt modelId="{6553BF6A-E43A-492E-8EEB-09832F02BB2E}" type="pres">
      <dgm:prSet presAssocID="{CB3223E3-EDF1-4F4B-883D-E4FFD4B40F8E}" presName="compNode" presStyleCnt="0"/>
      <dgm:spPr/>
    </dgm:pt>
    <dgm:pt modelId="{D45308FF-5374-4036-9C0F-BE6285FD7700}" type="pres">
      <dgm:prSet presAssocID="{CB3223E3-EDF1-4F4B-883D-E4FFD4B40F8E}" presName="bgRect" presStyleLbl="bgShp" presStyleIdx="1" presStyleCnt="3"/>
      <dgm:spPr>
        <a:xfrm>
          <a:off x="0" y="1592758"/>
          <a:ext cx="7886699" cy="1273771"/>
        </a:xfrm>
        <a:prstGeom prst="roundRect">
          <a:avLst>
            <a:gd name="adj" fmla="val 10000"/>
          </a:avLst>
        </a:prstGeom>
        <a:solidFill>
          <a:srgbClr val="CB333B">
            <a:tint val="40000"/>
            <a:hueOff val="0"/>
            <a:satOff val="0"/>
            <a:lumOff val="0"/>
            <a:alphaOff val="0"/>
          </a:srgbClr>
        </a:solidFill>
        <a:ln>
          <a:noFill/>
        </a:ln>
        <a:effectLst/>
      </dgm:spPr>
    </dgm:pt>
    <dgm:pt modelId="{1288818D-7BD4-422E-A63C-93F046CF9537}" type="pres">
      <dgm:prSet presAssocID="{CB3223E3-EDF1-4F4B-883D-E4FFD4B40F8E}" presName="iconRect" presStyleLbl="node1" presStyleIdx="1" presStyleCnt="3"/>
      <dgm:spPr>
        <a:xfrm>
          <a:off x="385315" y="1879356"/>
          <a:ext cx="700574" cy="70057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gm:spPr>
    </dgm:pt>
    <dgm:pt modelId="{5B1FCB97-D3FB-431A-8B96-6C8CC82DABC0}" type="pres">
      <dgm:prSet presAssocID="{CB3223E3-EDF1-4F4B-883D-E4FFD4B40F8E}" presName="spaceRect" presStyleCnt="0"/>
      <dgm:spPr/>
    </dgm:pt>
    <dgm:pt modelId="{6AFBBA6C-1C51-48D7-BD00-638EB688E96C}" type="pres">
      <dgm:prSet presAssocID="{CB3223E3-EDF1-4F4B-883D-E4FFD4B40F8E}" presName="parTx" presStyleLbl="revTx" presStyleIdx="1" presStyleCnt="3">
        <dgm:presLayoutVars>
          <dgm:chMax val="0"/>
          <dgm:chPref val="0"/>
        </dgm:presLayoutVars>
      </dgm:prSet>
      <dgm:spPr/>
    </dgm:pt>
    <dgm:pt modelId="{9FB72E3D-F44E-4E6F-AF0A-2F0AC90E5DE5}" type="pres">
      <dgm:prSet presAssocID="{DABF41B8-F3D1-48C8-A057-0BB966B76CE0}" presName="sibTrans" presStyleCnt="0"/>
      <dgm:spPr/>
    </dgm:pt>
    <dgm:pt modelId="{C5A90295-AD09-471C-A65A-54A49B4938D3}" type="pres">
      <dgm:prSet presAssocID="{C3F90504-449D-4263-B014-4D248ABB2370}" presName="compNode" presStyleCnt="0"/>
      <dgm:spPr/>
    </dgm:pt>
    <dgm:pt modelId="{2F7C2266-8C22-49DF-AF81-089751511CA8}" type="pres">
      <dgm:prSet presAssocID="{C3F90504-449D-4263-B014-4D248ABB2370}" presName="bgRect" presStyleLbl="bgShp" presStyleIdx="2" presStyleCnt="3"/>
      <dgm:spPr>
        <a:xfrm>
          <a:off x="0" y="3184972"/>
          <a:ext cx="7886699" cy="1273771"/>
        </a:xfrm>
        <a:prstGeom prst="roundRect">
          <a:avLst>
            <a:gd name="adj" fmla="val 10000"/>
          </a:avLst>
        </a:prstGeom>
        <a:solidFill>
          <a:srgbClr val="CB333B">
            <a:tint val="40000"/>
            <a:hueOff val="0"/>
            <a:satOff val="0"/>
            <a:lumOff val="0"/>
            <a:alphaOff val="0"/>
          </a:srgbClr>
        </a:solidFill>
        <a:ln>
          <a:noFill/>
        </a:ln>
        <a:effectLst/>
      </dgm:spPr>
    </dgm:pt>
    <dgm:pt modelId="{EA59EF94-F9C8-4DA8-832E-BB8B2974B9D1}" type="pres">
      <dgm:prSet presAssocID="{C3F90504-449D-4263-B014-4D248ABB2370}" presName="iconRect" presStyleLbl="node1" presStyleIdx="2" presStyleCnt="3"/>
      <dgm:spPr>
        <a:xfrm>
          <a:off x="385315" y="3471570"/>
          <a:ext cx="700574" cy="70057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gm:spPr>
    </dgm:pt>
    <dgm:pt modelId="{AFC826EB-AB3B-40AB-9CBB-125132F8AC31}" type="pres">
      <dgm:prSet presAssocID="{C3F90504-449D-4263-B014-4D248ABB2370}" presName="spaceRect" presStyleCnt="0"/>
      <dgm:spPr/>
    </dgm:pt>
    <dgm:pt modelId="{A2ED726D-EAF6-4E7C-AC22-520B10B16002}" type="pres">
      <dgm:prSet presAssocID="{C3F90504-449D-4263-B014-4D248ABB2370}" presName="parTx" presStyleLbl="revTx" presStyleIdx="2" presStyleCnt="3">
        <dgm:presLayoutVars>
          <dgm:chMax val="0"/>
          <dgm:chPref val="0"/>
        </dgm:presLayoutVars>
      </dgm:prSet>
      <dgm:spPr/>
    </dgm:pt>
  </dgm:ptLst>
  <dgm:cxnLst>
    <dgm:cxn modelId="{51EBED6B-502C-4D32-80F0-28F34C0490A9}" type="presOf" srcId="{D7D3379A-7F00-446B-AE58-E442E93BD48A}" destId="{BF5DA356-7D25-4AA8-8C55-C8548C5B322E}" srcOrd="0" destOrd="0" presId="urn:microsoft.com/office/officeart/2018/2/layout/IconVerticalSolidList"/>
    <dgm:cxn modelId="{19494D50-781C-409D-A992-DF1AB95B7CC5}" srcId="{D7D3379A-7F00-446B-AE58-E442E93BD48A}" destId="{3FA61062-D1BB-4BE1-88E6-74F8EE894188}" srcOrd="0" destOrd="0" parTransId="{B1822E7F-9AE8-47C3-BF88-88E953A8B706}" sibTransId="{57542F61-51C7-4ECB-9624-C25C901753E1}"/>
    <dgm:cxn modelId="{A5DF8859-A630-47A7-9C4C-B780C788C6E9}" type="presOf" srcId="{C3F90504-449D-4263-B014-4D248ABB2370}" destId="{A2ED726D-EAF6-4E7C-AC22-520B10B16002}" srcOrd="0" destOrd="0" presId="urn:microsoft.com/office/officeart/2018/2/layout/IconVerticalSolidList"/>
    <dgm:cxn modelId="{B8C562A1-30DC-49F6-96E7-4462FF569278}" srcId="{D7D3379A-7F00-446B-AE58-E442E93BD48A}" destId="{CB3223E3-EDF1-4F4B-883D-E4FFD4B40F8E}" srcOrd="1" destOrd="0" parTransId="{2C88C131-F7E7-4B26-A2A5-C77534603811}" sibTransId="{DABF41B8-F3D1-48C8-A057-0BB966B76CE0}"/>
    <dgm:cxn modelId="{6EF05EBE-99B5-4655-B57A-45704805E0C1}" type="presOf" srcId="{3FA61062-D1BB-4BE1-88E6-74F8EE894188}" destId="{AAA0BB0C-F17D-4FD6-8F1B-DD032FD054DF}" srcOrd="0" destOrd="0" presId="urn:microsoft.com/office/officeart/2018/2/layout/IconVerticalSolidList"/>
    <dgm:cxn modelId="{D3B039D8-BDC6-4743-A053-99939FD2D9B3}" srcId="{D7D3379A-7F00-446B-AE58-E442E93BD48A}" destId="{C3F90504-449D-4263-B014-4D248ABB2370}" srcOrd="2" destOrd="0" parTransId="{2B7508FF-5D13-432A-ACE4-EA769ED8A9BC}" sibTransId="{459E3039-3EBB-4FEF-88AC-341A1F541B0A}"/>
    <dgm:cxn modelId="{EE2A75F9-BC92-4C38-BB3A-19A21E4FB278}" type="presOf" srcId="{CB3223E3-EDF1-4F4B-883D-E4FFD4B40F8E}" destId="{6AFBBA6C-1C51-48D7-BD00-638EB688E96C}" srcOrd="0" destOrd="0" presId="urn:microsoft.com/office/officeart/2018/2/layout/IconVerticalSolidList"/>
    <dgm:cxn modelId="{CA6ACB48-3952-4452-9A91-848D253A376C}" type="presParOf" srcId="{BF5DA356-7D25-4AA8-8C55-C8548C5B322E}" destId="{B9AACBCF-DC1E-4DAE-A6A4-C79A61E26FF7}" srcOrd="0" destOrd="0" presId="urn:microsoft.com/office/officeart/2018/2/layout/IconVerticalSolidList"/>
    <dgm:cxn modelId="{7B559B7B-EBDD-4A72-89B4-13D6A33B3FEB}" type="presParOf" srcId="{B9AACBCF-DC1E-4DAE-A6A4-C79A61E26FF7}" destId="{F46929FF-FBD5-4D6C-BDA0-828E7B7B6919}" srcOrd="0" destOrd="0" presId="urn:microsoft.com/office/officeart/2018/2/layout/IconVerticalSolidList"/>
    <dgm:cxn modelId="{B73EF74F-3585-437B-A059-13DC4D8FE1DB}" type="presParOf" srcId="{B9AACBCF-DC1E-4DAE-A6A4-C79A61E26FF7}" destId="{9D40AFAF-A72D-4EB7-A4CF-3130F8A246B9}" srcOrd="1" destOrd="0" presId="urn:microsoft.com/office/officeart/2018/2/layout/IconVerticalSolidList"/>
    <dgm:cxn modelId="{01F787CB-7781-44E7-9888-3A9AB216771B}" type="presParOf" srcId="{B9AACBCF-DC1E-4DAE-A6A4-C79A61E26FF7}" destId="{872C08D5-6B56-4E41-8B30-8C5C7CA454D9}" srcOrd="2" destOrd="0" presId="urn:microsoft.com/office/officeart/2018/2/layout/IconVerticalSolidList"/>
    <dgm:cxn modelId="{3B4A72D7-8A84-4650-BF2D-F088573F6780}" type="presParOf" srcId="{B9AACBCF-DC1E-4DAE-A6A4-C79A61E26FF7}" destId="{AAA0BB0C-F17D-4FD6-8F1B-DD032FD054DF}" srcOrd="3" destOrd="0" presId="urn:microsoft.com/office/officeart/2018/2/layout/IconVerticalSolidList"/>
    <dgm:cxn modelId="{D35C72A4-7E1C-454A-B1D8-70AFD31F8D45}" type="presParOf" srcId="{BF5DA356-7D25-4AA8-8C55-C8548C5B322E}" destId="{46CDC9BE-EE23-450B-9198-92C365A33EBA}" srcOrd="1" destOrd="0" presId="urn:microsoft.com/office/officeart/2018/2/layout/IconVerticalSolidList"/>
    <dgm:cxn modelId="{12BB09FA-5615-48E6-AB2D-065018AA3900}" type="presParOf" srcId="{BF5DA356-7D25-4AA8-8C55-C8548C5B322E}" destId="{6553BF6A-E43A-492E-8EEB-09832F02BB2E}" srcOrd="2" destOrd="0" presId="urn:microsoft.com/office/officeart/2018/2/layout/IconVerticalSolidList"/>
    <dgm:cxn modelId="{6E606B8A-D88A-4647-B951-4E6787DDA935}" type="presParOf" srcId="{6553BF6A-E43A-492E-8EEB-09832F02BB2E}" destId="{D45308FF-5374-4036-9C0F-BE6285FD7700}" srcOrd="0" destOrd="0" presId="urn:microsoft.com/office/officeart/2018/2/layout/IconVerticalSolidList"/>
    <dgm:cxn modelId="{A619D082-0A4E-4D07-84D5-1E2456A7E672}" type="presParOf" srcId="{6553BF6A-E43A-492E-8EEB-09832F02BB2E}" destId="{1288818D-7BD4-422E-A63C-93F046CF9537}" srcOrd="1" destOrd="0" presId="urn:microsoft.com/office/officeart/2018/2/layout/IconVerticalSolidList"/>
    <dgm:cxn modelId="{CF75E48E-A639-419A-B5FF-50532853A9F7}" type="presParOf" srcId="{6553BF6A-E43A-492E-8EEB-09832F02BB2E}" destId="{5B1FCB97-D3FB-431A-8B96-6C8CC82DABC0}" srcOrd="2" destOrd="0" presId="urn:microsoft.com/office/officeart/2018/2/layout/IconVerticalSolidList"/>
    <dgm:cxn modelId="{D373FE23-34DD-44C7-BC6B-A57C964A5DB7}" type="presParOf" srcId="{6553BF6A-E43A-492E-8EEB-09832F02BB2E}" destId="{6AFBBA6C-1C51-48D7-BD00-638EB688E96C}" srcOrd="3" destOrd="0" presId="urn:microsoft.com/office/officeart/2018/2/layout/IconVerticalSolidList"/>
    <dgm:cxn modelId="{127C4A66-6F83-449A-8787-08CF39F22F02}" type="presParOf" srcId="{BF5DA356-7D25-4AA8-8C55-C8548C5B322E}" destId="{9FB72E3D-F44E-4E6F-AF0A-2F0AC90E5DE5}" srcOrd="3" destOrd="0" presId="urn:microsoft.com/office/officeart/2018/2/layout/IconVerticalSolidList"/>
    <dgm:cxn modelId="{E9A492D1-2CEA-4B50-BF1A-38C45881190C}" type="presParOf" srcId="{BF5DA356-7D25-4AA8-8C55-C8548C5B322E}" destId="{C5A90295-AD09-471C-A65A-54A49B4938D3}" srcOrd="4" destOrd="0" presId="urn:microsoft.com/office/officeart/2018/2/layout/IconVerticalSolidList"/>
    <dgm:cxn modelId="{BA8E0063-87A2-46DC-9BB0-2E2E1B833AE6}" type="presParOf" srcId="{C5A90295-AD09-471C-A65A-54A49B4938D3}" destId="{2F7C2266-8C22-49DF-AF81-089751511CA8}" srcOrd="0" destOrd="0" presId="urn:microsoft.com/office/officeart/2018/2/layout/IconVerticalSolidList"/>
    <dgm:cxn modelId="{77E2C29D-C567-40B4-873E-6C0FD6607A97}" type="presParOf" srcId="{C5A90295-AD09-471C-A65A-54A49B4938D3}" destId="{EA59EF94-F9C8-4DA8-832E-BB8B2974B9D1}" srcOrd="1" destOrd="0" presId="urn:microsoft.com/office/officeart/2018/2/layout/IconVerticalSolidList"/>
    <dgm:cxn modelId="{41E3CC0F-8583-4D99-BD52-FC81DD8AFAED}" type="presParOf" srcId="{C5A90295-AD09-471C-A65A-54A49B4938D3}" destId="{AFC826EB-AB3B-40AB-9CBB-125132F8AC31}" srcOrd="2" destOrd="0" presId="urn:microsoft.com/office/officeart/2018/2/layout/IconVerticalSolidList"/>
    <dgm:cxn modelId="{C8A486E7-1360-4C9F-BCB8-A09B37322868}" type="presParOf" srcId="{C5A90295-AD09-471C-A65A-54A49B4938D3}" destId="{A2ED726D-EAF6-4E7C-AC22-520B10B1600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37E799E-5CD7-4C1F-A0A4-552246D064A3}" type="doc">
      <dgm:prSet loTypeId="urn:microsoft.com/office/officeart/2005/8/layout/vList2" loCatId="list" qsTypeId="urn:microsoft.com/office/officeart/2005/8/quickstyle/simple1" qsCatId="simple" csTypeId="urn:microsoft.com/office/officeart/2005/8/colors/accent1_4" csCatId="accent1" phldr="1"/>
      <dgm:spPr/>
      <dgm:t>
        <a:bodyPr/>
        <a:lstStyle/>
        <a:p>
          <a:endParaRPr lang="en-US"/>
        </a:p>
      </dgm:t>
    </dgm:pt>
    <dgm:pt modelId="{E7152CE6-F53B-4CD0-9025-27D7AC42985D}">
      <dgm:prSet phldrT="[Texte]"/>
      <dgm:spPr/>
      <dgm:t>
        <a:bodyPr/>
        <a:lstStyle/>
        <a:p>
          <a:r>
            <a:rPr lang="en-US" dirty="0"/>
            <a:t>Digital Transition</a:t>
          </a:r>
        </a:p>
      </dgm:t>
    </dgm:pt>
    <dgm:pt modelId="{24B83753-0EFD-4E66-BCB7-3BF4251EC372}" type="parTrans" cxnId="{4F8D4C45-F2DE-4CD2-8544-3A671BA86958}">
      <dgm:prSet/>
      <dgm:spPr/>
      <dgm:t>
        <a:bodyPr/>
        <a:lstStyle/>
        <a:p>
          <a:endParaRPr lang="en-US"/>
        </a:p>
      </dgm:t>
    </dgm:pt>
    <dgm:pt modelId="{942E7255-7DD6-4A7C-8572-32BF3AE178B6}" type="sibTrans" cxnId="{4F8D4C45-F2DE-4CD2-8544-3A671BA86958}">
      <dgm:prSet/>
      <dgm:spPr/>
      <dgm:t>
        <a:bodyPr/>
        <a:lstStyle/>
        <a:p>
          <a:endParaRPr lang="en-US"/>
        </a:p>
      </dgm:t>
    </dgm:pt>
    <dgm:pt modelId="{2ED5E17B-1833-47CB-99FF-8E6BF3F4FDCA}">
      <dgm:prSet phldrT="[Texte]"/>
      <dgm:spPr/>
      <dgm:t>
        <a:bodyPr/>
        <a:lstStyle/>
        <a:p>
          <a:r>
            <a:rPr lang="en-US" dirty="0"/>
            <a:t>Green Transition</a:t>
          </a:r>
        </a:p>
      </dgm:t>
    </dgm:pt>
    <dgm:pt modelId="{C229F6A0-4ADC-4873-9895-E57990D6D0F5}" type="parTrans" cxnId="{8797E688-2C51-488C-9118-AC6526C43D94}">
      <dgm:prSet/>
      <dgm:spPr/>
      <dgm:t>
        <a:bodyPr/>
        <a:lstStyle/>
        <a:p>
          <a:endParaRPr lang="en-US"/>
        </a:p>
      </dgm:t>
    </dgm:pt>
    <dgm:pt modelId="{A3644D9C-0212-4E5F-9685-27A48824146A}" type="sibTrans" cxnId="{8797E688-2C51-488C-9118-AC6526C43D94}">
      <dgm:prSet/>
      <dgm:spPr/>
      <dgm:t>
        <a:bodyPr/>
        <a:lstStyle/>
        <a:p>
          <a:endParaRPr lang="en-US"/>
        </a:p>
      </dgm:t>
    </dgm:pt>
    <dgm:pt modelId="{D19200D3-650D-4E11-8E1B-440A3ED73E7F}">
      <dgm:prSet phldrT="[Texte]"/>
      <dgm:spPr/>
      <dgm:t>
        <a:bodyPr/>
        <a:lstStyle/>
        <a:p>
          <a:r>
            <a:rPr lang="en-GB" dirty="0"/>
            <a:t>An open, democratic and sustainable society</a:t>
          </a:r>
          <a:endParaRPr lang="en-US" dirty="0"/>
        </a:p>
      </dgm:t>
    </dgm:pt>
    <dgm:pt modelId="{26C0D558-A1E2-473C-A9AE-91CA6271FA50}" type="parTrans" cxnId="{7B62E4AF-E40E-4D44-81D6-4B7AF698AC7E}">
      <dgm:prSet/>
      <dgm:spPr/>
      <dgm:t>
        <a:bodyPr/>
        <a:lstStyle/>
        <a:p>
          <a:endParaRPr lang="en-US"/>
        </a:p>
      </dgm:t>
    </dgm:pt>
    <dgm:pt modelId="{D17F3419-E0ED-48F0-8E28-F572458089F5}" type="sibTrans" cxnId="{7B62E4AF-E40E-4D44-81D6-4B7AF698AC7E}">
      <dgm:prSet/>
      <dgm:spPr/>
      <dgm:t>
        <a:bodyPr/>
        <a:lstStyle/>
        <a:p>
          <a:endParaRPr lang="en-US"/>
        </a:p>
      </dgm:t>
    </dgm:pt>
    <dgm:pt modelId="{9967DF2C-49B1-4AFF-BB46-94D68BC0FA76}">
      <dgm:prSet phldrT="[Texte]"/>
      <dgm:spPr/>
      <dgm:t>
        <a:bodyPr/>
        <a:lstStyle/>
        <a:p>
          <a:r>
            <a:rPr lang="en-GB" dirty="0"/>
            <a:t>Cut greenhouse gas emissions by at least 55% by 2030</a:t>
          </a:r>
          <a:endParaRPr lang="en-US" dirty="0"/>
        </a:p>
      </dgm:t>
    </dgm:pt>
    <dgm:pt modelId="{B3C2362C-F791-490F-AB39-3A1A6C5CCAA5}" type="parTrans" cxnId="{CA555977-8E21-4B77-AD9C-C51CF81374EC}">
      <dgm:prSet/>
      <dgm:spPr/>
      <dgm:t>
        <a:bodyPr/>
        <a:lstStyle/>
        <a:p>
          <a:endParaRPr lang="en-US"/>
        </a:p>
      </dgm:t>
    </dgm:pt>
    <dgm:pt modelId="{B6B70AC6-AD51-43BA-B50D-F92F17933385}" type="sibTrans" cxnId="{CA555977-8E21-4B77-AD9C-C51CF81374EC}">
      <dgm:prSet/>
      <dgm:spPr/>
      <dgm:t>
        <a:bodyPr/>
        <a:lstStyle/>
        <a:p>
          <a:endParaRPr lang="en-US"/>
        </a:p>
      </dgm:t>
    </dgm:pt>
    <dgm:pt modelId="{B6D066B1-6AE2-4808-B6BB-A2D865E7442A}">
      <dgm:prSet/>
      <dgm:spPr/>
      <dgm:t>
        <a:bodyPr/>
        <a:lstStyle/>
        <a:p>
          <a:r>
            <a:rPr lang="en-GB" dirty="0"/>
            <a:t>Economic growth decoupled from resource use</a:t>
          </a:r>
        </a:p>
      </dgm:t>
    </dgm:pt>
    <dgm:pt modelId="{4076AB96-DE71-4A82-B641-949CAFA35FF3}" type="parTrans" cxnId="{BDA99A77-AA74-48A5-9D71-6C92BC326525}">
      <dgm:prSet/>
      <dgm:spPr/>
      <dgm:t>
        <a:bodyPr/>
        <a:lstStyle/>
        <a:p>
          <a:endParaRPr lang="en-US"/>
        </a:p>
      </dgm:t>
    </dgm:pt>
    <dgm:pt modelId="{7D403985-E4B1-4AA8-8BED-D8412D2D5E10}" type="sibTrans" cxnId="{BDA99A77-AA74-48A5-9D71-6C92BC326525}">
      <dgm:prSet/>
      <dgm:spPr/>
      <dgm:t>
        <a:bodyPr/>
        <a:lstStyle/>
        <a:p>
          <a:endParaRPr lang="en-US"/>
        </a:p>
      </dgm:t>
    </dgm:pt>
    <dgm:pt modelId="{4B554181-4D43-43D3-BDAE-2143A6D6F348}">
      <dgm:prSet/>
      <dgm:spPr/>
      <dgm:t>
        <a:bodyPr/>
        <a:lstStyle/>
        <a:p>
          <a:r>
            <a:rPr lang="en-GB" dirty="0"/>
            <a:t>“No person and no place left behind”</a:t>
          </a:r>
        </a:p>
      </dgm:t>
    </dgm:pt>
    <dgm:pt modelId="{B83CC88C-04B8-4456-A2E9-6AB9F6ADDA22}" type="parTrans" cxnId="{54F5DA51-3176-4595-A243-DF1FECB74C38}">
      <dgm:prSet/>
      <dgm:spPr/>
      <dgm:t>
        <a:bodyPr/>
        <a:lstStyle/>
        <a:p>
          <a:endParaRPr lang="en-US"/>
        </a:p>
      </dgm:t>
    </dgm:pt>
    <dgm:pt modelId="{EEA32E8B-ABFA-4FF6-9DDF-E9CB9E5F6935}" type="sibTrans" cxnId="{54F5DA51-3176-4595-A243-DF1FECB74C38}">
      <dgm:prSet/>
      <dgm:spPr/>
      <dgm:t>
        <a:bodyPr/>
        <a:lstStyle/>
        <a:p>
          <a:endParaRPr lang="en-US"/>
        </a:p>
      </dgm:t>
    </dgm:pt>
    <dgm:pt modelId="{B56E38BC-A5CC-4D6B-91F1-480CCAC3A6F1}">
      <dgm:prSet phldrT="[Texte]"/>
      <dgm:spPr/>
      <dgm:t>
        <a:bodyPr/>
        <a:lstStyle/>
        <a:p>
          <a:r>
            <a:rPr lang="en-GB" dirty="0"/>
            <a:t>A fair and competitive digital economy</a:t>
          </a:r>
          <a:endParaRPr lang="en-US" dirty="0"/>
        </a:p>
      </dgm:t>
    </dgm:pt>
    <dgm:pt modelId="{7F187253-1A91-45DA-892E-8E5DC579CF3B}" type="parTrans" cxnId="{3F93022F-3420-4842-AA90-D0DEB0D91666}">
      <dgm:prSet/>
      <dgm:spPr/>
      <dgm:t>
        <a:bodyPr/>
        <a:lstStyle/>
        <a:p>
          <a:endParaRPr lang="en-US"/>
        </a:p>
      </dgm:t>
    </dgm:pt>
    <dgm:pt modelId="{D1DC12B6-BA1C-46ED-99CB-45A968320577}" type="sibTrans" cxnId="{3F93022F-3420-4842-AA90-D0DEB0D91666}">
      <dgm:prSet/>
      <dgm:spPr/>
      <dgm:t>
        <a:bodyPr/>
        <a:lstStyle/>
        <a:p>
          <a:endParaRPr lang="en-US"/>
        </a:p>
      </dgm:t>
    </dgm:pt>
    <dgm:pt modelId="{3891518F-4005-4145-8B04-D25F9C1B510F}">
      <dgm:prSet phldrT="[Texte]"/>
      <dgm:spPr/>
      <dgm:t>
        <a:bodyPr/>
        <a:lstStyle/>
        <a:p>
          <a:r>
            <a:rPr lang="en-GB" dirty="0"/>
            <a:t>Technology that works for the people</a:t>
          </a:r>
          <a:endParaRPr lang="en-US" dirty="0"/>
        </a:p>
      </dgm:t>
    </dgm:pt>
    <dgm:pt modelId="{7E261163-5623-4F25-B893-336E59461B21}" type="parTrans" cxnId="{3F97DC62-E351-4F60-A63F-C852994945D0}">
      <dgm:prSet/>
      <dgm:spPr/>
      <dgm:t>
        <a:bodyPr/>
        <a:lstStyle/>
        <a:p>
          <a:endParaRPr lang="en-US"/>
        </a:p>
      </dgm:t>
    </dgm:pt>
    <dgm:pt modelId="{796FD318-B512-4541-B5B8-83E525A87BF7}" type="sibTrans" cxnId="{3F97DC62-E351-4F60-A63F-C852994945D0}">
      <dgm:prSet/>
      <dgm:spPr/>
      <dgm:t>
        <a:bodyPr/>
        <a:lstStyle/>
        <a:p>
          <a:endParaRPr lang="en-US"/>
        </a:p>
      </dgm:t>
    </dgm:pt>
    <dgm:pt modelId="{6B59829A-C7F1-4310-9943-19A66163535A}">
      <dgm:prSet phldrT="[Texte]"/>
      <dgm:spPr/>
      <dgm:t>
        <a:bodyPr/>
        <a:lstStyle/>
        <a:p>
          <a:r>
            <a:rPr lang="en-GB" dirty="0"/>
            <a:t>No net emissions of greenhouse gases by 2050</a:t>
          </a:r>
          <a:endParaRPr lang="en-US" dirty="0"/>
        </a:p>
      </dgm:t>
    </dgm:pt>
    <dgm:pt modelId="{0BB4085B-4996-4368-8E75-FAB634FF5415}" type="parTrans" cxnId="{B7A1A026-4018-4841-A1C4-2AC3D8F18A2A}">
      <dgm:prSet/>
      <dgm:spPr/>
      <dgm:t>
        <a:bodyPr/>
        <a:lstStyle/>
        <a:p>
          <a:endParaRPr lang="en-US"/>
        </a:p>
      </dgm:t>
    </dgm:pt>
    <dgm:pt modelId="{455147D7-97D0-46DC-9392-1612BA0AA72E}" type="sibTrans" cxnId="{B7A1A026-4018-4841-A1C4-2AC3D8F18A2A}">
      <dgm:prSet/>
      <dgm:spPr/>
      <dgm:t>
        <a:bodyPr/>
        <a:lstStyle/>
        <a:p>
          <a:endParaRPr lang="en-US"/>
        </a:p>
      </dgm:t>
    </dgm:pt>
    <dgm:pt modelId="{9063860B-704A-4A8B-BA58-DA787FF1587A}" type="pres">
      <dgm:prSet presAssocID="{C37E799E-5CD7-4C1F-A0A4-552246D064A3}" presName="linear" presStyleCnt="0">
        <dgm:presLayoutVars>
          <dgm:animLvl val="lvl"/>
          <dgm:resizeHandles val="exact"/>
        </dgm:presLayoutVars>
      </dgm:prSet>
      <dgm:spPr/>
    </dgm:pt>
    <dgm:pt modelId="{D7506FF7-2030-46B7-A812-D502DA874D65}" type="pres">
      <dgm:prSet presAssocID="{E7152CE6-F53B-4CD0-9025-27D7AC42985D}" presName="parentText" presStyleLbl="node1" presStyleIdx="0" presStyleCnt="2">
        <dgm:presLayoutVars>
          <dgm:chMax val="0"/>
          <dgm:bulletEnabled val="1"/>
        </dgm:presLayoutVars>
      </dgm:prSet>
      <dgm:spPr/>
    </dgm:pt>
    <dgm:pt modelId="{A1EB4AC4-F63B-460E-BA1D-F2EE3AFFAE96}" type="pres">
      <dgm:prSet presAssocID="{E7152CE6-F53B-4CD0-9025-27D7AC42985D}" presName="childText" presStyleLbl="revTx" presStyleIdx="0" presStyleCnt="2">
        <dgm:presLayoutVars>
          <dgm:bulletEnabled val="1"/>
        </dgm:presLayoutVars>
      </dgm:prSet>
      <dgm:spPr/>
    </dgm:pt>
    <dgm:pt modelId="{33B8167A-5BFC-4D77-861A-7186489E9D6A}" type="pres">
      <dgm:prSet presAssocID="{2ED5E17B-1833-47CB-99FF-8E6BF3F4FDCA}" presName="parentText" presStyleLbl="node1" presStyleIdx="1" presStyleCnt="2">
        <dgm:presLayoutVars>
          <dgm:chMax val="0"/>
          <dgm:bulletEnabled val="1"/>
        </dgm:presLayoutVars>
      </dgm:prSet>
      <dgm:spPr/>
    </dgm:pt>
    <dgm:pt modelId="{8594721F-3413-4CD1-A9E5-B4100075C51D}" type="pres">
      <dgm:prSet presAssocID="{2ED5E17B-1833-47CB-99FF-8E6BF3F4FDCA}" presName="childText" presStyleLbl="revTx" presStyleIdx="1" presStyleCnt="2">
        <dgm:presLayoutVars>
          <dgm:bulletEnabled val="1"/>
        </dgm:presLayoutVars>
      </dgm:prSet>
      <dgm:spPr/>
    </dgm:pt>
  </dgm:ptLst>
  <dgm:cxnLst>
    <dgm:cxn modelId="{B7A1A026-4018-4841-A1C4-2AC3D8F18A2A}" srcId="{2ED5E17B-1833-47CB-99FF-8E6BF3F4FDCA}" destId="{6B59829A-C7F1-4310-9943-19A66163535A}" srcOrd="1" destOrd="0" parTransId="{0BB4085B-4996-4368-8E75-FAB634FF5415}" sibTransId="{455147D7-97D0-46DC-9392-1612BA0AA72E}"/>
    <dgm:cxn modelId="{3F93022F-3420-4842-AA90-D0DEB0D91666}" srcId="{E7152CE6-F53B-4CD0-9025-27D7AC42985D}" destId="{B56E38BC-A5CC-4D6B-91F1-480CCAC3A6F1}" srcOrd="1" destOrd="0" parTransId="{7F187253-1A91-45DA-892E-8E5DC579CF3B}" sibTransId="{D1DC12B6-BA1C-46ED-99CB-45A968320577}"/>
    <dgm:cxn modelId="{DD7B592F-3186-4FB9-8AEB-CA243402A3A1}" type="presOf" srcId="{2ED5E17B-1833-47CB-99FF-8E6BF3F4FDCA}" destId="{33B8167A-5BFC-4D77-861A-7186489E9D6A}" srcOrd="0" destOrd="0" presId="urn:microsoft.com/office/officeart/2005/8/layout/vList2"/>
    <dgm:cxn modelId="{3F97DC62-E351-4F60-A63F-C852994945D0}" srcId="{E7152CE6-F53B-4CD0-9025-27D7AC42985D}" destId="{3891518F-4005-4145-8B04-D25F9C1B510F}" srcOrd="2" destOrd="0" parTransId="{7E261163-5623-4F25-B893-336E59461B21}" sibTransId="{796FD318-B512-4541-B5B8-83E525A87BF7}"/>
    <dgm:cxn modelId="{4F8D4C45-F2DE-4CD2-8544-3A671BA86958}" srcId="{C37E799E-5CD7-4C1F-A0A4-552246D064A3}" destId="{E7152CE6-F53B-4CD0-9025-27D7AC42985D}" srcOrd="0" destOrd="0" parTransId="{24B83753-0EFD-4E66-BCB7-3BF4251EC372}" sibTransId="{942E7255-7DD6-4A7C-8572-32BF3AE178B6}"/>
    <dgm:cxn modelId="{02863968-F747-486C-A427-D1CAACC6E6A9}" type="presOf" srcId="{C37E799E-5CD7-4C1F-A0A4-552246D064A3}" destId="{9063860B-704A-4A8B-BA58-DA787FF1587A}" srcOrd="0" destOrd="0" presId="urn:microsoft.com/office/officeart/2005/8/layout/vList2"/>
    <dgm:cxn modelId="{AD432E4B-9E55-4FE5-B3EA-04E6DA08DC45}" type="presOf" srcId="{B56E38BC-A5CC-4D6B-91F1-480CCAC3A6F1}" destId="{A1EB4AC4-F63B-460E-BA1D-F2EE3AFFAE96}" srcOrd="0" destOrd="1" presId="urn:microsoft.com/office/officeart/2005/8/layout/vList2"/>
    <dgm:cxn modelId="{6C3C776F-070E-48B2-B92B-C8C8BF9ECA06}" type="presOf" srcId="{D19200D3-650D-4E11-8E1B-440A3ED73E7F}" destId="{A1EB4AC4-F63B-460E-BA1D-F2EE3AFFAE96}" srcOrd="0" destOrd="0" presId="urn:microsoft.com/office/officeart/2005/8/layout/vList2"/>
    <dgm:cxn modelId="{54F5DA51-3176-4595-A243-DF1FECB74C38}" srcId="{2ED5E17B-1833-47CB-99FF-8E6BF3F4FDCA}" destId="{4B554181-4D43-43D3-BDAE-2143A6D6F348}" srcOrd="3" destOrd="0" parTransId="{B83CC88C-04B8-4456-A2E9-6AB9F6ADDA22}" sibTransId="{EEA32E8B-ABFA-4FF6-9DDF-E9CB9E5F6935}"/>
    <dgm:cxn modelId="{2D2E3C57-E4F3-4443-A6F7-992F1B30D34E}" type="presOf" srcId="{B6D066B1-6AE2-4808-B6BB-A2D865E7442A}" destId="{8594721F-3413-4CD1-A9E5-B4100075C51D}" srcOrd="0" destOrd="2" presId="urn:microsoft.com/office/officeart/2005/8/layout/vList2"/>
    <dgm:cxn modelId="{CA555977-8E21-4B77-AD9C-C51CF81374EC}" srcId="{2ED5E17B-1833-47CB-99FF-8E6BF3F4FDCA}" destId="{9967DF2C-49B1-4AFF-BB46-94D68BC0FA76}" srcOrd="0" destOrd="0" parTransId="{B3C2362C-F791-490F-AB39-3A1A6C5CCAA5}" sibTransId="{B6B70AC6-AD51-43BA-B50D-F92F17933385}"/>
    <dgm:cxn modelId="{BDA99A77-AA74-48A5-9D71-6C92BC326525}" srcId="{2ED5E17B-1833-47CB-99FF-8E6BF3F4FDCA}" destId="{B6D066B1-6AE2-4808-B6BB-A2D865E7442A}" srcOrd="2" destOrd="0" parTransId="{4076AB96-DE71-4A82-B641-949CAFA35FF3}" sibTransId="{7D403985-E4B1-4AA8-8BED-D8412D2D5E10}"/>
    <dgm:cxn modelId="{14EA247A-FADB-4214-9A82-E91D464F2F9D}" type="presOf" srcId="{9967DF2C-49B1-4AFF-BB46-94D68BC0FA76}" destId="{8594721F-3413-4CD1-A9E5-B4100075C51D}" srcOrd="0" destOrd="0" presId="urn:microsoft.com/office/officeart/2005/8/layout/vList2"/>
    <dgm:cxn modelId="{8797E688-2C51-488C-9118-AC6526C43D94}" srcId="{C37E799E-5CD7-4C1F-A0A4-552246D064A3}" destId="{2ED5E17B-1833-47CB-99FF-8E6BF3F4FDCA}" srcOrd="1" destOrd="0" parTransId="{C229F6A0-4ADC-4873-9895-E57990D6D0F5}" sibTransId="{A3644D9C-0212-4E5F-9685-27A48824146A}"/>
    <dgm:cxn modelId="{63BC628A-0873-4A2E-A42B-8240F4D6E5EB}" type="presOf" srcId="{3891518F-4005-4145-8B04-D25F9C1B510F}" destId="{A1EB4AC4-F63B-460E-BA1D-F2EE3AFFAE96}" srcOrd="0" destOrd="2" presId="urn:microsoft.com/office/officeart/2005/8/layout/vList2"/>
    <dgm:cxn modelId="{BDCEF49F-C3AC-48C3-BE53-D14DC7BCA94C}" type="presOf" srcId="{E7152CE6-F53B-4CD0-9025-27D7AC42985D}" destId="{D7506FF7-2030-46B7-A812-D502DA874D65}" srcOrd="0" destOrd="0" presId="urn:microsoft.com/office/officeart/2005/8/layout/vList2"/>
    <dgm:cxn modelId="{7B62E4AF-E40E-4D44-81D6-4B7AF698AC7E}" srcId="{E7152CE6-F53B-4CD0-9025-27D7AC42985D}" destId="{D19200D3-650D-4E11-8E1B-440A3ED73E7F}" srcOrd="0" destOrd="0" parTransId="{26C0D558-A1E2-473C-A9AE-91CA6271FA50}" sibTransId="{D17F3419-E0ED-48F0-8E28-F572458089F5}"/>
    <dgm:cxn modelId="{1DD819BB-3BE9-49C2-BBDB-62652C910F9D}" type="presOf" srcId="{4B554181-4D43-43D3-BDAE-2143A6D6F348}" destId="{8594721F-3413-4CD1-A9E5-B4100075C51D}" srcOrd="0" destOrd="3" presId="urn:microsoft.com/office/officeart/2005/8/layout/vList2"/>
    <dgm:cxn modelId="{45CC49E9-5E9B-4405-9E01-1C36186C6280}" type="presOf" srcId="{6B59829A-C7F1-4310-9943-19A66163535A}" destId="{8594721F-3413-4CD1-A9E5-B4100075C51D}" srcOrd="0" destOrd="1" presId="urn:microsoft.com/office/officeart/2005/8/layout/vList2"/>
    <dgm:cxn modelId="{666E63F8-6B39-42AB-98A5-654D1A43B660}" type="presParOf" srcId="{9063860B-704A-4A8B-BA58-DA787FF1587A}" destId="{D7506FF7-2030-46B7-A812-D502DA874D65}" srcOrd="0" destOrd="0" presId="urn:microsoft.com/office/officeart/2005/8/layout/vList2"/>
    <dgm:cxn modelId="{52D72CF3-F801-46F9-90DE-7B01A61EF050}" type="presParOf" srcId="{9063860B-704A-4A8B-BA58-DA787FF1587A}" destId="{A1EB4AC4-F63B-460E-BA1D-F2EE3AFFAE96}" srcOrd="1" destOrd="0" presId="urn:microsoft.com/office/officeart/2005/8/layout/vList2"/>
    <dgm:cxn modelId="{841A131F-8ACD-4C5D-AA8D-678189FC66C0}" type="presParOf" srcId="{9063860B-704A-4A8B-BA58-DA787FF1587A}" destId="{33B8167A-5BFC-4D77-861A-7186489E9D6A}" srcOrd="2" destOrd="0" presId="urn:microsoft.com/office/officeart/2005/8/layout/vList2"/>
    <dgm:cxn modelId="{25720D00-2076-4D5E-B614-3F788F49ADDA}" type="presParOf" srcId="{9063860B-704A-4A8B-BA58-DA787FF1587A}" destId="{8594721F-3413-4CD1-A9E5-B4100075C51D}"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40C8308-C911-4543-8D4B-51A77D7863C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A333498-8832-41CC-85E8-27EFBA0B5B40}">
      <dgm:prSet phldrT="[Texte]"/>
      <dgm:spPr/>
      <dgm:t>
        <a:bodyPr/>
        <a:lstStyle/>
        <a:p>
          <a:r>
            <a:rPr lang="en-US" dirty="0"/>
            <a:t>09 Dec 2021: Commission proposal published</a:t>
          </a:r>
        </a:p>
      </dgm:t>
    </dgm:pt>
    <dgm:pt modelId="{F367ACBA-4E98-4333-93DB-AC3A7EA22FF5}" type="parTrans" cxnId="{BBC01DE3-915C-46B5-A959-D9241708DA84}">
      <dgm:prSet/>
      <dgm:spPr/>
      <dgm:t>
        <a:bodyPr/>
        <a:lstStyle/>
        <a:p>
          <a:endParaRPr lang="en-US"/>
        </a:p>
      </dgm:t>
    </dgm:pt>
    <dgm:pt modelId="{FC19D236-8D62-44F4-B494-5B792DB424E1}" type="sibTrans" cxnId="{BBC01DE3-915C-46B5-A959-D9241708DA84}">
      <dgm:prSet/>
      <dgm:spPr/>
      <dgm:t>
        <a:bodyPr/>
        <a:lstStyle/>
        <a:p>
          <a:endParaRPr lang="en-US"/>
        </a:p>
      </dgm:t>
    </dgm:pt>
    <dgm:pt modelId="{EC83B1CD-507C-4B1E-BC52-64DFE5ABF873}">
      <dgm:prSet/>
      <dgm:spPr/>
      <dgm:t>
        <a:bodyPr/>
        <a:lstStyle/>
        <a:p>
          <a:r>
            <a:rPr lang="fr-BE" dirty="0"/>
            <a:t>EU draft </a:t>
          </a:r>
          <a:r>
            <a:rPr lang="fr-BE" dirty="0" err="1"/>
            <a:t>criteria</a:t>
          </a:r>
          <a:r>
            <a:rPr lang="fr-BE" dirty="0"/>
            <a:t> on </a:t>
          </a:r>
          <a:r>
            <a:rPr lang="fr-BE" dirty="0" err="1"/>
            <a:t>presumption</a:t>
          </a:r>
          <a:r>
            <a:rPr lang="fr-BE" dirty="0"/>
            <a:t> of </a:t>
          </a:r>
          <a:r>
            <a:rPr lang="fr-BE" dirty="0" err="1"/>
            <a:t>employment</a:t>
          </a:r>
          <a:r>
            <a:rPr lang="fr-BE" dirty="0"/>
            <a:t> </a:t>
          </a:r>
          <a:r>
            <a:rPr lang="fr-BE" dirty="0" err="1"/>
            <a:t>status</a:t>
          </a:r>
          <a:r>
            <a:rPr lang="fr-BE" dirty="0"/>
            <a:t> of platform </a:t>
          </a:r>
          <a:r>
            <a:rPr lang="fr-BE" dirty="0" err="1"/>
            <a:t>workers</a:t>
          </a:r>
          <a:r>
            <a:rPr lang="fr-BE" dirty="0"/>
            <a:t> </a:t>
          </a:r>
          <a:r>
            <a:rPr lang="en-US" dirty="0"/>
            <a:t>​</a:t>
          </a:r>
        </a:p>
      </dgm:t>
    </dgm:pt>
    <dgm:pt modelId="{CBF7322A-FDF6-4A5A-BCD8-9D1C358F7864}" type="parTrans" cxnId="{7AD0CF65-9C65-4781-A5BE-7CEB76040D03}">
      <dgm:prSet/>
      <dgm:spPr/>
      <dgm:t>
        <a:bodyPr/>
        <a:lstStyle/>
        <a:p>
          <a:endParaRPr lang="en-US"/>
        </a:p>
      </dgm:t>
    </dgm:pt>
    <dgm:pt modelId="{95A04FD8-A2D2-42CB-AD2B-B42F265CE74D}" type="sibTrans" cxnId="{7AD0CF65-9C65-4781-A5BE-7CEB76040D03}">
      <dgm:prSet/>
      <dgm:spPr/>
      <dgm:t>
        <a:bodyPr/>
        <a:lstStyle/>
        <a:p>
          <a:endParaRPr lang="en-US"/>
        </a:p>
      </dgm:t>
    </dgm:pt>
    <dgm:pt modelId="{50A3A9AE-C392-4504-BF11-B147B2C6FD83}">
      <dgm:prSet/>
      <dgm:spPr/>
      <dgm:t>
        <a:bodyPr/>
        <a:lstStyle/>
        <a:p>
          <a:r>
            <a:rPr lang="fr-BE"/>
            <a:t>Focus on misclassification of platform workers as self-employed​</a:t>
          </a:r>
          <a:endParaRPr lang="fr-BE" dirty="0"/>
        </a:p>
      </dgm:t>
    </dgm:pt>
    <dgm:pt modelId="{85BF9EEF-9E1B-40D5-84BC-2686BBE84951}" type="parTrans" cxnId="{AE3A4459-3A96-406B-AA2E-352E4553C9DF}">
      <dgm:prSet/>
      <dgm:spPr/>
      <dgm:t>
        <a:bodyPr/>
        <a:lstStyle/>
        <a:p>
          <a:endParaRPr lang="en-US"/>
        </a:p>
      </dgm:t>
    </dgm:pt>
    <dgm:pt modelId="{7C09376B-4F67-4BD5-9E82-989BF9CE9C5E}" type="sibTrans" cxnId="{AE3A4459-3A96-406B-AA2E-352E4553C9DF}">
      <dgm:prSet/>
      <dgm:spPr/>
      <dgm:t>
        <a:bodyPr/>
        <a:lstStyle/>
        <a:p>
          <a:endParaRPr lang="en-US"/>
        </a:p>
      </dgm:t>
    </dgm:pt>
    <dgm:pt modelId="{A4EADFC2-A22E-4251-903F-0517CF246784}">
      <dgm:prSet/>
      <dgm:spPr/>
      <dgm:t>
        <a:bodyPr/>
        <a:lstStyle/>
        <a:p>
          <a:r>
            <a:rPr lang="fr-BE"/>
            <a:t>Rules on declaration of platform work, right of redress and sanctions </a:t>
          </a:r>
          <a:endParaRPr lang="en-US" dirty="0"/>
        </a:p>
      </dgm:t>
    </dgm:pt>
    <dgm:pt modelId="{5412D015-44A2-439C-9F79-CE2430C45C68}" type="parTrans" cxnId="{FEF2CBC0-381F-4758-B40D-2C876C53BD34}">
      <dgm:prSet/>
      <dgm:spPr/>
      <dgm:t>
        <a:bodyPr/>
        <a:lstStyle/>
        <a:p>
          <a:endParaRPr lang="en-US"/>
        </a:p>
      </dgm:t>
    </dgm:pt>
    <dgm:pt modelId="{259C5106-23C3-416B-9366-B7BACC309516}" type="sibTrans" cxnId="{FEF2CBC0-381F-4758-B40D-2C876C53BD34}">
      <dgm:prSet/>
      <dgm:spPr/>
      <dgm:t>
        <a:bodyPr/>
        <a:lstStyle/>
        <a:p>
          <a:endParaRPr lang="en-US"/>
        </a:p>
      </dgm:t>
    </dgm:pt>
    <dgm:pt modelId="{D049B548-DB71-415B-A747-5B8135DC6F5A}" type="pres">
      <dgm:prSet presAssocID="{A40C8308-C911-4543-8D4B-51A77D7863C5}" presName="linear" presStyleCnt="0">
        <dgm:presLayoutVars>
          <dgm:animLvl val="lvl"/>
          <dgm:resizeHandles val="exact"/>
        </dgm:presLayoutVars>
      </dgm:prSet>
      <dgm:spPr/>
    </dgm:pt>
    <dgm:pt modelId="{BC77480D-8374-4B35-997D-4474EC9A34E3}" type="pres">
      <dgm:prSet presAssocID="{2A333498-8832-41CC-85E8-27EFBA0B5B40}" presName="parentText" presStyleLbl="node1" presStyleIdx="0" presStyleCnt="1">
        <dgm:presLayoutVars>
          <dgm:chMax val="0"/>
          <dgm:bulletEnabled val="1"/>
        </dgm:presLayoutVars>
      </dgm:prSet>
      <dgm:spPr/>
    </dgm:pt>
    <dgm:pt modelId="{10B9A001-F6DE-434D-ACB4-DAFB25A83BF1}" type="pres">
      <dgm:prSet presAssocID="{2A333498-8832-41CC-85E8-27EFBA0B5B40}" presName="childText" presStyleLbl="revTx" presStyleIdx="0" presStyleCnt="1">
        <dgm:presLayoutVars>
          <dgm:bulletEnabled val="1"/>
        </dgm:presLayoutVars>
      </dgm:prSet>
      <dgm:spPr/>
    </dgm:pt>
  </dgm:ptLst>
  <dgm:cxnLst>
    <dgm:cxn modelId="{D43E6F10-40B0-4B58-89D1-4970747EB01F}" type="presOf" srcId="{EC83B1CD-507C-4B1E-BC52-64DFE5ABF873}" destId="{10B9A001-F6DE-434D-ACB4-DAFB25A83BF1}" srcOrd="0" destOrd="0" presId="urn:microsoft.com/office/officeart/2005/8/layout/vList2"/>
    <dgm:cxn modelId="{A6A8FD3A-2620-44FD-9F91-4FA3AC5351A2}" type="presOf" srcId="{50A3A9AE-C392-4504-BF11-B147B2C6FD83}" destId="{10B9A001-F6DE-434D-ACB4-DAFB25A83BF1}" srcOrd="0" destOrd="1" presId="urn:microsoft.com/office/officeart/2005/8/layout/vList2"/>
    <dgm:cxn modelId="{3551AD5B-FF34-467B-8EFB-D6CAFFC85C07}" type="presOf" srcId="{2A333498-8832-41CC-85E8-27EFBA0B5B40}" destId="{BC77480D-8374-4B35-997D-4474EC9A34E3}" srcOrd="0" destOrd="0" presId="urn:microsoft.com/office/officeart/2005/8/layout/vList2"/>
    <dgm:cxn modelId="{7AD0CF65-9C65-4781-A5BE-7CEB76040D03}" srcId="{2A333498-8832-41CC-85E8-27EFBA0B5B40}" destId="{EC83B1CD-507C-4B1E-BC52-64DFE5ABF873}" srcOrd="0" destOrd="0" parTransId="{CBF7322A-FDF6-4A5A-BCD8-9D1C358F7864}" sibTransId="{95A04FD8-A2D2-42CB-AD2B-B42F265CE74D}"/>
    <dgm:cxn modelId="{3F365255-5B30-4052-A5EE-45CC0CBD4D00}" type="presOf" srcId="{A40C8308-C911-4543-8D4B-51A77D7863C5}" destId="{D049B548-DB71-415B-A747-5B8135DC6F5A}" srcOrd="0" destOrd="0" presId="urn:microsoft.com/office/officeart/2005/8/layout/vList2"/>
    <dgm:cxn modelId="{AE3A4459-3A96-406B-AA2E-352E4553C9DF}" srcId="{2A333498-8832-41CC-85E8-27EFBA0B5B40}" destId="{50A3A9AE-C392-4504-BF11-B147B2C6FD83}" srcOrd="1" destOrd="0" parTransId="{85BF9EEF-9E1B-40D5-84BC-2686BBE84951}" sibTransId="{7C09376B-4F67-4BD5-9E82-989BF9CE9C5E}"/>
    <dgm:cxn modelId="{FEF2CBC0-381F-4758-B40D-2C876C53BD34}" srcId="{2A333498-8832-41CC-85E8-27EFBA0B5B40}" destId="{A4EADFC2-A22E-4251-903F-0517CF246784}" srcOrd="2" destOrd="0" parTransId="{5412D015-44A2-439C-9F79-CE2430C45C68}" sibTransId="{259C5106-23C3-416B-9366-B7BACC309516}"/>
    <dgm:cxn modelId="{4C31CAD3-476C-446A-B7DD-9A822D01B407}" type="presOf" srcId="{A4EADFC2-A22E-4251-903F-0517CF246784}" destId="{10B9A001-F6DE-434D-ACB4-DAFB25A83BF1}" srcOrd="0" destOrd="2" presId="urn:microsoft.com/office/officeart/2005/8/layout/vList2"/>
    <dgm:cxn modelId="{BBC01DE3-915C-46B5-A959-D9241708DA84}" srcId="{A40C8308-C911-4543-8D4B-51A77D7863C5}" destId="{2A333498-8832-41CC-85E8-27EFBA0B5B40}" srcOrd="0" destOrd="0" parTransId="{F367ACBA-4E98-4333-93DB-AC3A7EA22FF5}" sibTransId="{FC19D236-8D62-44F4-B494-5B792DB424E1}"/>
    <dgm:cxn modelId="{2AE25999-AA90-4ABC-8963-2C904FB912DB}" type="presParOf" srcId="{D049B548-DB71-415B-A747-5B8135DC6F5A}" destId="{BC77480D-8374-4B35-997D-4474EC9A34E3}" srcOrd="0" destOrd="0" presId="urn:microsoft.com/office/officeart/2005/8/layout/vList2"/>
    <dgm:cxn modelId="{014A38BC-D9AF-4FC7-9D6B-C7D67064F438}" type="presParOf" srcId="{D049B548-DB71-415B-A747-5B8135DC6F5A}" destId="{10B9A001-F6DE-434D-ACB4-DAFB25A83BF1}"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3356076-EB0F-4C86-8DAB-49D923D63035}" type="doc">
      <dgm:prSet loTypeId="urn:microsoft.com/office/officeart/2005/8/layout/hProcess11" loCatId="process" qsTypeId="urn:microsoft.com/office/officeart/2005/8/quickstyle/simple1" qsCatId="simple" csTypeId="urn:microsoft.com/office/officeart/2005/8/colors/accent1_2" csCatId="accent1" phldr="1"/>
      <dgm:spPr/>
    </dgm:pt>
    <dgm:pt modelId="{53795B77-D99B-4543-B2FC-A7E169702FBC}">
      <dgm:prSet phldrT="[Texte]" custT="1"/>
      <dgm:spPr/>
      <dgm:t>
        <a:bodyPr/>
        <a:lstStyle/>
        <a:p>
          <a:pPr>
            <a:buFont typeface="Arial" panose="020B0604020202020204" pitchFamily="34" charset="0"/>
            <a:buChar char="•"/>
          </a:pPr>
          <a:r>
            <a:rPr lang="fr-BE" sz="1600" b="0" i="0" dirty="0"/>
            <a:t>19 May | EP: Rapporteur Report</a:t>
          </a:r>
          <a:endParaRPr lang="en-US" sz="1600" dirty="0"/>
        </a:p>
      </dgm:t>
    </dgm:pt>
    <dgm:pt modelId="{01E95690-A2A0-434A-BC2E-2AC3551688D0}" type="parTrans" cxnId="{E3BFCA05-2C93-42FD-9E1A-07FEE1F463E5}">
      <dgm:prSet/>
      <dgm:spPr/>
      <dgm:t>
        <a:bodyPr/>
        <a:lstStyle/>
        <a:p>
          <a:endParaRPr lang="en-US"/>
        </a:p>
      </dgm:t>
    </dgm:pt>
    <dgm:pt modelId="{60659E25-F949-4BB0-8AAB-E960428F7273}" type="sibTrans" cxnId="{E3BFCA05-2C93-42FD-9E1A-07FEE1F463E5}">
      <dgm:prSet/>
      <dgm:spPr/>
      <dgm:t>
        <a:bodyPr/>
        <a:lstStyle/>
        <a:p>
          <a:endParaRPr lang="en-US"/>
        </a:p>
      </dgm:t>
    </dgm:pt>
    <dgm:pt modelId="{1B35440B-F81C-44CB-84C1-14B2FFE6923E}">
      <dgm:prSet custT="1"/>
      <dgm:spPr/>
      <dgm:t>
        <a:bodyPr/>
        <a:lstStyle/>
        <a:p>
          <a:pPr>
            <a:buFont typeface="Arial" panose="020B0604020202020204" pitchFamily="34" charset="0"/>
            <a:buChar char="•"/>
          </a:pPr>
          <a:r>
            <a:rPr lang="fr-BE" sz="1600" b="0" i="0" dirty="0"/>
            <a:t>Trilogues to </a:t>
          </a:r>
          <a:r>
            <a:rPr lang="fr-BE" sz="1600" b="0" i="0" dirty="0" err="1"/>
            <a:t>take</a:t>
          </a:r>
          <a:r>
            <a:rPr lang="fr-BE" sz="1600" b="0" i="0" dirty="0"/>
            <a:t> place in 2023</a:t>
          </a:r>
          <a:r>
            <a:rPr lang="en-GB" sz="1600" b="0" i="0" dirty="0"/>
            <a:t>​</a:t>
          </a:r>
          <a:endParaRPr lang="en-US" sz="1600" b="0" i="0" dirty="0"/>
        </a:p>
      </dgm:t>
    </dgm:pt>
    <dgm:pt modelId="{80A19D2D-9402-4C67-897E-B46361945289}" type="parTrans" cxnId="{92805449-A370-4CEE-B9E1-8AD78EBE54DB}">
      <dgm:prSet/>
      <dgm:spPr/>
      <dgm:t>
        <a:bodyPr/>
        <a:lstStyle/>
        <a:p>
          <a:endParaRPr lang="en-US"/>
        </a:p>
      </dgm:t>
    </dgm:pt>
    <dgm:pt modelId="{6ADA6F8C-92CD-4E1E-B5DC-43EA4694F0C4}" type="sibTrans" cxnId="{92805449-A370-4CEE-B9E1-8AD78EBE54DB}">
      <dgm:prSet/>
      <dgm:spPr/>
      <dgm:t>
        <a:bodyPr/>
        <a:lstStyle/>
        <a:p>
          <a:endParaRPr lang="en-US"/>
        </a:p>
      </dgm:t>
    </dgm:pt>
    <dgm:pt modelId="{B3C5E625-A83E-4880-BB6F-D2DEBE99BA48}">
      <dgm:prSet phldrT="[Texte]" custT="1"/>
      <dgm:spPr/>
      <dgm:t>
        <a:bodyPr/>
        <a:lstStyle/>
        <a:p>
          <a:pPr>
            <a:buFont typeface="Arial" panose="020B0604020202020204" pitchFamily="34" charset="0"/>
            <a:buChar char="•"/>
          </a:pPr>
          <a:r>
            <a:rPr lang="en-US" sz="1600" dirty="0"/>
            <a:t>16 June | Council : Progress report</a:t>
          </a:r>
        </a:p>
      </dgm:t>
    </dgm:pt>
    <dgm:pt modelId="{45E0AC24-AF31-482D-A587-F3FCF6FFB30F}" type="parTrans" cxnId="{40CCD68B-FEF5-4430-B8EE-3FE2796D7BC8}">
      <dgm:prSet/>
      <dgm:spPr/>
      <dgm:t>
        <a:bodyPr/>
        <a:lstStyle/>
        <a:p>
          <a:endParaRPr lang="en-US"/>
        </a:p>
      </dgm:t>
    </dgm:pt>
    <dgm:pt modelId="{428F5101-926A-4C7B-9DDC-70C22DA14DC0}" type="sibTrans" cxnId="{40CCD68B-FEF5-4430-B8EE-3FE2796D7BC8}">
      <dgm:prSet/>
      <dgm:spPr/>
      <dgm:t>
        <a:bodyPr/>
        <a:lstStyle/>
        <a:p>
          <a:endParaRPr lang="en-US"/>
        </a:p>
      </dgm:t>
    </dgm:pt>
    <dgm:pt modelId="{1EA2408C-BB29-4A21-BB55-AF2EFF9B2377}">
      <dgm:prSet phldrT="[Texte]" custT="1"/>
      <dgm:spPr/>
      <dgm:t>
        <a:bodyPr/>
        <a:lstStyle/>
        <a:p>
          <a:pPr>
            <a:buFont typeface="Arial" panose="020B0604020202020204" pitchFamily="34" charset="0"/>
            <a:buChar char="•"/>
          </a:pPr>
          <a:r>
            <a:rPr lang="en-US" sz="1600" dirty="0"/>
            <a:t>12 July | EP: Exchange in EMPL</a:t>
          </a:r>
        </a:p>
      </dgm:t>
    </dgm:pt>
    <dgm:pt modelId="{AEB0DC08-434B-4180-A01B-B9D82CD94211}" type="parTrans" cxnId="{7E33C186-D75F-4913-8DD7-A3FB76D688F9}">
      <dgm:prSet/>
      <dgm:spPr/>
      <dgm:t>
        <a:bodyPr/>
        <a:lstStyle/>
        <a:p>
          <a:endParaRPr lang="en-US"/>
        </a:p>
      </dgm:t>
    </dgm:pt>
    <dgm:pt modelId="{2EEA7634-C904-48AF-8EC1-34EF918B68DF}" type="sibTrans" cxnId="{7E33C186-D75F-4913-8DD7-A3FB76D688F9}">
      <dgm:prSet/>
      <dgm:spPr/>
      <dgm:t>
        <a:bodyPr/>
        <a:lstStyle/>
        <a:p>
          <a:endParaRPr lang="en-US"/>
        </a:p>
      </dgm:t>
    </dgm:pt>
    <dgm:pt modelId="{BBA150C9-0414-445A-939E-3F33E8C46046}">
      <dgm:prSet phldrT="[Texte]" custT="1"/>
      <dgm:spPr/>
      <dgm:t>
        <a:bodyPr/>
        <a:lstStyle/>
        <a:p>
          <a:pPr>
            <a:buFont typeface="Arial" panose="020B0604020202020204" pitchFamily="34" charset="0"/>
            <a:buChar char="•"/>
          </a:pPr>
          <a:r>
            <a:rPr lang="fr-BE" sz="1600" b="0" i="0" dirty="0"/>
            <a:t>25 </a:t>
          </a:r>
          <a:r>
            <a:rPr lang="fr-BE" sz="1600" b="0" i="0" dirty="0" err="1"/>
            <a:t>Oct</a:t>
          </a:r>
          <a:r>
            <a:rPr lang="fr-BE" sz="1600" b="0" i="0" dirty="0"/>
            <a:t> | EP: Vote in EMPL</a:t>
          </a:r>
          <a:endParaRPr lang="en-US" sz="1600" dirty="0"/>
        </a:p>
      </dgm:t>
    </dgm:pt>
    <dgm:pt modelId="{FE0B26FC-AA51-4760-A68E-E6E45FFF18DC}" type="parTrans" cxnId="{B348479D-01A8-4878-800B-92F7735F6C1C}">
      <dgm:prSet/>
      <dgm:spPr/>
      <dgm:t>
        <a:bodyPr/>
        <a:lstStyle/>
        <a:p>
          <a:endParaRPr lang="en-US"/>
        </a:p>
      </dgm:t>
    </dgm:pt>
    <dgm:pt modelId="{EB38096A-4D66-47AC-9B34-009338B5A92B}" type="sibTrans" cxnId="{B348479D-01A8-4878-800B-92F7735F6C1C}">
      <dgm:prSet/>
      <dgm:spPr/>
      <dgm:t>
        <a:bodyPr/>
        <a:lstStyle/>
        <a:p>
          <a:endParaRPr lang="en-US"/>
        </a:p>
      </dgm:t>
    </dgm:pt>
    <dgm:pt modelId="{D9BC0E73-91BF-4A37-B2A9-9F474F5784FF}">
      <dgm:prSet phldrT="[Texte]" custT="1"/>
      <dgm:spPr/>
      <dgm:t>
        <a:bodyPr/>
        <a:lstStyle/>
        <a:p>
          <a:pPr>
            <a:buFont typeface="Arial" panose="020B0604020202020204" pitchFamily="34" charset="0"/>
            <a:buChar char="•"/>
          </a:pPr>
          <a:r>
            <a:rPr lang="fr-BE" sz="1600" b="0" i="0" dirty="0" err="1"/>
            <a:t>Dec</a:t>
          </a:r>
          <a:r>
            <a:rPr lang="fr-BE" sz="1600" b="0" i="0" dirty="0"/>
            <a:t> 2022 | EP: Vote in </a:t>
          </a:r>
          <a:r>
            <a:rPr lang="fr-BE" sz="1600" b="0" i="0" dirty="0" err="1"/>
            <a:t>Plenary</a:t>
          </a:r>
          <a:endParaRPr lang="en-US" sz="1600" dirty="0"/>
        </a:p>
      </dgm:t>
    </dgm:pt>
    <dgm:pt modelId="{DAB0D4F5-3DA6-4B94-ACF5-9A312978529B}" type="parTrans" cxnId="{BEEF1589-92C1-4072-B6CD-B85B2FFA3BEF}">
      <dgm:prSet/>
      <dgm:spPr/>
      <dgm:t>
        <a:bodyPr/>
        <a:lstStyle/>
        <a:p>
          <a:endParaRPr lang="en-US"/>
        </a:p>
      </dgm:t>
    </dgm:pt>
    <dgm:pt modelId="{91D00BB3-13AE-415C-AD5E-06569330A65E}" type="sibTrans" cxnId="{BEEF1589-92C1-4072-B6CD-B85B2FFA3BEF}">
      <dgm:prSet/>
      <dgm:spPr/>
      <dgm:t>
        <a:bodyPr/>
        <a:lstStyle/>
        <a:p>
          <a:endParaRPr lang="en-US"/>
        </a:p>
      </dgm:t>
    </dgm:pt>
    <dgm:pt modelId="{C051E36B-E0A3-41E5-8D76-845F3A732249}">
      <dgm:prSet phldrT="[Texte]" custT="1"/>
      <dgm:spPr/>
      <dgm:t>
        <a:bodyPr/>
        <a:lstStyle/>
        <a:p>
          <a:pPr algn="ctr">
            <a:buFont typeface="Arial" panose="020B0604020202020204" pitchFamily="34" charset="0"/>
            <a:buChar char="•"/>
          </a:pPr>
          <a:r>
            <a:rPr lang="fr-BE" sz="1600" b="0" i="0" dirty="0" err="1"/>
            <a:t>Dec</a:t>
          </a:r>
          <a:r>
            <a:rPr lang="fr-BE" sz="1600" b="0" i="0" dirty="0"/>
            <a:t> 2022</a:t>
          </a:r>
          <a:r>
            <a:rPr lang="en-US" sz="1600" b="0" i="0" dirty="0"/>
            <a:t>​ | </a:t>
          </a:r>
          <a:r>
            <a:rPr lang="fr-BE" sz="1600" b="0" i="0" dirty="0" err="1"/>
            <a:t>Counci</a:t>
          </a:r>
          <a:r>
            <a:rPr lang="fr-BE" sz="1600" b="0" i="0" dirty="0"/>
            <a:t>: General </a:t>
          </a:r>
          <a:r>
            <a:rPr lang="fr-BE" sz="1600" b="0" i="0" dirty="0" err="1"/>
            <a:t>Approach</a:t>
          </a:r>
          <a:r>
            <a:rPr lang="fr-BE" sz="1600" b="0" i="0" dirty="0"/>
            <a:t>  </a:t>
          </a:r>
          <a:endParaRPr lang="en-US" sz="1600" dirty="0"/>
        </a:p>
      </dgm:t>
    </dgm:pt>
    <dgm:pt modelId="{DEA8DB96-9DD5-4401-B9CA-7E03AEF480C5}" type="parTrans" cxnId="{FF37DD06-A29E-4EB4-B0BC-E3CEE9E20D94}">
      <dgm:prSet/>
      <dgm:spPr/>
      <dgm:t>
        <a:bodyPr/>
        <a:lstStyle/>
        <a:p>
          <a:endParaRPr lang="en-US"/>
        </a:p>
      </dgm:t>
    </dgm:pt>
    <dgm:pt modelId="{B8531E1B-E163-42FB-8458-A2701BF65BBC}" type="sibTrans" cxnId="{FF37DD06-A29E-4EB4-B0BC-E3CEE9E20D94}">
      <dgm:prSet/>
      <dgm:spPr/>
      <dgm:t>
        <a:bodyPr/>
        <a:lstStyle/>
        <a:p>
          <a:endParaRPr lang="en-US"/>
        </a:p>
      </dgm:t>
    </dgm:pt>
    <dgm:pt modelId="{E58E16D6-4A41-4A72-A8C8-410D2CD70701}" type="pres">
      <dgm:prSet presAssocID="{33356076-EB0F-4C86-8DAB-49D923D63035}" presName="Name0" presStyleCnt="0">
        <dgm:presLayoutVars>
          <dgm:dir/>
          <dgm:resizeHandles val="exact"/>
        </dgm:presLayoutVars>
      </dgm:prSet>
      <dgm:spPr/>
    </dgm:pt>
    <dgm:pt modelId="{E23F8D96-BA01-492B-8190-3831D2374396}" type="pres">
      <dgm:prSet presAssocID="{33356076-EB0F-4C86-8DAB-49D923D63035}" presName="arrow" presStyleLbl="bgShp" presStyleIdx="0" presStyleCnt="1"/>
      <dgm:spPr/>
    </dgm:pt>
    <dgm:pt modelId="{A2EB7B8E-8733-4695-890F-C08F2C37B46B}" type="pres">
      <dgm:prSet presAssocID="{33356076-EB0F-4C86-8DAB-49D923D63035}" presName="points" presStyleCnt="0"/>
      <dgm:spPr/>
    </dgm:pt>
    <dgm:pt modelId="{9A3A6322-CCC8-4D61-9270-48D303BEE6F6}" type="pres">
      <dgm:prSet presAssocID="{53795B77-D99B-4543-B2FC-A7E169702FBC}" presName="compositeA" presStyleCnt="0"/>
      <dgm:spPr/>
    </dgm:pt>
    <dgm:pt modelId="{41F8EF29-9D48-432B-9594-EA1FA15EEEEC}" type="pres">
      <dgm:prSet presAssocID="{53795B77-D99B-4543-B2FC-A7E169702FBC}" presName="textA" presStyleLbl="revTx" presStyleIdx="0" presStyleCnt="7">
        <dgm:presLayoutVars>
          <dgm:bulletEnabled val="1"/>
        </dgm:presLayoutVars>
      </dgm:prSet>
      <dgm:spPr/>
    </dgm:pt>
    <dgm:pt modelId="{DFFE6021-4F36-4F06-A967-1C991DF40075}" type="pres">
      <dgm:prSet presAssocID="{53795B77-D99B-4543-B2FC-A7E169702FBC}" presName="circleA" presStyleLbl="node1" presStyleIdx="0" presStyleCnt="7"/>
      <dgm:spPr/>
    </dgm:pt>
    <dgm:pt modelId="{3A64948C-887F-4FA0-9E5A-DA5BE75B3AC5}" type="pres">
      <dgm:prSet presAssocID="{53795B77-D99B-4543-B2FC-A7E169702FBC}" presName="spaceA" presStyleCnt="0"/>
      <dgm:spPr/>
    </dgm:pt>
    <dgm:pt modelId="{3EB99FC8-81E2-4C71-BED1-AD51D237DA4C}" type="pres">
      <dgm:prSet presAssocID="{60659E25-F949-4BB0-8AAB-E960428F7273}" presName="space" presStyleCnt="0"/>
      <dgm:spPr/>
    </dgm:pt>
    <dgm:pt modelId="{D8155511-2264-45B0-B218-53557055679B}" type="pres">
      <dgm:prSet presAssocID="{B3C5E625-A83E-4880-BB6F-D2DEBE99BA48}" presName="compositeB" presStyleCnt="0"/>
      <dgm:spPr/>
    </dgm:pt>
    <dgm:pt modelId="{72BB1C23-AB23-43BD-9B28-368CEDACB500}" type="pres">
      <dgm:prSet presAssocID="{B3C5E625-A83E-4880-BB6F-D2DEBE99BA48}" presName="textB" presStyleLbl="revTx" presStyleIdx="1" presStyleCnt="7">
        <dgm:presLayoutVars>
          <dgm:bulletEnabled val="1"/>
        </dgm:presLayoutVars>
      </dgm:prSet>
      <dgm:spPr/>
    </dgm:pt>
    <dgm:pt modelId="{71E1C131-0ABF-47C2-9449-AECCB9A257C1}" type="pres">
      <dgm:prSet presAssocID="{B3C5E625-A83E-4880-BB6F-D2DEBE99BA48}" presName="circleB" presStyleLbl="node1" presStyleIdx="1" presStyleCnt="7"/>
      <dgm:spPr>
        <a:solidFill>
          <a:schemeClr val="accent2"/>
        </a:solidFill>
      </dgm:spPr>
    </dgm:pt>
    <dgm:pt modelId="{1126B64B-DF55-4BFC-96B0-32E08B23823F}" type="pres">
      <dgm:prSet presAssocID="{B3C5E625-A83E-4880-BB6F-D2DEBE99BA48}" presName="spaceB" presStyleCnt="0"/>
      <dgm:spPr/>
    </dgm:pt>
    <dgm:pt modelId="{F5157192-A81B-4E7B-9301-1EE29D2A91BF}" type="pres">
      <dgm:prSet presAssocID="{428F5101-926A-4C7B-9DDC-70C22DA14DC0}" presName="space" presStyleCnt="0"/>
      <dgm:spPr/>
    </dgm:pt>
    <dgm:pt modelId="{CAA0FF73-0C8F-41A6-A267-A80DA0E03765}" type="pres">
      <dgm:prSet presAssocID="{1EA2408C-BB29-4A21-BB55-AF2EFF9B2377}" presName="compositeA" presStyleCnt="0"/>
      <dgm:spPr/>
    </dgm:pt>
    <dgm:pt modelId="{175E0992-581D-47F1-BBF8-DEC3670EA96D}" type="pres">
      <dgm:prSet presAssocID="{1EA2408C-BB29-4A21-BB55-AF2EFF9B2377}" presName="textA" presStyleLbl="revTx" presStyleIdx="2" presStyleCnt="7">
        <dgm:presLayoutVars>
          <dgm:bulletEnabled val="1"/>
        </dgm:presLayoutVars>
      </dgm:prSet>
      <dgm:spPr/>
    </dgm:pt>
    <dgm:pt modelId="{BF4A3EB8-DE3A-4E8B-BAB8-10DD764A4AFE}" type="pres">
      <dgm:prSet presAssocID="{1EA2408C-BB29-4A21-BB55-AF2EFF9B2377}" presName="circleA" presStyleLbl="node1" presStyleIdx="2" presStyleCnt="7"/>
      <dgm:spPr/>
    </dgm:pt>
    <dgm:pt modelId="{603BDE2A-07F8-41AA-8025-BE299CE54CC3}" type="pres">
      <dgm:prSet presAssocID="{1EA2408C-BB29-4A21-BB55-AF2EFF9B2377}" presName="spaceA" presStyleCnt="0"/>
      <dgm:spPr/>
    </dgm:pt>
    <dgm:pt modelId="{147BB8EF-D037-42C8-8CB7-CAB5EB510D96}" type="pres">
      <dgm:prSet presAssocID="{2EEA7634-C904-48AF-8EC1-34EF918B68DF}" presName="space" presStyleCnt="0"/>
      <dgm:spPr/>
    </dgm:pt>
    <dgm:pt modelId="{51EA67E6-F823-49E6-8367-7B72C1EDF632}" type="pres">
      <dgm:prSet presAssocID="{BBA150C9-0414-445A-939E-3F33E8C46046}" presName="compositeB" presStyleCnt="0"/>
      <dgm:spPr/>
    </dgm:pt>
    <dgm:pt modelId="{7F153B24-B656-4D60-9904-A12072ABDE63}" type="pres">
      <dgm:prSet presAssocID="{BBA150C9-0414-445A-939E-3F33E8C46046}" presName="textB" presStyleLbl="revTx" presStyleIdx="3" presStyleCnt="7">
        <dgm:presLayoutVars>
          <dgm:bulletEnabled val="1"/>
        </dgm:presLayoutVars>
      </dgm:prSet>
      <dgm:spPr/>
    </dgm:pt>
    <dgm:pt modelId="{EDE8BEE8-9393-46A1-92C0-CEDCE5EC2FB9}" type="pres">
      <dgm:prSet presAssocID="{BBA150C9-0414-445A-939E-3F33E8C46046}" presName="circleB" presStyleLbl="node1" presStyleIdx="3" presStyleCnt="7"/>
      <dgm:spPr/>
    </dgm:pt>
    <dgm:pt modelId="{3280ECFA-C207-4F81-85F1-A224468B65FE}" type="pres">
      <dgm:prSet presAssocID="{BBA150C9-0414-445A-939E-3F33E8C46046}" presName="spaceB" presStyleCnt="0"/>
      <dgm:spPr/>
    </dgm:pt>
    <dgm:pt modelId="{35BCC940-CEF8-4327-9148-FFD703FDA646}" type="pres">
      <dgm:prSet presAssocID="{EB38096A-4D66-47AC-9B34-009338B5A92B}" presName="space" presStyleCnt="0"/>
      <dgm:spPr/>
    </dgm:pt>
    <dgm:pt modelId="{D205CA1A-FF50-4DE0-8653-46092DD98E68}" type="pres">
      <dgm:prSet presAssocID="{D9BC0E73-91BF-4A37-B2A9-9F474F5784FF}" presName="compositeA" presStyleCnt="0"/>
      <dgm:spPr/>
    </dgm:pt>
    <dgm:pt modelId="{008D1AA2-1F31-45B0-9635-F9768B4A2E1C}" type="pres">
      <dgm:prSet presAssocID="{D9BC0E73-91BF-4A37-B2A9-9F474F5784FF}" presName="textA" presStyleLbl="revTx" presStyleIdx="4" presStyleCnt="7">
        <dgm:presLayoutVars>
          <dgm:bulletEnabled val="1"/>
        </dgm:presLayoutVars>
      </dgm:prSet>
      <dgm:spPr/>
    </dgm:pt>
    <dgm:pt modelId="{F7DEA6CC-76F3-4EAA-A89B-D2F1ACB85F26}" type="pres">
      <dgm:prSet presAssocID="{D9BC0E73-91BF-4A37-B2A9-9F474F5784FF}" presName="circleA" presStyleLbl="node1" presStyleIdx="4" presStyleCnt="7"/>
      <dgm:spPr/>
    </dgm:pt>
    <dgm:pt modelId="{E5ABF5BB-9D64-4F1B-9E59-4AED89CE8AD6}" type="pres">
      <dgm:prSet presAssocID="{D9BC0E73-91BF-4A37-B2A9-9F474F5784FF}" presName="spaceA" presStyleCnt="0"/>
      <dgm:spPr/>
    </dgm:pt>
    <dgm:pt modelId="{FF895411-201C-4C16-B59C-3A0C6F7B2294}" type="pres">
      <dgm:prSet presAssocID="{91D00BB3-13AE-415C-AD5E-06569330A65E}" presName="space" presStyleCnt="0"/>
      <dgm:spPr/>
    </dgm:pt>
    <dgm:pt modelId="{0E0663AC-53C0-4A3D-BB5C-FECBBA125B70}" type="pres">
      <dgm:prSet presAssocID="{C051E36B-E0A3-41E5-8D76-845F3A732249}" presName="compositeB" presStyleCnt="0"/>
      <dgm:spPr/>
    </dgm:pt>
    <dgm:pt modelId="{FE0711AE-4009-49AD-8E2A-030BF3FC69DB}" type="pres">
      <dgm:prSet presAssocID="{C051E36B-E0A3-41E5-8D76-845F3A732249}" presName="textB" presStyleLbl="revTx" presStyleIdx="5" presStyleCnt="7" custScaleX="142149">
        <dgm:presLayoutVars>
          <dgm:bulletEnabled val="1"/>
        </dgm:presLayoutVars>
      </dgm:prSet>
      <dgm:spPr/>
    </dgm:pt>
    <dgm:pt modelId="{3DC9F82D-D4FF-4636-A65E-915ECF5B9217}" type="pres">
      <dgm:prSet presAssocID="{C051E36B-E0A3-41E5-8D76-845F3A732249}" presName="circleB" presStyleLbl="node1" presStyleIdx="5" presStyleCnt="7"/>
      <dgm:spPr>
        <a:solidFill>
          <a:schemeClr val="accent2"/>
        </a:solidFill>
      </dgm:spPr>
    </dgm:pt>
    <dgm:pt modelId="{2B625E66-7DCE-4772-B37B-03450832E732}" type="pres">
      <dgm:prSet presAssocID="{C051E36B-E0A3-41E5-8D76-845F3A732249}" presName="spaceB" presStyleCnt="0"/>
      <dgm:spPr/>
    </dgm:pt>
    <dgm:pt modelId="{24F613A5-B67E-4227-8B78-AC4A16BFAE23}" type="pres">
      <dgm:prSet presAssocID="{B8531E1B-E163-42FB-8458-A2701BF65BBC}" presName="space" presStyleCnt="0"/>
      <dgm:spPr/>
    </dgm:pt>
    <dgm:pt modelId="{4E582C59-18F1-4A16-984A-C55FB1EF0787}" type="pres">
      <dgm:prSet presAssocID="{1B35440B-F81C-44CB-84C1-14B2FFE6923E}" presName="compositeA" presStyleCnt="0"/>
      <dgm:spPr/>
    </dgm:pt>
    <dgm:pt modelId="{226F3D27-1700-48E0-B731-7FACC520CB9B}" type="pres">
      <dgm:prSet presAssocID="{1B35440B-F81C-44CB-84C1-14B2FFE6923E}" presName="textA" presStyleLbl="revTx" presStyleIdx="6" presStyleCnt="7" custScaleX="182555">
        <dgm:presLayoutVars>
          <dgm:bulletEnabled val="1"/>
        </dgm:presLayoutVars>
      </dgm:prSet>
      <dgm:spPr/>
    </dgm:pt>
    <dgm:pt modelId="{8DF48899-CAB0-4D56-825D-A2B8F2C94E22}" type="pres">
      <dgm:prSet presAssocID="{1B35440B-F81C-44CB-84C1-14B2FFE6923E}" presName="circleA" presStyleLbl="node1" presStyleIdx="6" presStyleCnt="7"/>
      <dgm:spPr>
        <a:solidFill>
          <a:schemeClr val="accent6"/>
        </a:solidFill>
      </dgm:spPr>
    </dgm:pt>
    <dgm:pt modelId="{A761DA20-A774-4824-B54E-3485BD598854}" type="pres">
      <dgm:prSet presAssocID="{1B35440B-F81C-44CB-84C1-14B2FFE6923E}" presName="spaceA" presStyleCnt="0"/>
      <dgm:spPr/>
    </dgm:pt>
  </dgm:ptLst>
  <dgm:cxnLst>
    <dgm:cxn modelId="{E3BFCA05-2C93-42FD-9E1A-07FEE1F463E5}" srcId="{33356076-EB0F-4C86-8DAB-49D923D63035}" destId="{53795B77-D99B-4543-B2FC-A7E169702FBC}" srcOrd="0" destOrd="0" parTransId="{01E95690-A2A0-434A-BC2E-2AC3551688D0}" sibTransId="{60659E25-F949-4BB0-8AAB-E960428F7273}"/>
    <dgm:cxn modelId="{FF37DD06-A29E-4EB4-B0BC-E3CEE9E20D94}" srcId="{33356076-EB0F-4C86-8DAB-49D923D63035}" destId="{C051E36B-E0A3-41E5-8D76-845F3A732249}" srcOrd="5" destOrd="0" parTransId="{DEA8DB96-9DD5-4401-B9CA-7E03AEF480C5}" sibTransId="{B8531E1B-E163-42FB-8458-A2701BF65BBC}"/>
    <dgm:cxn modelId="{D212281C-1CAF-4B7E-AD9B-14049147D8A3}" type="presOf" srcId="{D9BC0E73-91BF-4A37-B2A9-9F474F5784FF}" destId="{008D1AA2-1F31-45B0-9635-F9768B4A2E1C}" srcOrd="0" destOrd="0" presId="urn:microsoft.com/office/officeart/2005/8/layout/hProcess11"/>
    <dgm:cxn modelId="{0BB9FC39-79AC-49A7-8E18-ED3EB1C1A869}" type="presOf" srcId="{1EA2408C-BB29-4A21-BB55-AF2EFF9B2377}" destId="{175E0992-581D-47F1-BBF8-DEC3670EA96D}" srcOrd="0" destOrd="0" presId="urn:microsoft.com/office/officeart/2005/8/layout/hProcess11"/>
    <dgm:cxn modelId="{E247F346-0FDF-40B1-B979-480CAEA356FB}" type="presOf" srcId="{C051E36B-E0A3-41E5-8D76-845F3A732249}" destId="{FE0711AE-4009-49AD-8E2A-030BF3FC69DB}" srcOrd="0" destOrd="0" presId="urn:microsoft.com/office/officeart/2005/8/layout/hProcess11"/>
    <dgm:cxn modelId="{92805449-A370-4CEE-B9E1-8AD78EBE54DB}" srcId="{33356076-EB0F-4C86-8DAB-49D923D63035}" destId="{1B35440B-F81C-44CB-84C1-14B2FFE6923E}" srcOrd="6" destOrd="0" parTransId="{80A19D2D-9402-4C67-897E-B46361945289}" sibTransId="{6ADA6F8C-92CD-4E1E-B5DC-43EA4694F0C4}"/>
    <dgm:cxn modelId="{CC05626A-AC81-4E19-B082-8FE7C0F5A96A}" type="presOf" srcId="{1B35440B-F81C-44CB-84C1-14B2FFE6923E}" destId="{226F3D27-1700-48E0-B731-7FACC520CB9B}" srcOrd="0" destOrd="0" presId="urn:microsoft.com/office/officeart/2005/8/layout/hProcess11"/>
    <dgm:cxn modelId="{A4D52E71-7927-40FA-91FC-6563C97E39E5}" type="presOf" srcId="{33356076-EB0F-4C86-8DAB-49D923D63035}" destId="{E58E16D6-4A41-4A72-A8C8-410D2CD70701}" srcOrd="0" destOrd="0" presId="urn:microsoft.com/office/officeart/2005/8/layout/hProcess11"/>
    <dgm:cxn modelId="{B9A0F958-92CA-47E0-9720-733207D59668}" type="presOf" srcId="{BBA150C9-0414-445A-939E-3F33E8C46046}" destId="{7F153B24-B656-4D60-9904-A12072ABDE63}" srcOrd="0" destOrd="0" presId="urn:microsoft.com/office/officeart/2005/8/layout/hProcess11"/>
    <dgm:cxn modelId="{7E33C186-D75F-4913-8DD7-A3FB76D688F9}" srcId="{33356076-EB0F-4C86-8DAB-49D923D63035}" destId="{1EA2408C-BB29-4A21-BB55-AF2EFF9B2377}" srcOrd="2" destOrd="0" parTransId="{AEB0DC08-434B-4180-A01B-B9D82CD94211}" sibTransId="{2EEA7634-C904-48AF-8EC1-34EF918B68DF}"/>
    <dgm:cxn modelId="{BEEF1589-92C1-4072-B6CD-B85B2FFA3BEF}" srcId="{33356076-EB0F-4C86-8DAB-49D923D63035}" destId="{D9BC0E73-91BF-4A37-B2A9-9F474F5784FF}" srcOrd="4" destOrd="0" parTransId="{DAB0D4F5-3DA6-4B94-ACF5-9A312978529B}" sibTransId="{91D00BB3-13AE-415C-AD5E-06569330A65E}"/>
    <dgm:cxn modelId="{40CCD68B-FEF5-4430-B8EE-3FE2796D7BC8}" srcId="{33356076-EB0F-4C86-8DAB-49D923D63035}" destId="{B3C5E625-A83E-4880-BB6F-D2DEBE99BA48}" srcOrd="1" destOrd="0" parTransId="{45E0AC24-AF31-482D-A587-F3FCF6FFB30F}" sibTransId="{428F5101-926A-4C7B-9DDC-70C22DA14DC0}"/>
    <dgm:cxn modelId="{C3A9748D-C43D-4503-8532-FB8DBB8F8811}" type="presOf" srcId="{53795B77-D99B-4543-B2FC-A7E169702FBC}" destId="{41F8EF29-9D48-432B-9594-EA1FA15EEEEC}" srcOrd="0" destOrd="0" presId="urn:microsoft.com/office/officeart/2005/8/layout/hProcess11"/>
    <dgm:cxn modelId="{B348479D-01A8-4878-800B-92F7735F6C1C}" srcId="{33356076-EB0F-4C86-8DAB-49D923D63035}" destId="{BBA150C9-0414-445A-939E-3F33E8C46046}" srcOrd="3" destOrd="0" parTransId="{FE0B26FC-AA51-4760-A68E-E6E45FFF18DC}" sibTransId="{EB38096A-4D66-47AC-9B34-009338B5A92B}"/>
    <dgm:cxn modelId="{B73C19E5-426B-45A7-AC3E-405C4333498D}" type="presOf" srcId="{B3C5E625-A83E-4880-BB6F-D2DEBE99BA48}" destId="{72BB1C23-AB23-43BD-9B28-368CEDACB500}" srcOrd="0" destOrd="0" presId="urn:microsoft.com/office/officeart/2005/8/layout/hProcess11"/>
    <dgm:cxn modelId="{5CD06CC4-C4C0-49D2-BAFE-4372029AFDD3}" type="presParOf" srcId="{E58E16D6-4A41-4A72-A8C8-410D2CD70701}" destId="{E23F8D96-BA01-492B-8190-3831D2374396}" srcOrd="0" destOrd="0" presId="urn:microsoft.com/office/officeart/2005/8/layout/hProcess11"/>
    <dgm:cxn modelId="{0B383C89-FED1-40D4-AE56-DED255AA67A1}" type="presParOf" srcId="{E58E16D6-4A41-4A72-A8C8-410D2CD70701}" destId="{A2EB7B8E-8733-4695-890F-C08F2C37B46B}" srcOrd="1" destOrd="0" presId="urn:microsoft.com/office/officeart/2005/8/layout/hProcess11"/>
    <dgm:cxn modelId="{48C05498-FBCA-4753-94E1-A097089F9F29}" type="presParOf" srcId="{A2EB7B8E-8733-4695-890F-C08F2C37B46B}" destId="{9A3A6322-CCC8-4D61-9270-48D303BEE6F6}" srcOrd="0" destOrd="0" presId="urn:microsoft.com/office/officeart/2005/8/layout/hProcess11"/>
    <dgm:cxn modelId="{AE0CDACA-C3E4-4091-9779-A356DA55B33D}" type="presParOf" srcId="{9A3A6322-CCC8-4D61-9270-48D303BEE6F6}" destId="{41F8EF29-9D48-432B-9594-EA1FA15EEEEC}" srcOrd="0" destOrd="0" presId="urn:microsoft.com/office/officeart/2005/8/layout/hProcess11"/>
    <dgm:cxn modelId="{7DB65BF7-0985-4526-9786-50521BFE01DB}" type="presParOf" srcId="{9A3A6322-CCC8-4D61-9270-48D303BEE6F6}" destId="{DFFE6021-4F36-4F06-A967-1C991DF40075}" srcOrd="1" destOrd="0" presId="urn:microsoft.com/office/officeart/2005/8/layout/hProcess11"/>
    <dgm:cxn modelId="{692D5279-5046-4724-A8E9-55EAAE4162A4}" type="presParOf" srcId="{9A3A6322-CCC8-4D61-9270-48D303BEE6F6}" destId="{3A64948C-887F-4FA0-9E5A-DA5BE75B3AC5}" srcOrd="2" destOrd="0" presId="urn:microsoft.com/office/officeart/2005/8/layout/hProcess11"/>
    <dgm:cxn modelId="{F7714656-961D-4D2D-B38B-AC76319FC398}" type="presParOf" srcId="{A2EB7B8E-8733-4695-890F-C08F2C37B46B}" destId="{3EB99FC8-81E2-4C71-BED1-AD51D237DA4C}" srcOrd="1" destOrd="0" presId="urn:microsoft.com/office/officeart/2005/8/layout/hProcess11"/>
    <dgm:cxn modelId="{AD5A86B2-D868-4B99-992C-A06FE8A4722C}" type="presParOf" srcId="{A2EB7B8E-8733-4695-890F-C08F2C37B46B}" destId="{D8155511-2264-45B0-B218-53557055679B}" srcOrd="2" destOrd="0" presId="urn:microsoft.com/office/officeart/2005/8/layout/hProcess11"/>
    <dgm:cxn modelId="{EF0E1D6C-A57B-46D1-89E2-EBBEF7C9F4FB}" type="presParOf" srcId="{D8155511-2264-45B0-B218-53557055679B}" destId="{72BB1C23-AB23-43BD-9B28-368CEDACB500}" srcOrd="0" destOrd="0" presId="urn:microsoft.com/office/officeart/2005/8/layout/hProcess11"/>
    <dgm:cxn modelId="{D9959698-04E3-4A68-B6A2-F0AE61EA2838}" type="presParOf" srcId="{D8155511-2264-45B0-B218-53557055679B}" destId="{71E1C131-0ABF-47C2-9449-AECCB9A257C1}" srcOrd="1" destOrd="0" presId="urn:microsoft.com/office/officeart/2005/8/layout/hProcess11"/>
    <dgm:cxn modelId="{AE9E54EF-5549-4197-9AA6-10034E9FD339}" type="presParOf" srcId="{D8155511-2264-45B0-B218-53557055679B}" destId="{1126B64B-DF55-4BFC-96B0-32E08B23823F}" srcOrd="2" destOrd="0" presId="urn:microsoft.com/office/officeart/2005/8/layout/hProcess11"/>
    <dgm:cxn modelId="{99274612-24A7-4C5C-9A47-A9B1295CFC67}" type="presParOf" srcId="{A2EB7B8E-8733-4695-890F-C08F2C37B46B}" destId="{F5157192-A81B-4E7B-9301-1EE29D2A91BF}" srcOrd="3" destOrd="0" presId="urn:microsoft.com/office/officeart/2005/8/layout/hProcess11"/>
    <dgm:cxn modelId="{8C167C00-B174-47E9-BBDD-4F17F08E5876}" type="presParOf" srcId="{A2EB7B8E-8733-4695-890F-C08F2C37B46B}" destId="{CAA0FF73-0C8F-41A6-A267-A80DA0E03765}" srcOrd="4" destOrd="0" presId="urn:microsoft.com/office/officeart/2005/8/layout/hProcess11"/>
    <dgm:cxn modelId="{9EBC849D-8CEB-4D20-B38C-CA5627809A02}" type="presParOf" srcId="{CAA0FF73-0C8F-41A6-A267-A80DA0E03765}" destId="{175E0992-581D-47F1-BBF8-DEC3670EA96D}" srcOrd="0" destOrd="0" presId="urn:microsoft.com/office/officeart/2005/8/layout/hProcess11"/>
    <dgm:cxn modelId="{A5CDCF5B-AA32-46BD-9627-8874689E9AB7}" type="presParOf" srcId="{CAA0FF73-0C8F-41A6-A267-A80DA0E03765}" destId="{BF4A3EB8-DE3A-4E8B-BAB8-10DD764A4AFE}" srcOrd="1" destOrd="0" presId="urn:microsoft.com/office/officeart/2005/8/layout/hProcess11"/>
    <dgm:cxn modelId="{34CEEB6D-1404-4B0F-85D0-FACDAF238949}" type="presParOf" srcId="{CAA0FF73-0C8F-41A6-A267-A80DA0E03765}" destId="{603BDE2A-07F8-41AA-8025-BE299CE54CC3}" srcOrd="2" destOrd="0" presId="urn:microsoft.com/office/officeart/2005/8/layout/hProcess11"/>
    <dgm:cxn modelId="{AC24E857-B92E-4174-96CC-BC73A3917983}" type="presParOf" srcId="{A2EB7B8E-8733-4695-890F-C08F2C37B46B}" destId="{147BB8EF-D037-42C8-8CB7-CAB5EB510D96}" srcOrd="5" destOrd="0" presId="urn:microsoft.com/office/officeart/2005/8/layout/hProcess11"/>
    <dgm:cxn modelId="{A02AE53B-007F-4D75-9513-6D5C94683A50}" type="presParOf" srcId="{A2EB7B8E-8733-4695-890F-C08F2C37B46B}" destId="{51EA67E6-F823-49E6-8367-7B72C1EDF632}" srcOrd="6" destOrd="0" presId="urn:microsoft.com/office/officeart/2005/8/layout/hProcess11"/>
    <dgm:cxn modelId="{BB4F6D27-7BDA-46EF-8C9D-8DB06E122A0D}" type="presParOf" srcId="{51EA67E6-F823-49E6-8367-7B72C1EDF632}" destId="{7F153B24-B656-4D60-9904-A12072ABDE63}" srcOrd="0" destOrd="0" presId="urn:microsoft.com/office/officeart/2005/8/layout/hProcess11"/>
    <dgm:cxn modelId="{85AE3385-1AC9-411C-8225-AD5BF78FA3B0}" type="presParOf" srcId="{51EA67E6-F823-49E6-8367-7B72C1EDF632}" destId="{EDE8BEE8-9393-46A1-92C0-CEDCE5EC2FB9}" srcOrd="1" destOrd="0" presId="urn:microsoft.com/office/officeart/2005/8/layout/hProcess11"/>
    <dgm:cxn modelId="{6B21DCAF-5E6B-4A3F-8657-CE7BF0CBAEB8}" type="presParOf" srcId="{51EA67E6-F823-49E6-8367-7B72C1EDF632}" destId="{3280ECFA-C207-4F81-85F1-A224468B65FE}" srcOrd="2" destOrd="0" presId="urn:microsoft.com/office/officeart/2005/8/layout/hProcess11"/>
    <dgm:cxn modelId="{8E533332-C4D5-4E08-B831-139873FB740B}" type="presParOf" srcId="{A2EB7B8E-8733-4695-890F-C08F2C37B46B}" destId="{35BCC940-CEF8-4327-9148-FFD703FDA646}" srcOrd="7" destOrd="0" presId="urn:microsoft.com/office/officeart/2005/8/layout/hProcess11"/>
    <dgm:cxn modelId="{1509945D-9D68-4E6E-8D5A-E4C1BDB57BB4}" type="presParOf" srcId="{A2EB7B8E-8733-4695-890F-C08F2C37B46B}" destId="{D205CA1A-FF50-4DE0-8653-46092DD98E68}" srcOrd="8" destOrd="0" presId="urn:microsoft.com/office/officeart/2005/8/layout/hProcess11"/>
    <dgm:cxn modelId="{924779C2-EE0C-4F3C-A8E3-8479A7B89ACD}" type="presParOf" srcId="{D205CA1A-FF50-4DE0-8653-46092DD98E68}" destId="{008D1AA2-1F31-45B0-9635-F9768B4A2E1C}" srcOrd="0" destOrd="0" presId="urn:microsoft.com/office/officeart/2005/8/layout/hProcess11"/>
    <dgm:cxn modelId="{48F265FE-B76E-4B4C-B85D-6C67F323C3FD}" type="presParOf" srcId="{D205CA1A-FF50-4DE0-8653-46092DD98E68}" destId="{F7DEA6CC-76F3-4EAA-A89B-D2F1ACB85F26}" srcOrd="1" destOrd="0" presId="urn:microsoft.com/office/officeart/2005/8/layout/hProcess11"/>
    <dgm:cxn modelId="{BAB70FBF-8CBE-4750-85C7-186714675803}" type="presParOf" srcId="{D205CA1A-FF50-4DE0-8653-46092DD98E68}" destId="{E5ABF5BB-9D64-4F1B-9E59-4AED89CE8AD6}" srcOrd="2" destOrd="0" presId="urn:microsoft.com/office/officeart/2005/8/layout/hProcess11"/>
    <dgm:cxn modelId="{7B8A434D-CFC7-4D12-A0D4-60C950DCF703}" type="presParOf" srcId="{A2EB7B8E-8733-4695-890F-C08F2C37B46B}" destId="{FF895411-201C-4C16-B59C-3A0C6F7B2294}" srcOrd="9" destOrd="0" presId="urn:microsoft.com/office/officeart/2005/8/layout/hProcess11"/>
    <dgm:cxn modelId="{6A00036A-D443-4AE3-9961-D271DAD62043}" type="presParOf" srcId="{A2EB7B8E-8733-4695-890F-C08F2C37B46B}" destId="{0E0663AC-53C0-4A3D-BB5C-FECBBA125B70}" srcOrd="10" destOrd="0" presId="urn:microsoft.com/office/officeart/2005/8/layout/hProcess11"/>
    <dgm:cxn modelId="{3E602DC4-7CEE-4A6E-B83B-B28CEDDBA6AC}" type="presParOf" srcId="{0E0663AC-53C0-4A3D-BB5C-FECBBA125B70}" destId="{FE0711AE-4009-49AD-8E2A-030BF3FC69DB}" srcOrd="0" destOrd="0" presId="urn:microsoft.com/office/officeart/2005/8/layout/hProcess11"/>
    <dgm:cxn modelId="{4753025B-0B3C-47A5-9605-3C9D1E6FA58C}" type="presParOf" srcId="{0E0663AC-53C0-4A3D-BB5C-FECBBA125B70}" destId="{3DC9F82D-D4FF-4636-A65E-915ECF5B9217}" srcOrd="1" destOrd="0" presId="urn:microsoft.com/office/officeart/2005/8/layout/hProcess11"/>
    <dgm:cxn modelId="{D7082A74-53BD-4BF8-A253-1F8FD1D4866E}" type="presParOf" srcId="{0E0663AC-53C0-4A3D-BB5C-FECBBA125B70}" destId="{2B625E66-7DCE-4772-B37B-03450832E732}" srcOrd="2" destOrd="0" presId="urn:microsoft.com/office/officeart/2005/8/layout/hProcess11"/>
    <dgm:cxn modelId="{7528A0A8-154E-479D-94D4-0B1A6984B161}" type="presParOf" srcId="{A2EB7B8E-8733-4695-890F-C08F2C37B46B}" destId="{24F613A5-B67E-4227-8B78-AC4A16BFAE23}" srcOrd="11" destOrd="0" presId="urn:microsoft.com/office/officeart/2005/8/layout/hProcess11"/>
    <dgm:cxn modelId="{6B4EAC3E-6BF9-445A-927B-DECBF73130F3}" type="presParOf" srcId="{A2EB7B8E-8733-4695-890F-C08F2C37B46B}" destId="{4E582C59-18F1-4A16-984A-C55FB1EF0787}" srcOrd="12" destOrd="0" presId="urn:microsoft.com/office/officeart/2005/8/layout/hProcess11"/>
    <dgm:cxn modelId="{323873BA-BB1D-4BD1-B9F0-43F43C1ED3EC}" type="presParOf" srcId="{4E582C59-18F1-4A16-984A-C55FB1EF0787}" destId="{226F3D27-1700-48E0-B731-7FACC520CB9B}" srcOrd="0" destOrd="0" presId="urn:microsoft.com/office/officeart/2005/8/layout/hProcess11"/>
    <dgm:cxn modelId="{BF1C7DC7-C93D-4D69-BC30-8DBD926BC4CE}" type="presParOf" srcId="{4E582C59-18F1-4A16-984A-C55FB1EF0787}" destId="{8DF48899-CAB0-4D56-825D-A2B8F2C94E22}" srcOrd="1" destOrd="0" presId="urn:microsoft.com/office/officeart/2005/8/layout/hProcess11"/>
    <dgm:cxn modelId="{2CFBD630-C120-4305-BD58-5A53F2B32BBC}" type="presParOf" srcId="{4E582C59-18F1-4A16-984A-C55FB1EF0787}" destId="{A761DA20-A774-4824-B54E-3485BD598854}"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1066F9B-2831-477B-B7E3-408CD4D85390}" type="doc">
      <dgm:prSet loTypeId="urn:microsoft.com/office/officeart/2005/8/layout/hProcess11" loCatId="process" qsTypeId="urn:microsoft.com/office/officeart/2005/8/quickstyle/simple1" qsCatId="simple" csTypeId="urn:microsoft.com/office/officeart/2005/8/colors/accent1_2" csCatId="accent1" phldr="1"/>
      <dgm:spPr/>
    </dgm:pt>
    <dgm:pt modelId="{58F28641-4602-4D2F-AC99-36119C528336}">
      <dgm:prSet phldrT="[Texte]" custT="1"/>
      <dgm:spPr/>
      <dgm:t>
        <a:bodyPr/>
        <a:lstStyle/>
        <a:p>
          <a:pPr>
            <a:buFont typeface="Arial" panose="020B0604020202020204" pitchFamily="34" charset="0"/>
            <a:buChar char="•"/>
          </a:pPr>
          <a:r>
            <a:rPr lang="fr-BE" sz="1600" b="0" i="0" dirty="0"/>
            <a:t>17 May: Call for Evidence </a:t>
          </a:r>
          <a:endParaRPr lang="en-US" sz="1600" dirty="0"/>
        </a:p>
      </dgm:t>
    </dgm:pt>
    <dgm:pt modelId="{CABBA46D-4436-4B0F-B73F-966179484809}" type="parTrans" cxnId="{D6C4D505-D58E-47DD-ACC9-0078B13E697A}">
      <dgm:prSet/>
      <dgm:spPr/>
      <dgm:t>
        <a:bodyPr/>
        <a:lstStyle/>
        <a:p>
          <a:endParaRPr lang="en-US"/>
        </a:p>
      </dgm:t>
    </dgm:pt>
    <dgm:pt modelId="{4FE5AD91-3C86-4DE5-BE52-46891B1A6156}" type="sibTrans" cxnId="{D6C4D505-D58E-47DD-ACC9-0078B13E697A}">
      <dgm:prSet/>
      <dgm:spPr/>
      <dgm:t>
        <a:bodyPr/>
        <a:lstStyle/>
        <a:p>
          <a:endParaRPr lang="en-US"/>
        </a:p>
      </dgm:t>
    </dgm:pt>
    <dgm:pt modelId="{27C5AF7A-6492-44E0-AD53-D6C0D83E0C88}">
      <dgm:prSet custT="1"/>
      <dgm:spPr/>
      <dgm:t>
        <a:bodyPr/>
        <a:lstStyle/>
        <a:p>
          <a:pPr>
            <a:buFont typeface="Arial" panose="020B0604020202020204" pitchFamily="34" charset="0"/>
            <a:buChar char="•"/>
          </a:pPr>
          <a:r>
            <a:rPr lang="fr-BE" sz="1800" b="0" i="0" dirty="0"/>
            <a:t>25 </a:t>
          </a:r>
          <a:r>
            <a:rPr lang="fr-BE" sz="1800" b="0" i="0" dirty="0" err="1"/>
            <a:t>Oct</a:t>
          </a:r>
          <a:r>
            <a:rPr lang="fr-BE" sz="1800" b="0" i="0" dirty="0"/>
            <a:t>: CPAG </a:t>
          </a:r>
          <a:r>
            <a:rPr lang="fr-BE" sz="1800" b="0" i="0" dirty="0" err="1"/>
            <a:t>presentation</a:t>
          </a:r>
          <a:endParaRPr lang="en-GB" sz="1800" b="0" i="0" dirty="0"/>
        </a:p>
      </dgm:t>
    </dgm:pt>
    <dgm:pt modelId="{D1099D2D-BFE1-4F96-B7AF-83D1215970EE}" type="parTrans" cxnId="{FA24DC91-7C73-46B6-9C70-887478ABD307}">
      <dgm:prSet/>
      <dgm:spPr/>
      <dgm:t>
        <a:bodyPr/>
        <a:lstStyle/>
        <a:p>
          <a:endParaRPr lang="en-US"/>
        </a:p>
      </dgm:t>
    </dgm:pt>
    <dgm:pt modelId="{70D5E6EB-E5DF-4082-9079-1D493BF19414}" type="sibTrans" cxnId="{FA24DC91-7C73-46B6-9C70-887478ABD307}">
      <dgm:prSet/>
      <dgm:spPr/>
      <dgm:t>
        <a:bodyPr/>
        <a:lstStyle/>
        <a:p>
          <a:endParaRPr lang="en-US"/>
        </a:p>
      </dgm:t>
    </dgm:pt>
    <dgm:pt modelId="{0FAD8559-F315-4232-BDA8-4B85F4BEC2D4}">
      <dgm:prSet custT="1"/>
      <dgm:spPr/>
      <dgm:t>
        <a:bodyPr/>
        <a:lstStyle/>
        <a:p>
          <a:pPr>
            <a:buFont typeface="Arial" panose="020B0604020202020204" pitchFamily="34" charset="0"/>
            <a:buChar char="•"/>
          </a:pPr>
          <a:r>
            <a:rPr lang="fr-BE" sz="1800" b="0" i="0" dirty="0"/>
            <a:t>Q2 2024: </a:t>
          </a:r>
          <a:r>
            <a:rPr lang="fr-BE" sz="1800" b="0" i="0" dirty="0" err="1"/>
            <a:t>Proposal</a:t>
          </a:r>
          <a:r>
            <a:rPr lang="fr-BE" sz="1800" b="0" i="0" dirty="0"/>
            <a:t> </a:t>
          </a:r>
          <a:r>
            <a:rPr lang="fr-BE" sz="1800" b="0" i="0" dirty="0" err="1"/>
            <a:t>expected</a:t>
          </a:r>
          <a:r>
            <a:rPr lang="fr-BE" sz="1800" b="0" i="0" dirty="0"/>
            <a:t> </a:t>
          </a:r>
          <a:endParaRPr lang="en-GB" sz="1800" b="0" i="0" dirty="0"/>
        </a:p>
      </dgm:t>
    </dgm:pt>
    <dgm:pt modelId="{9FAD3A9E-F816-46D3-907B-3C22F11B29B9}" type="parTrans" cxnId="{AC6A509D-563B-4280-9EBF-7526CD4280B6}">
      <dgm:prSet/>
      <dgm:spPr/>
      <dgm:t>
        <a:bodyPr/>
        <a:lstStyle/>
        <a:p>
          <a:endParaRPr lang="en-US"/>
        </a:p>
      </dgm:t>
    </dgm:pt>
    <dgm:pt modelId="{B8E3BC9C-EBF4-4529-9985-9CB12B2FA1F0}" type="sibTrans" cxnId="{AC6A509D-563B-4280-9EBF-7526CD4280B6}">
      <dgm:prSet/>
      <dgm:spPr/>
      <dgm:t>
        <a:bodyPr/>
        <a:lstStyle/>
        <a:p>
          <a:endParaRPr lang="en-US"/>
        </a:p>
      </dgm:t>
    </dgm:pt>
    <dgm:pt modelId="{F85D327A-7A02-48BB-B2DB-9BDAB293A78A}">
      <dgm:prSet phldrT="[Texte]" custT="1"/>
      <dgm:spPr/>
      <dgm:t>
        <a:bodyPr/>
        <a:lstStyle/>
        <a:p>
          <a:pPr>
            <a:buFont typeface="Arial" panose="020B0604020202020204" pitchFamily="34" charset="0"/>
            <a:buChar char="•"/>
          </a:pPr>
          <a:r>
            <a:rPr lang="fr-BE" sz="1800" b="0" i="0" dirty="0"/>
            <a:t>Seldia </a:t>
          </a:r>
          <a:r>
            <a:rPr lang="fr-BE" sz="1800" b="0" i="0" dirty="0" err="1"/>
            <a:t>consulted</a:t>
          </a:r>
          <a:r>
            <a:rPr lang="fr-BE" sz="1800" b="0" i="0" dirty="0"/>
            <a:t> </a:t>
          </a:r>
          <a:br>
            <a:rPr lang="fr-BE" sz="1800" b="0" i="0" dirty="0"/>
          </a:br>
          <a:r>
            <a:rPr lang="fr-BE" sz="1800" b="0" i="0" dirty="0" err="1"/>
            <a:t>members</a:t>
          </a:r>
          <a:r>
            <a:rPr lang="fr-BE" sz="1800" b="0" i="0" dirty="0"/>
            <a:t> &gt; </a:t>
          </a:r>
          <a:r>
            <a:rPr lang="fr-BE" sz="1800" b="0" i="0" dirty="0" err="1"/>
            <a:t>Submission</a:t>
          </a:r>
          <a:r>
            <a:rPr lang="fr-BE" sz="1800" b="0" i="0" dirty="0"/>
            <a:t> on 14 June​</a:t>
          </a:r>
          <a:endParaRPr lang="en-US" sz="1800" dirty="0"/>
        </a:p>
      </dgm:t>
    </dgm:pt>
    <dgm:pt modelId="{9D4B88FB-1D82-4E8A-9F99-303E6B76B2AD}" type="parTrans" cxnId="{9AF1FA94-1137-4C53-9E45-FF58EA52008B}">
      <dgm:prSet/>
      <dgm:spPr/>
      <dgm:t>
        <a:bodyPr/>
        <a:lstStyle/>
        <a:p>
          <a:endParaRPr lang="en-US"/>
        </a:p>
      </dgm:t>
    </dgm:pt>
    <dgm:pt modelId="{5D794DCB-421B-4362-92D5-A925B4372D23}" type="sibTrans" cxnId="{9AF1FA94-1137-4C53-9E45-FF58EA52008B}">
      <dgm:prSet/>
      <dgm:spPr/>
      <dgm:t>
        <a:bodyPr/>
        <a:lstStyle/>
        <a:p>
          <a:endParaRPr lang="en-US"/>
        </a:p>
      </dgm:t>
    </dgm:pt>
    <dgm:pt modelId="{CEDAF6CE-ED44-4BBA-9A8D-98B92550DBB5}">
      <dgm:prSet custT="1"/>
      <dgm:spPr/>
      <dgm:t>
        <a:bodyPr/>
        <a:lstStyle/>
        <a:p>
          <a:pPr>
            <a:buFont typeface="Arial" panose="020B0604020202020204" pitchFamily="34" charset="0"/>
            <a:buChar char="•"/>
          </a:pPr>
          <a:r>
            <a:rPr lang="en-US" sz="1800" b="0" i="0" dirty="0"/>
            <a:t>2023: Impact </a:t>
          </a:r>
          <a:br>
            <a:rPr lang="en-US" sz="1800" b="0" i="0" dirty="0"/>
          </a:br>
          <a:r>
            <a:rPr lang="en-US" sz="1800" b="0" i="0" dirty="0"/>
            <a:t>assessment</a:t>
          </a:r>
        </a:p>
      </dgm:t>
    </dgm:pt>
    <dgm:pt modelId="{B71CD84A-6D42-44FA-9235-983D56CCE556}" type="parTrans" cxnId="{8EF5426F-A0AC-4FA1-B802-EE1EF4B4E2E4}">
      <dgm:prSet/>
      <dgm:spPr/>
      <dgm:t>
        <a:bodyPr/>
        <a:lstStyle/>
        <a:p>
          <a:endParaRPr lang="en-US"/>
        </a:p>
      </dgm:t>
    </dgm:pt>
    <dgm:pt modelId="{125FF387-658C-4354-9A6A-F38B8D0234E1}" type="sibTrans" cxnId="{8EF5426F-A0AC-4FA1-B802-EE1EF4B4E2E4}">
      <dgm:prSet/>
      <dgm:spPr/>
      <dgm:t>
        <a:bodyPr/>
        <a:lstStyle/>
        <a:p>
          <a:endParaRPr lang="en-US"/>
        </a:p>
      </dgm:t>
    </dgm:pt>
    <dgm:pt modelId="{D6479954-63FB-4B04-BF37-0B677B02AA01}">
      <dgm:prSet custT="1"/>
      <dgm:spPr/>
      <dgm:t>
        <a:bodyPr/>
        <a:lstStyle/>
        <a:p>
          <a:pPr>
            <a:buFont typeface="Arial" panose="020B0604020202020204" pitchFamily="34" charset="0"/>
            <a:buChar char="•"/>
          </a:pPr>
          <a:r>
            <a:rPr lang="fr-BE" sz="1800" b="0" i="0" dirty="0"/>
            <a:t>Q4 2022: Commission to launch public stakeholder consultation</a:t>
          </a:r>
          <a:endParaRPr lang="en-GB" sz="1800" b="0" i="0" dirty="0"/>
        </a:p>
      </dgm:t>
    </dgm:pt>
    <dgm:pt modelId="{C25CDBCA-0883-42DB-8040-6CE618DC217B}" type="parTrans" cxnId="{DAA24387-B465-4252-B486-FB471B747B04}">
      <dgm:prSet/>
      <dgm:spPr/>
      <dgm:t>
        <a:bodyPr/>
        <a:lstStyle/>
        <a:p>
          <a:endParaRPr lang="en-US"/>
        </a:p>
      </dgm:t>
    </dgm:pt>
    <dgm:pt modelId="{CF0AA95F-5A69-4C2B-B8F7-08C0652E2E6D}" type="sibTrans" cxnId="{DAA24387-B465-4252-B486-FB471B747B04}">
      <dgm:prSet/>
      <dgm:spPr/>
      <dgm:t>
        <a:bodyPr/>
        <a:lstStyle/>
        <a:p>
          <a:endParaRPr lang="en-US"/>
        </a:p>
      </dgm:t>
    </dgm:pt>
    <dgm:pt modelId="{1D1C22D6-2403-41EE-8B29-494B32321551}" type="pres">
      <dgm:prSet presAssocID="{D1066F9B-2831-477B-B7E3-408CD4D85390}" presName="Name0" presStyleCnt="0">
        <dgm:presLayoutVars>
          <dgm:dir/>
          <dgm:resizeHandles val="exact"/>
        </dgm:presLayoutVars>
      </dgm:prSet>
      <dgm:spPr/>
    </dgm:pt>
    <dgm:pt modelId="{0DB8C775-2B8F-42A5-B3EA-90846E8599FF}" type="pres">
      <dgm:prSet presAssocID="{D1066F9B-2831-477B-B7E3-408CD4D85390}" presName="arrow" presStyleLbl="bgShp" presStyleIdx="0" presStyleCnt="1"/>
      <dgm:spPr/>
    </dgm:pt>
    <dgm:pt modelId="{69B6E715-0CD0-4A1D-AECE-DABB06D6F6A7}" type="pres">
      <dgm:prSet presAssocID="{D1066F9B-2831-477B-B7E3-408CD4D85390}" presName="points" presStyleCnt="0"/>
      <dgm:spPr/>
    </dgm:pt>
    <dgm:pt modelId="{43D4F117-D63B-44F3-83E4-330153812F3D}" type="pres">
      <dgm:prSet presAssocID="{58F28641-4602-4D2F-AC99-36119C528336}" presName="compositeA" presStyleCnt="0"/>
      <dgm:spPr/>
    </dgm:pt>
    <dgm:pt modelId="{EC2954E4-B6C5-4854-9FB4-F56B05890274}" type="pres">
      <dgm:prSet presAssocID="{58F28641-4602-4D2F-AC99-36119C528336}" presName="textA" presStyleLbl="revTx" presStyleIdx="0" presStyleCnt="6" custScaleX="516724">
        <dgm:presLayoutVars>
          <dgm:bulletEnabled val="1"/>
        </dgm:presLayoutVars>
      </dgm:prSet>
      <dgm:spPr/>
    </dgm:pt>
    <dgm:pt modelId="{C01849C3-2CD8-44BD-92B9-0587C27485E2}" type="pres">
      <dgm:prSet presAssocID="{58F28641-4602-4D2F-AC99-36119C528336}" presName="circleA" presStyleLbl="node1" presStyleIdx="0" presStyleCnt="6"/>
      <dgm:spPr/>
    </dgm:pt>
    <dgm:pt modelId="{0A195913-B2E3-485C-9D3E-34F4E9E5BA3E}" type="pres">
      <dgm:prSet presAssocID="{58F28641-4602-4D2F-AC99-36119C528336}" presName="spaceA" presStyleCnt="0"/>
      <dgm:spPr/>
    </dgm:pt>
    <dgm:pt modelId="{164D8AA8-39A8-4671-9767-857A4824E268}" type="pres">
      <dgm:prSet presAssocID="{4FE5AD91-3C86-4DE5-BE52-46891B1A6156}" presName="space" presStyleCnt="0"/>
      <dgm:spPr/>
    </dgm:pt>
    <dgm:pt modelId="{1D435FDF-56F0-4959-AF65-82EAFB9848F5}" type="pres">
      <dgm:prSet presAssocID="{F85D327A-7A02-48BB-B2DB-9BDAB293A78A}" presName="compositeB" presStyleCnt="0"/>
      <dgm:spPr/>
    </dgm:pt>
    <dgm:pt modelId="{0BDD52D6-0832-4239-90BA-03D849032AB5}" type="pres">
      <dgm:prSet presAssocID="{F85D327A-7A02-48BB-B2DB-9BDAB293A78A}" presName="textB" presStyleLbl="revTx" presStyleIdx="1" presStyleCnt="6" custScaleX="565355">
        <dgm:presLayoutVars>
          <dgm:bulletEnabled val="1"/>
        </dgm:presLayoutVars>
      </dgm:prSet>
      <dgm:spPr/>
    </dgm:pt>
    <dgm:pt modelId="{CB43D5BA-8663-4D8B-8CC4-5FB8C6F37507}" type="pres">
      <dgm:prSet presAssocID="{F85D327A-7A02-48BB-B2DB-9BDAB293A78A}" presName="circleB" presStyleLbl="node1" presStyleIdx="1" presStyleCnt="6"/>
      <dgm:spPr/>
    </dgm:pt>
    <dgm:pt modelId="{4FEEC0DE-82B0-44A0-88C5-57FE886BE6CD}" type="pres">
      <dgm:prSet presAssocID="{F85D327A-7A02-48BB-B2DB-9BDAB293A78A}" presName="spaceB" presStyleCnt="0"/>
      <dgm:spPr/>
    </dgm:pt>
    <dgm:pt modelId="{597CEB8A-8321-433D-B8FF-137BA371BEA0}" type="pres">
      <dgm:prSet presAssocID="{5D794DCB-421B-4362-92D5-A925B4372D23}" presName="space" presStyleCnt="0"/>
      <dgm:spPr/>
    </dgm:pt>
    <dgm:pt modelId="{AE1115E6-DA81-4679-A39C-DD9B19DB6C61}" type="pres">
      <dgm:prSet presAssocID="{27C5AF7A-6492-44E0-AD53-D6C0D83E0C88}" presName="compositeA" presStyleCnt="0"/>
      <dgm:spPr/>
    </dgm:pt>
    <dgm:pt modelId="{8348C8B3-380F-470E-A81B-10692123C278}" type="pres">
      <dgm:prSet presAssocID="{27C5AF7A-6492-44E0-AD53-D6C0D83E0C88}" presName="textA" presStyleLbl="revTx" presStyleIdx="2" presStyleCnt="6" custScaleX="406122">
        <dgm:presLayoutVars>
          <dgm:bulletEnabled val="1"/>
        </dgm:presLayoutVars>
      </dgm:prSet>
      <dgm:spPr/>
    </dgm:pt>
    <dgm:pt modelId="{8E090C20-E45B-4EF9-B2D9-5CC20FB6EEAF}" type="pres">
      <dgm:prSet presAssocID="{27C5AF7A-6492-44E0-AD53-D6C0D83E0C88}" presName="circleA" presStyleLbl="node1" presStyleIdx="2" presStyleCnt="6"/>
      <dgm:spPr/>
    </dgm:pt>
    <dgm:pt modelId="{8B1356B8-FCD3-42E2-BFE2-071A8AE8A840}" type="pres">
      <dgm:prSet presAssocID="{27C5AF7A-6492-44E0-AD53-D6C0D83E0C88}" presName="spaceA" presStyleCnt="0"/>
      <dgm:spPr/>
    </dgm:pt>
    <dgm:pt modelId="{B25A4426-B477-4E58-8BCE-04852D93AD03}" type="pres">
      <dgm:prSet presAssocID="{70D5E6EB-E5DF-4082-9079-1D493BF19414}" presName="space" presStyleCnt="0"/>
      <dgm:spPr/>
    </dgm:pt>
    <dgm:pt modelId="{96ADDBBD-D331-4B5A-A780-521C6EC3DC91}" type="pres">
      <dgm:prSet presAssocID="{D6479954-63FB-4B04-BF37-0B677B02AA01}" presName="compositeB" presStyleCnt="0"/>
      <dgm:spPr/>
    </dgm:pt>
    <dgm:pt modelId="{2C50E2C0-A252-494E-848E-1FAF641DBC9E}" type="pres">
      <dgm:prSet presAssocID="{D6479954-63FB-4B04-BF37-0B677B02AA01}" presName="textB" presStyleLbl="revTx" presStyleIdx="3" presStyleCnt="6" custScaleX="519283">
        <dgm:presLayoutVars>
          <dgm:bulletEnabled val="1"/>
        </dgm:presLayoutVars>
      </dgm:prSet>
      <dgm:spPr/>
    </dgm:pt>
    <dgm:pt modelId="{141367C5-58F3-4B26-A4DC-A479EEDF4616}" type="pres">
      <dgm:prSet presAssocID="{D6479954-63FB-4B04-BF37-0B677B02AA01}" presName="circleB" presStyleLbl="node1" presStyleIdx="3" presStyleCnt="6"/>
      <dgm:spPr/>
    </dgm:pt>
    <dgm:pt modelId="{EA2D201B-9E92-482C-A25C-DED384DAE7FA}" type="pres">
      <dgm:prSet presAssocID="{D6479954-63FB-4B04-BF37-0B677B02AA01}" presName="spaceB" presStyleCnt="0"/>
      <dgm:spPr/>
    </dgm:pt>
    <dgm:pt modelId="{B488FB8A-CB0C-415B-9C53-CE169FA0ED53}" type="pres">
      <dgm:prSet presAssocID="{CF0AA95F-5A69-4C2B-B8F7-08C0652E2E6D}" presName="space" presStyleCnt="0"/>
      <dgm:spPr/>
    </dgm:pt>
    <dgm:pt modelId="{EDE12195-6BD8-462C-946C-C0EF43A18748}" type="pres">
      <dgm:prSet presAssocID="{CEDAF6CE-ED44-4BBA-9A8D-98B92550DBB5}" presName="compositeA" presStyleCnt="0"/>
      <dgm:spPr/>
    </dgm:pt>
    <dgm:pt modelId="{ABDCFDCE-AF64-4F34-836E-7393977FCC34}" type="pres">
      <dgm:prSet presAssocID="{CEDAF6CE-ED44-4BBA-9A8D-98B92550DBB5}" presName="textA" presStyleLbl="revTx" presStyleIdx="4" presStyleCnt="6" custScaleX="580622">
        <dgm:presLayoutVars>
          <dgm:bulletEnabled val="1"/>
        </dgm:presLayoutVars>
      </dgm:prSet>
      <dgm:spPr/>
    </dgm:pt>
    <dgm:pt modelId="{AEC76B1C-E486-4B14-93EA-89FF95DCA6D0}" type="pres">
      <dgm:prSet presAssocID="{CEDAF6CE-ED44-4BBA-9A8D-98B92550DBB5}" presName="circleA" presStyleLbl="node1" presStyleIdx="4" presStyleCnt="6"/>
      <dgm:spPr/>
    </dgm:pt>
    <dgm:pt modelId="{E655203A-1E92-41B3-928E-66CC0F1F4C92}" type="pres">
      <dgm:prSet presAssocID="{CEDAF6CE-ED44-4BBA-9A8D-98B92550DBB5}" presName="spaceA" presStyleCnt="0"/>
      <dgm:spPr/>
    </dgm:pt>
    <dgm:pt modelId="{979D8A38-810F-4B86-A0C8-C4D60051B574}" type="pres">
      <dgm:prSet presAssocID="{125FF387-658C-4354-9A6A-F38B8D0234E1}" presName="space" presStyleCnt="0"/>
      <dgm:spPr/>
    </dgm:pt>
    <dgm:pt modelId="{22B51E76-BCD8-4B49-B156-A52208BC11AA}" type="pres">
      <dgm:prSet presAssocID="{0FAD8559-F315-4232-BDA8-4B85F4BEC2D4}" presName="compositeB" presStyleCnt="0"/>
      <dgm:spPr/>
    </dgm:pt>
    <dgm:pt modelId="{E0EF9D15-921A-4BF3-A560-A2D6947AE67B}" type="pres">
      <dgm:prSet presAssocID="{0FAD8559-F315-4232-BDA8-4B85F4BEC2D4}" presName="textB" presStyleLbl="revTx" presStyleIdx="5" presStyleCnt="6" custScaleX="458489">
        <dgm:presLayoutVars>
          <dgm:bulletEnabled val="1"/>
        </dgm:presLayoutVars>
      </dgm:prSet>
      <dgm:spPr/>
    </dgm:pt>
    <dgm:pt modelId="{F9436E98-5D40-4B3A-8F5C-81805C1CB1A1}" type="pres">
      <dgm:prSet presAssocID="{0FAD8559-F315-4232-BDA8-4B85F4BEC2D4}" presName="circleB" presStyleLbl="node1" presStyleIdx="5" presStyleCnt="6"/>
      <dgm:spPr/>
    </dgm:pt>
    <dgm:pt modelId="{0AA79D46-D76B-4E9B-8602-BFBAE476BAF7}" type="pres">
      <dgm:prSet presAssocID="{0FAD8559-F315-4232-BDA8-4B85F4BEC2D4}" presName="spaceB" presStyleCnt="0"/>
      <dgm:spPr/>
    </dgm:pt>
  </dgm:ptLst>
  <dgm:cxnLst>
    <dgm:cxn modelId="{D6C4D505-D58E-47DD-ACC9-0078B13E697A}" srcId="{D1066F9B-2831-477B-B7E3-408CD4D85390}" destId="{58F28641-4602-4D2F-AC99-36119C528336}" srcOrd="0" destOrd="0" parTransId="{CABBA46D-4436-4B0F-B73F-966179484809}" sibTransId="{4FE5AD91-3C86-4DE5-BE52-46891B1A6156}"/>
    <dgm:cxn modelId="{49CDCA0E-8FE9-4EC6-B4C4-A61FC5CEBF35}" type="presOf" srcId="{D6479954-63FB-4B04-BF37-0B677B02AA01}" destId="{2C50E2C0-A252-494E-848E-1FAF641DBC9E}" srcOrd="0" destOrd="0" presId="urn:microsoft.com/office/officeart/2005/8/layout/hProcess11"/>
    <dgm:cxn modelId="{9194823C-E273-4CE6-9CB6-DFEE071A483D}" type="presOf" srcId="{CEDAF6CE-ED44-4BBA-9A8D-98B92550DBB5}" destId="{ABDCFDCE-AF64-4F34-836E-7393977FCC34}" srcOrd="0" destOrd="0" presId="urn:microsoft.com/office/officeart/2005/8/layout/hProcess11"/>
    <dgm:cxn modelId="{27EED044-5D0E-4B7D-9AEA-DB4BC79B1E76}" type="presOf" srcId="{F85D327A-7A02-48BB-B2DB-9BDAB293A78A}" destId="{0BDD52D6-0832-4239-90BA-03D849032AB5}" srcOrd="0" destOrd="0" presId="urn:microsoft.com/office/officeart/2005/8/layout/hProcess11"/>
    <dgm:cxn modelId="{8EF5426F-A0AC-4FA1-B802-EE1EF4B4E2E4}" srcId="{D1066F9B-2831-477B-B7E3-408CD4D85390}" destId="{CEDAF6CE-ED44-4BBA-9A8D-98B92550DBB5}" srcOrd="4" destOrd="0" parTransId="{B71CD84A-6D42-44FA-9235-983D56CCE556}" sibTransId="{125FF387-658C-4354-9A6A-F38B8D0234E1}"/>
    <dgm:cxn modelId="{32168054-6FB6-47EB-8676-1B1C918BF800}" type="presOf" srcId="{58F28641-4602-4D2F-AC99-36119C528336}" destId="{EC2954E4-B6C5-4854-9FB4-F56B05890274}" srcOrd="0" destOrd="0" presId="urn:microsoft.com/office/officeart/2005/8/layout/hProcess11"/>
    <dgm:cxn modelId="{DAA24387-B465-4252-B486-FB471B747B04}" srcId="{D1066F9B-2831-477B-B7E3-408CD4D85390}" destId="{D6479954-63FB-4B04-BF37-0B677B02AA01}" srcOrd="3" destOrd="0" parTransId="{C25CDBCA-0883-42DB-8040-6CE618DC217B}" sibTransId="{CF0AA95F-5A69-4C2B-B8F7-08C0652E2E6D}"/>
    <dgm:cxn modelId="{FA24DC91-7C73-46B6-9C70-887478ABD307}" srcId="{D1066F9B-2831-477B-B7E3-408CD4D85390}" destId="{27C5AF7A-6492-44E0-AD53-D6C0D83E0C88}" srcOrd="2" destOrd="0" parTransId="{D1099D2D-BFE1-4F96-B7AF-83D1215970EE}" sibTransId="{70D5E6EB-E5DF-4082-9079-1D493BF19414}"/>
    <dgm:cxn modelId="{9AF1FA94-1137-4C53-9E45-FF58EA52008B}" srcId="{D1066F9B-2831-477B-B7E3-408CD4D85390}" destId="{F85D327A-7A02-48BB-B2DB-9BDAB293A78A}" srcOrd="1" destOrd="0" parTransId="{9D4B88FB-1D82-4E8A-9F99-303E6B76B2AD}" sibTransId="{5D794DCB-421B-4362-92D5-A925B4372D23}"/>
    <dgm:cxn modelId="{AC6A509D-563B-4280-9EBF-7526CD4280B6}" srcId="{D1066F9B-2831-477B-B7E3-408CD4D85390}" destId="{0FAD8559-F315-4232-BDA8-4B85F4BEC2D4}" srcOrd="5" destOrd="0" parTransId="{9FAD3A9E-F816-46D3-907B-3C22F11B29B9}" sibTransId="{B8E3BC9C-EBF4-4529-9985-9CB12B2FA1F0}"/>
    <dgm:cxn modelId="{24FB07B6-3DC6-4EC5-AE8B-2C0453C0BBD5}" type="presOf" srcId="{27C5AF7A-6492-44E0-AD53-D6C0D83E0C88}" destId="{8348C8B3-380F-470E-A81B-10692123C278}" srcOrd="0" destOrd="0" presId="urn:microsoft.com/office/officeart/2005/8/layout/hProcess11"/>
    <dgm:cxn modelId="{5D16ABDF-FCFC-411A-80E3-EBF5CAEE9B0F}" type="presOf" srcId="{0FAD8559-F315-4232-BDA8-4B85F4BEC2D4}" destId="{E0EF9D15-921A-4BF3-A560-A2D6947AE67B}" srcOrd="0" destOrd="0" presId="urn:microsoft.com/office/officeart/2005/8/layout/hProcess11"/>
    <dgm:cxn modelId="{2D2522EC-20CE-4AC1-85C5-E079BDC71106}" type="presOf" srcId="{D1066F9B-2831-477B-B7E3-408CD4D85390}" destId="{1D1C22D6-2403-41EE-8B29-494B32321551}" srcOrd="0" destOrd="0" presId="urn:microsoft.com/office/officeart/2005/8/layout/hProcess11"/>
    <dgm:cxn modelId="{4E8A1FEB-9C67-4021-A3A4-C99FBED79B03}" type="presParOf" srcId="{1D1C22D6-2403-41EE-8B29-494B32321551}" destId="{0DB8C775-2B8F-42A5-B3EA-90846E8599FF}" srcOrd="0" destOrd="0" presId="urn:microsoft.com/office/officeart/2005/8/layout/hProcess11"/>
    <dgm:cxn modelId="{1D16CB89-8464-4EDE-8B52-BE38E320DD1F}" type="presParOf" srcId="{1D1C22D6-2403-41EE-8B29-494B32321551}" destId="{69B6E715-0CD0-4A1D-AECE-DABB06D6F6A7}" srcOrd="1" destOrd="0" presId="urn:microsoft.com/office/officeart/2005/8/layout/hProcess11"/>
    <dgm:cxn modelId="{3444E049-1077-4102-803E-1A0A643D6EFE}" type="presParOf" srcId="{69B6E715-0CD0-4A1D-AECE-DABB06D6F6A7}" destId="{43D4F117-D63B-44F3-83E4-330153812F3D}" srcOrd="0" destOrd="0" presId="urn:microsoft.com/office/officeart/2005/8/layout/hProcess11"/>
    <dgm:cxn modelId="{A0173268-4BA2-454E-82EF-232B3AFE01C7}" type="presParOf" srcId="{43D4F117-D63B-44F3-83E4-330153812F3D}" destId="{EC2954E4-B6C5-4854-9FB4-F56B05890274}" srcOrd="0" destOrd="0" presId="urn:microsoft.com/office/officeart/2005/8/layout/hProcess11"/>
    <dgm:cxn modelId="{543D7E0A-BE51-4841-9428-C72EEDC7EF58}" type="presParOf" srcId="{43D4F117-D63B-44F3-83E4-330153812F3D}" destId="{C01849C3-2CD8-44BD-92B9-0587C27485E2}" srcOrd="1" destOrd="0" presId="urn:microsoft.com/office/officeart/2005/8/layout/hProcess11"/>
    <dgm:cxn modelId="{01863990-4D3A-4792-91F1-07A130D67944}" type="presParOf" srcId="{43D4F117-D63B-44F3-83E4-330153812F3D}" destId="{0A195913-B2E3-485C-9D3E-34F4E9E5BA3E}" srcOrd="2" destOrd="0" presId="urn:microsoft.com/office/officeart/2005/8/layout/hProcess11"/>
    <dgm:cxn modelId="{F20D8FC8-6860-4A45-A8EA-11C9E2F319B5}" type="presParOf" srcId="{69B6E715-0CD0-4A1D-AECE-DABB06D6F6A7}" destId="{164D8AA8-39A8-4671-9767-857A4824E268}" srcOrd="1" destOrd="0" presId="urn:microsoft.com/office/officeart/2005/8/layout/hProcess11"/>
    <dgm:cxn modelId="{16EDD6C4-63A1-4791-8A93-709D26343250}" type="presParOf" srcId="{69B6E715-0CD0-4A1D-AECE-DABB06D6F6A7}" destId="{1D435FDF-56F0-4959-AF65-82EAFB9848F5}" srcOrd="2" destOrd="0" presId="urn:microsoft.com/office/officeart/2005/8/layout/hProcess11"/>
    <dgm:cxn modelId="{A260877C-33E7-493F-A9D7-06077F16EE2F}" type="presParOf" srcId="{1D435FDF-56F0-4959-AF65-82EAFB9848F5}" destId="{0BDD52D6-0832-4239-90BA-03D849032AB5}" srcOrd="0" destOrd="0" presId="urn:microsoft.com/office/officeart/2005/8/layout/hProcess11"/>
    <dgm:cxn modelId="{FD75D947-A3DF-413A-8F93-CDD2997970D7}" type="presParOf" srcId="{1D435FDF-56F0-4959-AF65-82EAFB9848F5}" destId="{CB43D5BA-8663-4D8B-8CC4-5FB8C6F37507}" srcOrd="1" destOrd="0" presId="urn:microsoft.com/office/officeart/2005/8/layout/hProcess11"/>
    <dgm:cxn modelId="{5EEE52C2-AD16-43F1-9459-C2865F4F47EB}" type="presParOf" srcId="{1D435FDF-56F0-4959-AF65-82EAFB9848F5}" destId="{4FEEC0DE-82B0-44A0-88C5-57FE886BE6CD}" srcOrd="2" destOrd="0" presId="urn:microsoft.com/office/officeart/2005/8/layout/hProcess11"/>
    <dgm:cxn modelId="{D4065DEB-C254-4CBF-B12B-CFD852E35FAE}" type="presParOf" srcId="{69B6E715-0CD0-4A1D-AECE-DABB06D6F6A7}" destId="{597CEB8A-8321-433D-B8FF-137BA371BEA0}" srcOrd="3" destOrd="0" presId="urn:microsoft.com/office/officeart/2005/8/layout/hProcess11"/>
    <dgm:cxn modelId="{176C4412-D59A-4782-BC54-EFAD1560CB8D}" type="presParOf" srcId="{69B6E715-0CD0-4A1D-AECE-DABB06D6F6A7}" destId="{AE1115E6-DA81-4679-A39C-DD9B19DB6C61}" srcOrd="4" destOrd="0" presId="urn:microsoft.com/office/officeart/2005/8/layout/hProcess11"/>
    <dgm:cxn modelId="{3E6926E5-1C23-42B9-945E-62A7D30B86B9}" type="presParOf" srcId="{AE1115E6-DA81-4679-A39C-DD9B19DB6C61}" destId="{8348C8B3-380F-470E-A81B-10692123C278}" srcOrd="0" destOrd="0" presId="urn:microsoft.com/office/officeart/2005/8/layout/hProcess11"/>
    <dgm:cxn modelId="{87B2A40C-FA16-46BD-8224-13D6EAF5DBFF}" type="presParOf" srcId="{AE1115E6-DA81-4679-A39C-DD9B19DB6C61}" destId="{8E090C20-E45B-4EF9-B2D9-5CC20FB6EEAF}" srcOrd="1" destOrd="0" presId="urn:microsoft.com/office/officeart/2005/8/layout/hProcess11"/>
    <dgm:cxn modelId="{ADB053B9-82C0-4076-9076-E6C56AAEB706}" type="presParOf" srcId="{AE1115E6-DA81-4679-A39C-DD9B19DB6C61}" destId="{8B1356B8-FCD3-42E2-BFE2-071A8AE8A840}" srcOrd="2" destOrd="0" presId="urn:microsoft.com/office/officeart/2005/8/layout/hProcess11"/>
    <dgm:cxn modelId="{6F434B95-6421-4ED6-AC18-A6489CE4D050}" type="presParOf" srcId="{69B6E715-0CD0-4A1D-AECE-DABB06D6F6A7}" destId="{B25A4426-B477-4E58-8BCE-04852D93AD03}" srcOrd="5" destOrd="0" presId="urn:microsoft.com/office/officeart/2005/8/layout/hProcess11"/>
    <dgm:cxn modelId="{6312F9B0-4BC5-440B-9F57-A6028CFBB403}" type="presParOf" srcId="{69B6E715-0CD0-4A1D-AECE-DABB06D6F6A7}" destId="{96ADDBBD-D331-4B5A-A780-521C6EC3DC91}" srcOrd="6" destOrd="0" presId="urn:microsoft.com/office/officeart/2005/8/layout/hProcess11"/>
    <dgm:cxn modelId="{8C6AA633-B698-4C60-8450-745509CC419E}" type="presParOf" srcId="{96ADDBBD-D331-4B5A-A780-521C6EC3DC91}" destId="{2C50E2C0-A252-494E-848E-1FAF641DBC9E}" srcOrd="0" destOrd="0" presId="urn:microsoft.com/office/officeart/2005/8/layout/hProcess11"/>
    <dgm:cxn modelId="{C319CEBC-7360-46CA-9A46-C6DAE4A2B170}" type="presParOf" srcId="{96ADDBBD-D331-4B5A-A780-521C6EC3DC91}" destId="{141367C5-58F3-4B26-A4DC-A479EEDF4616}" srcOrd="1" destOrd="0" presId="urn:microsoft.com/office/officeart/2005/8/layout/hProcess11"/>
    <dgm:cxn modelId="{AC28AB90-8B1A-4D8C-B2F8-24F3EFF31A68}" type="presParOf" srcId="{96ADDBBD-D331-4B5A-A780-521C6EC3DC91}" destId="{EA2D201B-9E92-482C-A25C-DED384DAE7FA}" srcOrd="2" destOrd="0" presId="urn:microsoft.com/office/officeart/2005/8/layout/hProcess11"/>
    <dgm:cxn modelId="{6B61AACE-C885-40C0-9088-91056D8A92B3}" type="presParOf" srcId="{69B6E715-0CD0-4A1D-AECE-DABB06D6F6A7}" destId="{B488FB8A-CB0C-415B-9C53-CE169FA0ED53}" srcOrd="7" destOrd="0" presId="urn:microsoft.com/office/officeart/2005/8/layout/hProcess11"/>
    <dgm:cxn modelId="{10F0801F-F0A4-49C7-8FF8-EC8B68583A69}" type="presParOf" srcId="{69B6E715-0CD0-4A1D-AECE-DABB06D6F6A7}" destId="{EDE12195-6BD8-462C-946C-C0EF43A18748}" srcOrd="8" destOrd="0" presId="urn:microsoft.com/office/officeart/2005/8/layout/hProcess11"/>
    <dgm:cxn modelId="{9E4D7EDA-C151-4C91-B0EB-189A1DBB364D}" type="presParOf" srcId="{EDE12195-6BD8-462C-946C-C0EF43A18748}" destId="{ABDCFDCE-AF64-4F34-836E-7393977FCC34}" srcOrd="0" destOrd="0" presId="urn:microsoft.com/office/officeart/2005/8/layout/hProcess11"/>
    <dgm:cxn modelId="{46939399-8698-4D54-93A2-A3DEF6FCA6C3}" type="presParOf" srcId="{EDE12195-6BD8-462C-946C-C0EF43A18748}" destId="{AEC76B1C-E486-4B14-93EA-89FF95DCA6D0}" srcOrd="1" destOrd="0" presId="urn:microsoft.com/office/officeart/2005/8/layout/hProcess11"/>
    <dgm:cxn modelId="{F1D447B7-D961-41AA-9D1B-66A46FD15FA2}" type="presParOf" srcId="{EDE12195-6BD8-462C-946C-C0EF43A18748}" destId="{E655203A-1E92-41B3-928E-66CC0F1F4C92}" srcOrd="2" destOrd="0" presId="urn:microsoft.com/office/officeart/2005/8/layout/hProcess11"/>
    <dgm:cxn modelId="{D3BE23B3-DA67-42C5-8169-6332E2CCA916}" type="presParOf" srcId="{69B6E715-0CD0-4A1D-AECE-DABB06D6F6A7}" destId="{979D8A38-810F-4B86-A0C8-C4D60051B574}" srcOrd="9" destOrd="0" presId="urn:microsoft.com/office/officeart/2005/8/layout/hProcess11"/>
    <dgm:cxn modelId="{2627EAF9-C280-430E-8F0F-012EB5DDB5BD}" type="presParOf" srcId="{69B6E715-0CD0-4A1D-AECE-DABB06D6F6A7}" destId="{22B51E76-BCD8-4B49-B156-A52208BC11AA}" srcOrd="10" destOrd="0" presId="urn:microsoft.com/office/officeart/2005/8/layout/hProcess11"/>
    <dgm:cxn modelId="{0FE7B409-E5C8-41B8-A147-E860377F4E0F}" type="presParOf" srcId="{22B51E76-BCD8-4B49-B156-A52208BC11AA}" destId="{E0EF9D15-921A-4BF3-A560-A2D6947AE67B}" srcOrd="0" destOrd="0" presId="urn:microsoft.com/office/officeart/2005/8/layout/hProcess11"/>
    <dgm:cxn modelId="{2BC228AB-12A9-4B36-A132-BA8B76F097EA}" type="presParOf" srcId="{22B51E76-BCD8-4B49-B156-A52208BC11AA}" destId="{F9436E98-5D40-4B3A-8F5C-81805C1CB1A1}" srcOrd="1" destOrd="0" presId="urn:microsoft.com/office/officeart/2005/8/layout/hProcess11"/>
    <dgm:cxn modelId="{21F6EE97-455D-436E-8023-46ED4B9BA3AF}" type="presParOf" srcId="{22B51E76-BCD8-4B49-B156-A52208BC11AA}" destId="{0AA79D46-D76B-4E9B-8602-BFBAE476BAF7}"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7ECBE8-B771-4312-A00D-CD8196B1EE22}">
      <dsp:nvSpPr>
        <dsp:cNvPr id="0" name=""/>
        <dsp:cNvSpPr/>
      </dsp:nvSpPr>
      <dsp:spPr>
        <a:xfrm>
          <a:off x="0" y="322406"/>
          <a:ext cx="10080813" cy="478800"/>
        </a:xfrm>
        <a:prstGeom prst="rect">
          <a:avLst/>
        </a:prstGeom>
        <a:solidFill>
          <a:sysClr val="window" lastClr="FFFFFF">
            <a:alpha val="90000"/>
            <a:hueOff val="0"/>
            <a:satOff val="0"/>
            <a:lumOff val="0"/>
            <a:alphaOff val="0"/>
          </a:sysClr>
        </a:solidFill>
        <a:ln w="25400" cap="flat" cmpd="sng" algn="ctr">
          <a:solidFill>
            <a:srgbClr val="00778B">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8E29258D-DCA3-41AD-9CBA-6A21CF6D08E2}">
      <dsp:nvSpPr>
        <dsp:cNvPr id="0" name=""/>
        <dsp:cNvSpPr/>
      </dsp:nvSpPr>
      <dsp:spPr>
        <a:xfrm>
          <a:off x="504040" y="41966"/>
          <a:ext cx="7056569" cy="560880"/>
        </a:xfrm>
        <a:prstGeom prst="roundRect">
          <a:avLst/>
        </a:prstGeom>
        <a:solidFill>
          <a:srgbClr val="00778B">
            <a:hueOff val="0"/>
            <a:satOff val="0"/>
            <a:lumOff val="0"/>
            <a:alphaOff val="0"/>
          </a:srgbClr>
        </a:solidFill>
        <a:ln w="38100" cap="flat" cmpd="sng" algn="ctr">
          <a:solidFill>
            <a:sysClr val="window" lastClr="FFFFFF">
              <a:hueOff val="0"/>
              <a:satOff val="0"/>
              <a:lumOff val="0"/>
              <a:alphaOff val="0"/>
            </a:sysClr>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66722" tIns="0" rIns="266722" bIns="0" numCol="1" spcCol="1270" anchor="ctr" anchorCtr="0">
          <a:noAutofit/>
        </a:bodyPr>
        <a:lstStyle/>
        <a:p>
          <a:pPr marL="0" lvl="0" indent="0" algn="l" defTabSz="844550">
            <a:lnSpc>
              <a:spcPct val="90000"/>
            </a:lnSpc>
            <a:spcBef>
              <a:spcPct val="0"/>
            </a:spcBef>
            <a:spcAft>
              <a:spcPct val="35000"/>
            </a:spcAft>
            <a:buNone/>
          </a:pPr>
          <a:r>
            <a:rPr lang="en-US" sz="1900" kern="1200">
              <a:solidFill>
                <a:sysClr val="window" lastClr="FFFFFF"/>
              </a:solidFill>
              <a:latin typeface="Arial"/>
              <a:ea typeface="+mn-ea"/>
              <a:cs typeface="+mn-cs"/>
            </a:rPr>
            <a:t>General bipartisan agreement at FTC</a:t>
          </a:r>
        </a:p>
      </dsp:txBody>
      <dsp:txXfrm>
        <a:off x="531420" y="69346"/>
        <a:ext cx="7001809" cy="506120"/>
      </dsp:txXfrm>
    </dsp:sp>
    <dsp:sp modelId="{C2A3943D-F276-43DE-AAE4-AA5E82768009}">
      <dsp:nvSpPr>
        <dsp:cNvPr id="0" name=""/>
        <dsp:cNvSpPr/>
      </dsp:nvSpPr>
      <dsp:spPr>
        <a:xfrm>
          <a:off x="0" y="1184247"/>
          <a:ext cx="10080813" cy="478800"/>
        </a:xfrm>
        <a:prstGeom prst="rect">
          <a:avLst/>
        </a:prstGeom>
        <a:solidFill>
          <a:sysClr val="window" lastClr="FFFFFF">
            <a:alpha val="90000"/>
            <a:hueOff val="0"/>
            <a:satOff val="0"/>
            <a:lumOff val="0"/>
            <a:alphaOff val="0"/>
          </a:sysClr>
        </a:solidFill>
        <a:ln w="25400" cap="flat" cmpd="sng" algn="ctr">
          <a:solidFill>
            <a:srgbClr val="00778B">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F7981074-6747-46C0-A3C7-AAF72FA968E1}">
      <dsp:nvSpPr>
        <dsp:cNvPr id="0" name=""/>
        <dsp:cNvSpPr/>
      </dsp:nvSpPr>
      <dsp:spPr>
        <a:xfrm>
          <a:off x="504040" y="903806"/>
          <a:ext cx="7056569" cy="560880"/>
        </a:xfrm>
        <a:prstGeom prst="roundRect">
          <a:avLst/>
        </a:prstGeom>
        <a:solidFill>
          <a:srgbClr val="00778B">
            <a:hueOff val="0"/>
            <a:satOff val="0"/>
            <a:lumOff val="0"/>
            <a:alphaOff val="0"/>
          </a:srgbClr>
        </a:solidFill>
        <a:ln w="38100" cap="flat" cmpd="sng" algn="ctr">
          <a:solidFill>
            <a:sysClr val="window" lastClr="FFFFFF">
              <a:hueOff val="0"/>
              <a:satOff val="0"/>
              <a:lumOff val="0"/>
              <a:alphaOff val="0"/>
            </a:sysClr>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66722" tIns="0" rIns="266722" bIns="0" numCol="1" spcCol="1270" anchor="ctr" anchorCtr="0">
          <a:noAutofit/>
        </a:bodyPr>
        <a:lstStyle/>
        <a:p>
          <a:pPr marL="0" lvl="0" indent="0" algn="l" defTabSz="844550">
            <a:lnSpc>
              <a:spcPct val="90000"/>
            </a:lnSpc>
            <a:spcBef>
              <a:spcPct val="0"/>
            </a:spcBef>
            <a:spcAft>
              <a:spcPct val="35000"/>
            </a:spcAft>
            <a:buNone/>
          </a:pPr>
          <a:r>
            <a:rPr lang="en-US" sz="1900" kern="1200">
              <a:solidFill>
                <a:sysClr val="window" lastClr="FFFFFF"/>
              </a:solidFill>
              <a:latin typeface="Arial"/>
              <a:ea typeface="+mn-ea"/>
              <a:cs typeface="+mn-cs"/>
            </a:rPr>
            <a:t>Difficult to read tea leaves</a:t>
          </a:r>
        </a:p>
      </dsp:txBody>
      <dsp:txXfrm>
        <a:off x="531420" y="931186"/>
        <a:ext cx="7001809" cy="506120"/>
      </dsp:txXfrm>
    </dsp:sp>
    <dsp:sp modelId="{0A131A93-F081-417C-857B-5A349C696A6C}">
      <dsp:nvSpPr>
        <dsp:cNvPr id="0" name=""/>
        <dsp:cNvSpPr/>
      </dsp:nvSpPr>
      <dsp:spPr>
        <a:xfrm>
          <a:off x="0" y="2046087"/>
          <a:ext cx="10080813" cy="478800"/>
        </a:xfrm>
        <a:prstGeom prst="rect">
          <a:avLst/>
        </a:prstGeom>
        <a:solidFill>
          <a:sysClr val="window" lastClr="FFFFFF">
            <a:alpha val="90000"/>
            <a:hueOff val="0"/>
            <a:satOff val="0"/>
            <a:lumOff val="0"/>
            <a:alphaOff val="0"/>
          </a:sysClr>
        </a:solidFill>
        <a:ln w="25400" cap="flat" cmpd="sng" algn="ctr">
          <a:solidFill>
            <a:srgbClr val="00778B">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D9D761E-DF02-4644-ABE0-29EF3A4BF8FD}">
      <dsp:nvSpPr>
        <dsp:cNvPr id="0" name=""/>
        <dsp:cNvSpPr/>
      </dsp:nvSpPr>
      <dsp:spPr>
        <a:xfrm>
          <a:off x="504040" y="1765647"/>
          <a:ext cx="7056569" cy="560880"/>
        </a:xfrm>
        <a:prstGeom prst="roundRect">
          <a:avLst/>
        </a:prstGeom>
        <a:solidFill>
          <a:srgbClr val="00778B">
            <a:hueOff val="0"/>
            <a:satOff val="0"/>
            <a:lumOff val="0"/>
            <a:alphaOff val="0"/>
          </a:srgbClr>
        </a:solidFill>
        <a:ln w="38100" cap="flat" cmpd="sng" algn="ctr">
          <a:solidFill>
            <a:sysClr val="window" lastClr="FFFFFF">
              <a:hueOff val="0"/>
              <a:satOff val="0"/>
              <a:lumOff val="0"/>
              <a:alphaOff val="0"/>
            </a:sysClr>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66722" tIns="0" rIns="266722" bIns="0" numCol="1" spcCol="1270" anchor="ctr" anchorCtr="0">
          <a:noAutofit/>
        </a:bodyPr>
        <a:lstStyle/>
        <a:p>
          <a:pPr marL="0" lvl="0" indent="0" algn="l" defTabSz="844550">
            <a:lnSpc>
              <a:spcPct val="90000"/>
            </a:lnSpc>
            <a:spcBef>
              <a:spcPct val="0"/>
            </a:spcBef>
            <a:spcAft>
              <a:spcPct val="35000"/>
            </a:spcAft>
            <a:buNone/>
          </a:pPr>
          <a:r>
            <a:rPr lang="en-US" sz="1900" kern="1200">
              <a:solidFill>
                <a:sysClr val="window" lastClr="FFFFFF"/>
              </a:solidFill>
              <a:latin typeface="Arial"/>
              <a:ea typeface="+mn-ea"/>
              <a:cs typeface="+mn-cs"/>
            </a:rPr>
            <a:t>Analyzing complaints versus orders</a:t>
          </a:r>
        </a:p>
      </dsp:txBody>
      <dsp:txXfrm>
        <a:off x="531420" y="1793027"/>
        <a:ext cx="7001809" cy="506120"/>
      </dsp:txXfrm>
    </dsp:sp>
    <dsp:sp modelId="{C5387C47-E5DC-4823-94C5-49CB4082546E}">
      <dsp:nvSpPr>
        <dsp:cNvPr id="0" name=""/>
        <dsp:cNvSpPr/>
      </dsp:nvSpPr>
      <dsp:spPr>
        <a:xfrm>
          <a:off x="0" y="2907927"/>
          <a:ext cx="10080813" cy="1077300"/>
        </a:xfrm>
        <a:prstGeom prst="rect">
          <a:avLst/>
        </a:prstGeom>
        <a:solidFill>
          <a:sysClr val="window" lastClr="FFFFFF">
            <a:alpha val="90000"/>
            <a:hueOff val="0"/>
            <a:satOff val="0"/>
            <a:lumOff val="0"/>
            <a:alphaOff val="0"/>
          </a:sysClr>
        </a:solidFill>
        <a:ln w="25400" cap="flat" cmpd="sng" algn="ctr">
          <a:solidFill>
            <a:srgbClr val="00778B">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83" tIns="395732" rIns="782383"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a:solidFill>
                <a:srgbClr val="54585A">
                  <a:hueOff val="0"/>
                  <a:satOff val="0"/>
                  <a:lumOff val="0"/>
                  <a:alphaOff val="0"/>
                </a:srgbClr>
              </a:solidFill>
              <a:latin typeface="Arial"/>
              <a:ea typeface="+mn-ea"/>
              <a:cs typeface="+mn-cs"/>
            </a:rPr>
            <a:t>What are the essential provisions</a:t>
          </a:r>
        </a:p>
        <a:p>
          <a:pPr marL="171450" lvl="1" indent="-171450" algn="l" defTabSz="844550">
            <a:lnSpc>
              <a:spcPct val="90000"/>
            </a:lnSpc>
            <a:spcBef>
              <a:spcPct val="0"/>
            </a:spcBef>
            <a:spcAft>
              <a:spcPct val="15000"/>
            </a:spcAft>
            <a:buChar char="•"/>
          </a:pPr>
          <a:r>
            <a:rPr lang="en-US" sz="1900" kern="1200">
              <a:solidFill>
                <a:srgbClr val="54585A">
                  <a:hueOff val="0"/>
                  <a:satOff val="0"/>
                  <a:lumOff val="0"/>
                  <a:alphaOff val="0"/>
                </a:srgbClr>
              </a:solidFill>
              <a:latin typeface="Arial"/>
              <a:ea typeface="+mn-ea"/>
              <a:cs typeface="+mn-cs"/>
            </a:rPr>
            <a:t>Tremendous variability</a:t>
          </a:r>
        </a:p>
      </dsp:txBody>
      <dsp:txXfrm>
        <a:off x="0" y="2907927"/>
        <a:ext cx="10080813" cy="1077300"/>
      </dsp:txXfrm>
    </dsp:sp>
    <dsp:sp modelId="{F3638CAC-E332-444C-AEAC-568D0F9DCF8E}">
      <dsp:nvSpPr>
        <dsp:cNvPr id="0" name=""/>
        <dsp:cNvSpPr/>
      </dsp:nvSpPr>
      <dsp:spPr>
        <a:xfrm>
          <a:off x="504040" y="2627487"/>
          <a:ext cx="7056569" cy="560880"/>
        </a:xfrm>
        <a:prstGeom prst="roundRect">
          <a:avLst/>
        </a:prstGeom>
        <a:solidFill>
          <a:srgbClr val="00778B">
            <a:hueOff val="0"/>
            <a:satOff val="0"/>
            <a:lumOff val="0"/>
            <a:alphaOff val="0"/>
          </a:srgbClr>
        </a:solidFill>
        <a:ln w="38100" cap="flat" cmpd="sng" algn="ctr">
          <a:solidFill>
            <a:sysClr val="window" lastClr="FFFFFF">
              <a:hueOff val="0"/>
              <a:satOff val="0"/>
              <a:lumOff val="0"/>
              <a:alphaOff val="0"/>
            </a:sysClr>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66722" tIns="0" rIns="266722" bIns="0" numCol="1" spcCol="1270" anchor="ctr" anchorCtr="0">
          <a:noAutofit/>
        </a:bodyPr>
        <a:lstStyle/>
        <a:p>
          <a:pPr marL="0" lvl="0" indent="0" algn="l" defTabSz="844550">
            <a:lnSpc>
              <a:spcPct val="90000"/>
            </a:lnSpc>
            <a:spcBef>
              <a:spcPct val="0"/>
            </a:spcBef>
            <a:spcAft>
              <a:spcPct val="35000"/>
            </a:spcAft>
            <a:buNone/>
          </a:pPr>
          <a:r>
            <a:rPr lang="en-US" sz="1900" kern="1200">
              <a:solidFill>
                <a:sysClr val="window" lastClr="FFFFFF"/>
              </a:solidFill>
              <a:latin typeface="Arial"/>
              <a:ea typeface="+mn-ea"/>
              <a:cs typeface="+mn-cs"/>
            </a:rPr>
            <a:t>Heavy negotiations in orders</a:t>
          </a:r>
        </a:p>
      </dsp:txBody>
      <dsp:txXfrm>
        <a:off x="531420" y="2654867"/>
        <a:ext cx="7001809" cy="506120"/>
      </dsp:txXfrm>
    </dsp:sp>
    <dsp:sp modelId="{764C8168-D004-4025-BC93-F4176614CA76}">
      <dsp:nvSpPr>
        <dsp:cNvPr id="0" name=""/>
        <dsp:cNvSpPr/>
      </dsp:nvSpPr>
      <dsp:spPr>
        <a:xfrm>
          <a:off x="0" y="4218649"/>
          <a:ext cx="10080813" cy="478800"/>
        </a:xfrm>
        <a:prstGeom prst="rect">
          <a:avLst/>
        </a:prstGeom>
        <a:solidFill>
          <a:sysClr val="window" lastClr="FFFFFF">
            <a:alpha val="90000"/>
            <a:hueOff val="0"/>
            <a:satOff val="0"/>
            <a:lumOff val="0"/>
            <a:alphaOff val="0"/>
          </a:sysClr>
        </a:solidFill>
        <a:ln w="25400" cap="flat" cmpd="sng" algn="ctr">
          <a:solidFill>
            <a:srgbClr val="00778B">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8C37448D-8BDB-4116-93DD-FACB2700E86E}">
      <dsp:nvSpPr>
        <dsp:cNvPr id="0" name=""/>
        <dsp:cNvSpPr/>
      </dsp:nvSpPr>
      <dsp:spPr>
        <a:xfrm>
          <a:off x="504040" y="4087827"/>
          <a:ext cx="7056569" cy="560880"/>
        </a:xfrm>
        <a:prstGeom prst="roundRect">
          <a:avLst/>
        </a:prstGeom>
        <a:solidFill>
          <a:srgbClr val="00778B">
            <a:hueOff val="0"/>
            <a:satOff val="0"/>
            <a:lumOff val="0"/>
            <a:alphaOff val="0"/>
          </a:srgbClr>
        </a:solidFill>
        <a:ln w="38100" cap="flat" cmpd="sng" algn="ctr">
          <a:solidFill>
            <a:sysClr val="window" lastClr="FFFFFF">
              <a:hueOff val="0"/>
              <a:satOff val="0"/>
              <a:lumOff val="0"/>
              <a:alphaOff val="0"/>
            </a:sysClr>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66722" tIns="0" rIns="266722" bIns="0" numCol="1" spcCol="1270" anchor="ctr" anchorCtr="0">
          <a:noAutofit/>
        </a:bodyPr>
        <a:lstStyle/>
        <a:p>
          <a:pPr marL="0" lvl="0" indent="0" algn="l" defTabSz="844550">
            <a:lnSpc>
              <a:spcPct val="90000"/>
            </a:lnSpc>
            <a:spcBef>
              <a:spcPct val="0"/>
            </a:spcBef>
            <a:spcAft>
              <a:spcPct val="35000"/>
            </a:spcAft>
            <a:buNone/>
          </a:pPr>
          <a:r>
            <a:rPr lang="en-US" sz="1900" kern="1200">
              <a:solidFill>
                <a:sysClr val="window" lastClr="FFFFFF"/>
              </a:solidFill>
              <a:latin typeface="Arial"/>
              <a:ea typeface="+mn-ea"/>
              <a:cs typeface="+mn-cs"/>
            </a:rPr>
            <a:t>Commonalities in recent MLM complaints</a:t>
          </a:r>
        </a:p>
      </dsp:txBody>
      <dsp:txXfrm>
        <a:off x="531420" y="4115207"/>
        <a:ext cx="7001809" cy="50612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C5D9AE-D9D8-4562-8120-6048CB7F7B54}">
      <dsp:nvSpPr>
        <dsp:cNvPr id="0" name=""/>
        <dsp:cNvSpPr/>
      </dsp:nvSpPr>
      <dsp:spPr>
        <a:xfrm>
          <a:off x="-2038554" y="-317394"/>
          <a:ext cx="2448707" cy="2448707"/>
        </a:xfrm>
        <a:prstGeom prst="blockArc">
          <a:avLst>
            <a:gd name="adj1" fmla="val 18900000"/>
            <a:gd name="adj2" fmla="val 2700000"/>
            <a:gd name="adj3" fmla="val 882"/>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86D4DE6-EDBC-4632-8A0B-0290D1BAD5F3}">
      <dsp:nvSpPr>
        <dsp:cNvPr id="0" name=""/>
        <dsp:cNvSpPr/>
      </dsp:nvSpPr>
      <dsp:spPr>
        <a:xfrm>
          <a:off x="333443" y="259136"/>
          <a:ext cx="10172587" cy="5182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1322" tIns="45720" rIns="45720" bIns="45720" numCol="1" spcCol="1270" anchor="ctr" anchorCtr="0">
          <a:noAutofit/>
        </a:bodyPr>
        <a:lstStyle/>
        <a:p>
          <a:pPr marL="0" lvl="0" indent="0" algn="l" defTabSz="800100">
            <a:lnSpc>
              <a:spcPct val="90000"/>
            </a:lnSpc>
            <a:spcBef>
              <a:spcPct val="0"/>
            </a:spcBef>
            <a:spcAft>
              <a:spcPct val="35000"/>
            </a:spcAft>
            <a:buFont typeface="Arial" panose="020B0604020202020204" pitchFamily="34" charset="0"/>
            <a:buNone/>
          </a:pPr>
          <a:r>
            <a:rPr lang="en-US" sz="1800" b="0" i="0" kern="1200" dirty="0"/>
            <a:t>Directive 2013/11: Alternative Dispute Resolution Directive (EU rules on out-of-court consumer complaints handling)​</a:t>
          </a:r>
          <a:endParaRPr lang="en-US" sz="1800" kern="1200" dirty="0"/>
        </a:p>
      </dsp:txBody>
      <dsp:txXfrm>
        <a:off x="333443" y="259136"/>
        <a:ext cx="10172587" cy="518200"/>
      </dsp:txXfrm>
    </dsp:sp>
    <dsp:sp modelId="{976F2DCC-6ACE-4B1A-B763-DD2599C858E5}">
      <dsp:nvSpPr>
        <dsp:cNvPr id="0" name=""/>
        <dsp:cNvSpPr/>
      </dsp:nvSpPr>
      <dsp:spPr>
        <a:xfrm>
          <a:off x="9568" y="194361"/>
          <a:ext cx="647750" cy="64775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93E099D-3119-4CBD-92BA-7A8F50F097CB}">
      <dsp:nvSpPr>
        <dsp:cNvPr id="0" name=""/>
        <dsp:cNvSpPr/>
      </dsp:nvSpPr>
      <dsp:spPr>
        <a:xfrm>
          <a:off x="333443" y="1036582"/>
          <a:ext cx="10172587" cy="5182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1322" tIns="45720" rIns="45720" bIns="45720" numCol="1" spcCol="1270" anchor="ctr" anchorCtr="0">
          <a:noAutofit/>
        </a:bodyPr>
        <a:lstStyle/>
        <a:p>
          <a:pPr marL="0" lvl="0" indent="0" algn="l" defTabSz="800100">
            <a:lnSpc>
              <a:spcPct val="90000"/>
            </a:lnSpc>
            <a:spcBef>
              <a:spcPct val="0"/>
            </a:spcBef>
            <a:spcAft>
              <a:spcPct val="35000"/>
            </a:spcAft>
            <a:buFont typeface="Arial" panose="020B0604020202020204" pitchFamily="34" charset="0"/>
            <a:buNone/>
          </a:pPr>
          <a:r>
            <a:rPr lang="en-US" sz="1800" b="0" i="0" kern="1200" dirty="0"/>
            <a:t>Ongoing revision of ADRD + Online Dispute Resolution Regulation + 2017 Regulation on consumer protection cooperation</a:t>
          </a:r>
          <a:r>
            <a:rPr lang="en-US" sz="1500" b="0" i="0" kern="1200" dirty="0"/>
            <a:t> </a:t>
          </a:r>
          <a:r>
            <a:rPr lang="en-US" sz="1800" b="0" i="0" kern="1200" dirty="0"/>
            <a:t>between authorities​ (CPC)</a:t>
          </a:r>
          <a:endParaRPr lang="en-US" sz="1500" b="0" i="0" kern="1200" dirty="0"/>
        </a:p>
      </dsp:txBody>
      <dsp:txXfrm>
        <a:off x="333443" y="1036582"/>
        <a:ext cx="10172587" cy="518200"/>
      </dsp:txXfrm>
    </dsp:sp>
    <dsp:sp modelId="{1DE02496-3E07-4F90-B5AC-1AFE0E284EB3}">
      <dsp:nvSpPr>
        <dsp:cNvPr id="0" name=""/>
        <dsp:cNvSpPr/>
      </dsp:nvSpPr>
      <dsp:spPr>
        <a:xfrm>
          <a:off x="9568" y="971807"/>
          <a:ext cx="647750" cy="64775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0C0F5D-AE36-4E8B-AB81-5F5671159564}">
      <dsp:nvSpPr>
        <dsp:cNvPr id="0" name=""/>
        <dsp:cNvSpPr/>
      </dsp:nvSpPr>
      <dsp:spPr>
        <a:xfrm>
          <a:off x="0" y="773345"/>
          <a:ext cx="10402078" cy="1031128"/>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76D5514-D43E-465F-9763-E56174D7AA88}">
      <dsp:nvSpPr>
        <dsp:cNvPr id="0" name=""/>
        <dsp:cNvSpPr/>
      </dsp:nvSpPr>
      <dsp:spPr>
        <a:xfrm>
          <a:off x="4571" y="0"/>
          <a:ext cx="3017008" cy="1031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1">
          <a:noAutofit/>
        </a:bodyPr>
        <a:lstStyle/>
        <a:p>
          <a:pPr marL="0" lvl="0" indent="0" algn="l" defTabSz="533400">
            <a:lnSpc>
              <a:spcPct val="90000"/>
            </a:lnSpc>
            <a:spcBef>
              <a:spcPct val="0"/>
            </a:spcBef>
            <a:spcAft>
              <a:spcPct val="35000"/>
            </a:spcAft>
            <a:buFont typeface="Arial" panose="020B0604020202020204" pitchFamily="34" charset="0"/>
            <a:buNone/>
          </a:pPr>
          <a:r>
            <a:rPr lang="en-US" sz="1200" b="0" i="0" kern="1200" dirty="0"/>
            <a:t>Public stakeholder consultation launched on 4 April​ / closed on 27 June​</a:t>
          </a:r>
          <a:endParaRPr lang="en-US" sz="1200" kern="1200" dirty="0"/>
        </a:p>
        <a:p>
          <a:pPr marL="57150" lvl="1" indent="-57150" algn="l" defTabSz="400050">
            <a:lnSpc>
              <a:spcPct val="90000"/>
            </a:lnSpc>
            <a:spcBef>
              <a:spcPct val="0"/>
            </a:spcBef>
            <a:spcAft>
              <a:spcPct val="15000"/>
            </a:spcAft>
            <a:buFont typeface="Arial" panose="020B0604020202020204" pitchFamily="34" charset="0"/>
            <a:buChar char="•"/>
          </a:pPr>
          <a:r>
            <a:rPr lang="en-US" sz="900" b="0" i="0" kern="1200" dirty="0"/>
            <a:t>Seldia submitted contribution​</a:t>
          </a:r>
        </a:p>
        <a:p>
          <a:pPr marL="57150" lvl="1" indent="-57150" algn="l" defTabSz="400050">
            <a:lnSpc>
              <a:spcPct val="90000"/>
            </a:lnSpc>
            <a:spcBef>
              <a:spcPct val="0"/>
            </a:spcBef>
            <a:spcAft>
              <a:spcPct val="15000"/>
            </a:spcAft>
            <a:buFont typeface="Arial" panose="020B0604020202020204" pitchFamily="34" charset="0"/>
            <a:buChar char="•"/>
          </a:pPr>
          <a:r>
            <a:rPr lang="en-US" sz="900" b="0" i="0" kern="1200" dirty="0"/>
            <a:t>Results awaited</a:t>
          </a:r>
          <a:r>
            <a:rPr lang="en-GB" sz="900" b="0" i="0" kern="1200" dirty="0"/>
            <a:t>​</a:t>
          </a:r>
        </a:p>
      </dsp:txBody>
      <dsp:txXfrm>
        <a:off x="4571" y="0"/>
        <a:ext cx="3017008" cy="1031128"/>
      </dsp:txXfrm>
    </dsp:sp>
    <dsp:sp modelId="{722CDE5E-A718-4D0A-A866-3935611EDD21}">
      <dsp:nvSpPr>
        <dsp:cNvPr id="0" name=""/>
        <dsp:cNvSpPr/>
      </dsp:nvSpPr>
      <dsp:spPr>
        <a:xfrm>
          <a:off x="1384184" y="1160019"/>
          <a:ext cx="257782" cy="25778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58E2C6-0D20-4F20-8F4B-C940F23B8800}">
      <dsp:nvSpPr>
        <dsp:cNvPr id="0" name=""/>
        <dsp:cNvSpPr/>
      </dsp:nvSpPr>
      <dsp:spPr>
        <a:xfrm>
          <a:off x="3172430" y="1546691"/>
          <a:ext cx="3017008" cy="1031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US" sz="1200" b="0" i="0" kern="1200" dirty="0"/>
            <a:t>CPAG to discuss Commission ongoing work on 25 October​</a:t>
          </a:r>
        </a:p>
      </dsp:txBody>
      <dsp:txXfrm>
        <a:off x="3172430" y="1546691"/>
        <a:ext cx="3017008" cy="1031128"/>
      </dsp:txXfrm>
    </dsp:sp>
    <dsp:sp modelId="{AF94B747-89A3-473C-B991-820DEF260C2A}">
      <dsp:nvSpPr>
        <dsp:cNvPr id="0" name=""/>
        <dsp:cNvSpPr/>
      </dsp:nvSpPr>
      <dsp:spPr>
        <a:xfrm>
          <a:off x="4552044" y="1160019"/>
          <a:ext cx="257782" cy="25778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8284BA-DECD-4591-882F-846716681221}">
      <dsp:nvSpPr>
        <dsp:cNvPr id="0" name=""/>
        <dsp:cNvSpPr/>
      </dsp:nvSpPr>
      <dsp:spPr>
        <a:xfrm>
          <a:off x="6340290" y="0"/>
          <a:ext cx="3017008" cy="1031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US" sz="1200" b="0" i="0" kern="1200" dirty="0"/>
            <a:t>​Legislative proposal expected first quarter of 2023</a:t>
          </a:r>
        </a:p>
      </dsp:txBody>
      <dsp:txXfrm>
        <a:off x="6340290" y="0"/>
        <a:ext cx="3017008" cy="1031128"/>
      </dsp:txXfrm>
    </dsp:sp>
    <dsp:sp modelId="{ADB2450C-6ED7-4C6A-A0A3-CCAD5AE86143}">
      <dsp:nvSpPr>
        <dsp:cNvPr id="0" name=""/>
        <dsp:cNvSpPr/>
      </dsp:nvSpPr>
      <dsp:spPr>
        <a:xfrm>
          <a:off x="7719903" y="1160019"/>
          <a:ext cx="257782" cy="25778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91694C-C9FF-4A7A-A0C2-A3B89A42678C}">
      <dsp:nvSpPr>
        <dsp:cNvPr id="0" name=""/>
        <dsp:cNvSpPr/>
      </dsp:nvSpPr>
      <dsp:spPr>
        <a:xfrm>
          <a:off x="0" y="3527770"/>
          <a:ext cx="10110472" cy="0"/>
        </a:xfrm>
        <a:prstGeom prst="line">
          <a:avLst/>
        </a:pr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AC43F01-CC58-414E-ACFE-1BFE257D58A1}">
      <dsp:nvSpPr>
        <dsp:cNvPr id="0" name=""/>
        <dsp:cNvSpPr/>
      </dsp:nvSpPr>
      <dsp:spPr>
        <a:xfrm>
          <a:off x="0" y="2012619"/>
          <a:ext cx="10110472" cy="0"/>
        </a:xfrm>
        <a:prstGeom prst="line">
          <a:avLst/>
        </a:pr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FA01129-F220-4AF0-80FD-75FC940825CA}">
      <dsp:nvSpPr>
        <dsp:cNvPr id="0" name=""/>
        <dsp:cNvSpPr/>
      </dsp:nvSpPr>
      <dsp:spPr>
        <a:xfrm>
          <a:off x="0" y="497467"/>
          <a:ext cx="10110472" cy="0"/>
        </a:xfrm>
        <a:prstGeom prst="line">
          <a:avLst/>
        </a:pr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D90E35F-6480-4F9A-A5D2-1A214823B150}">
      <dsp:nvSpPr>
        <dsp:cNvPr id="0" name=""/>
        <dsp:cNvSpPr/>
      </dsp:nvSpPr>
      <dsp:spPr>
        <a:xfrm>
          <a:off x="2628722" y="745"/>
          <a:ext cx="7481749" cy="496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b" anchorCtr="0">
          <a:noAutofit/>
        </a:bodyPr>
        <a:lstStyle/>
        <a:p>
          <a:pPr marL="0" lvl="0" indent="0" algn="l" defTabSz="1155700">
            <a:lnSpc>
              <a:spcPct val="90000"/>
            </a:lnSpc>
            <a:spcBef>
              <a:spcPct val="0"/>
            </a:spcBef>
            <a:spcAft>
              <a:spcPct val="35000"/>
            </a:spcAft>
            <a:buNone/>
          </a:pPr>
          <a:r>
            <a:rPr lang="en-GB" sz="2600" kern="1200" dirty="0"/>
            <a:t>Circular Economy Action Plan</a:t>
          </a:r>
        </a:p>
      </dsp:txBody>
      <dsp:txXfrm>
        <a:off x="2628722" y="745"/>
        <a:ext cx="7481749" cy="496722"/>
      </dsp:txXfrm>
    </dsp:sp>
    <dsp:sp modelId="{F82147C2-78B2-49CB-BF23-A19B5E3B3A92}">
      <dsp:nvSpPr>
        <dsp:cNvPr id="0" name=""/>
        <dsp:cNvSpPr/>
      </dsp:nvSpPr>
      <dsp:spPr>
        <a:xfrm>
          <a:off x="0" y="745"/>
          <a:ext cx="2628722" cy="496722"/>
        </a:xfrm>
        <a:prstGeom prst="round2SameRect">
          <a:avLst>
            <a:gd name="adj1" fmla="val 16670"/>
            <a:gd name="adj2" fmla="val 0"/>
          </a:avLst>
        </a:prstGeom>
        <a:solidFill>
          <a:schemeClr val="accent1">
            <a:shade val="50000"/>
            <a:hueOff val="0"/>
            <a:satOff val="0"/>
            <a:lumOff val="0"/>
            <a:alphaOff val="0"/>
          </a:schemeClr>
        </a:solidFill>
        <a:ln w="12700" cap="flat" cmpd="sng" algn="ctr">
          <a:solidFill>
            <a:schemeClr val="accent1">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155700">
            <a:lnSpc>
              <a:spcPct val="90000"/>
            </a:lnSpc>
            <a:spcBef>
              <a:spcPct val="0"/>
            </a:spcBef>
            <a:spcAft>
              <a:spcPct val="35000"/>
            </a:spcAft>
            <a:buNone/>
          </a:pPr>
          <a:r>
            <a:rPr lang="en-GB" sz="2600" kern="1200" dirty="0"/>
            <a:t>30 March 2022</a:t>
          </a:r>
        </a:p>
      </dsp:txBody>
      <dsp:txXfrm>
        <a:off x="24252" y="24997"/>
        <a:ext cx="2580218" cy="472470"/>
      </dsp:txXfrm>
    </dsp:sp>
    <dsp:sp modelId="{4395C20A-27FE-4C8A-B89D-A1F5D7A0765F}">
      <dsp:nvSpPr>
        <dsp:cNvPr id="0" name=""/>
        <dsp:cNvSpPr/>
      </dsp:nvSpPr>
      <dsp:spPr>
        <a:xfrm>
          <a:off x="0" y="497467"/>
          <a:ext cx="10110472" cy="99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228600" lvl="1" indent="-228600" algn="l" defTabSz="889000">
            <a:lnSpc>
              <a:spcPct val="90000"/>
            </a:lnSpc>
            <a:spcBef>
              <a:spcPct val="0"/>
            </a:spcBef>
            <a:spcAft>
              <a:spcPct val="15000"/>
            </a:spcAft>
            <a:buChar char="•"/>
          </a:pPr>
          <a:endParaRPr lang="en-GB" sz="2000" kern="1200" dirty="0"/>
        </a:p>
      </dsp:txBody>
      <dsp:txXfrm>
        <a:off x="0" y="497467"/>
        <a:ext cx="10110472" cy="993593"/>
      </dsp:txXfrm>
    </dsp:sp>
    <dsp:sp modelId="{C4AD86F2-5E0D-4221-93D3-9DF4EB49D537}">
      <dsp:nvSpPr>
        <dsp:cNvPr id="0" name=""/>
        <dsp:cNvSpPr/>
      </dsp:nvSpPr>
      <dsp:spPr>
        <a:xfrm>
          <a:off x="2628722" y="1515896"/>
          <a:ext cx="7481749" cy="496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b" anchorCtr="0">
          <a:noAutofit/>
        </a:bodyPr>
        <a:lstStyle/>
        <a:p>
          <a:pPr marL="0" lvl="0" indent="0" algn="l" defTabSz="1155700">
            <a:lnSpc>
              <a:spcPct val="90000"/>
            </a:lnSpc>
            <a:spcBef>
              <a:spcPct val="0"/>
            </a:spcBef>
            <a:spcAft>
              <a:spcPct val="35000"/>
            </a:spcAft>
            <a:buNone/>
          </a:pPr>
          <a:r>
            <a:rPr lang="en-GB" sz="2600" kern="1200" dirty="0"/>
            <a:t>Circular Economy II Package</a:t>
          </a:r>
        </a:p>
      </dsp:txBody>
      <dsp:txXfrm>
        <a:off x="2628722" y="1515896"/>
        <a:ext cx="7481749" cy="496722"/>
      </dsp:txXfrm>
    </dsp:sp>
    <dsp:sp modelId="{ACC865D6-67F8-47F3-9A35-1615803E5327}">
      <dsp:nvSpPr>
        <dsp:cNvPr id="0" name=""/>
        <dsp:cNvSpPr/>
      </dsp:nvSpPr>
      <dsp:spPr>
        <a:xfrm>
          <a:off x="0" y="1515896"/>
          <a:ext cx="2628722" cy="496722"/>
        </a:xfrm>
        <a:prstGeom prst="round2SameRect">
          <a:avLst>
            <a:gd name="adj1" fmla="val 16670"/>
            <a:gd name="adj2" fmla="val 0"/>
          </a:avLst>
        </a:prstGeom>
        <a:solidFill>
          <a:schemeClr val="accent1">
            <a:shade val="50000"/>
            <a:hueOff val="-186627"/>
            <a:satOff val="-21779"/>
            <a:lumOff val="37129"/>
            <a:alphaOff val="0"/>
          </a:schemeClr>
        </a:solidFill>
        <a:ln w="12700" cap="flat" cmpd="sng" algn="ctr">
          <a:solidFill>
            <a:schemeClr val="accent1">
              <a:shade val="50000"/>
              <a:hueOff val="-186627"/>
              <a:satOff val="-21779"/>
              <a:lumOff val="3712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155700">
            <a:lnSpc>
              <a:spcPct val="90000"/>
            </a:lnSpc>
            <a:spcBef>
              <a:spcPct val="0"/>
            </a:spcBef>
            <a:spcAft>
              <a:spcPct val="35000"/>
            </a:spcAft>
            <a:buNone/>
          </a:pPr>
          <a:r>
            <a:rPr lang="en-GB" sz="2600" kern="1200" dirty="0"/>
            <a:t>30 Nov</a:t>
          </a:r>
        </a:p>
      </dsp:txBody>
      <dsp:txXfrm>
        <a:off x="24252" y="1540148"/>
        <a:ext cx="2580218" cy="472470"/>
      </dsp:txXfrm>
    </dsp:sp>
    <dsp:sp modelId="{5AD01B02-0E7A-44BB-A18D-CF1BF976739C}">
      <dsp:nvSpPr>
        <dsp:cNvPr id="0" name=""/>
        <dsp:cNvSpPr/>
      </dsp:nvSpPr>
      <dsp:spPr>
        <a:xfrm>
          <a:off x="0" y="2012619"/>
          <a:ext cx="10110472" cy="99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228600" lvl="1" indent="-228600" algn="l" defTabSz="889000">
            <a:lnSpc>
              <a:spcPct val="90000"/>
            </a:lnSpc>
            <a:spcBef>
              <a:spcPct val="0"/>
            </a:spcBef>
            <a:spcAft>
              <a:spcPct val="15000"/>
            </a:spcAft>
            <a:buChar char="•"/>
          </a:pPr>
          <a:endParaRPr lang="en-GB" sz="2000" kern="1200" dirty="0"/>
        </a:p>
      </dsp:txBody>
      <dsp:txXfrm>
        <a:off x="0" y="2012619"/>
        <a:ext cx="10110472" cy="993593"/>
      </dsp:txXfrm>
    </dsp:sp>
    <dsp:sp modelId="{61E420F7-9607-4D38-B9B2-1C978EED39D3}">
      <dsp:nvSpPr>
        <dsp:cNvPr id="0" name=""/>
        <dsp:cNvSpPr/>
      </dsp:nvSpPr>
      <dsp:spPr>
        <a:xfrm>
          <a:off x="2628722" y="3031048"/>
          <a:ext cx="7481749" cy="4967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b" anchorCtr="0">
          <a:noAutofit/>
        </a:bodyPr>
        <a:lstStyle/>
        <a:p>
          <a:pPr marL="0" lvl="0" indent="0" algn="l" defTabSz="1155700">
            <a:lnSpc>
              <a:spcPct val="90000"/>
            </a:lnSpc>
            <a:spcBef>
              <a:spcPct val="0"/>
            </a:spcBef>
            <a:spcAft>
              <a:spcPct val="35000"/>
            </a:spcAft>
            <a:buNone/>
          </a:pPr>
          <a:r>
            <a:rPr lang="en-GB" sz="2600" kern="1200" dirty="0"/>
            <a:t>Climate Package</a:t>
          </a:r>
        </a:p>
      </dsp:txBody>
      <dsp:txXfrm>
        <a:off x="2628722" y="3031048"/>
        <a:ext cx="7481749" cy="496722"/>
      </dsp:txXfrm>
    </dsp:sp>
    <dsp:sp modelId="{61258293-7363-48D9-9E00-9C3237A090B8}">
      <dsp:nvSpPr>
        <dsp:cNvPr id="0" name=""/>
        <dsp:cNvSpPr/>
      </dsp:nvSpPr>
      <dsp:spPr>
        <a:xfrm>
          <a:off x="0" y="3031048"/>
          <a:ext cx="2628722" cy="496722"/>
        </a:xfrm>
        <a:prstGeom prst="round2SameRect">
          <a:avLst>
            <a:gd name="adj1" fmla="val 16670"/>
            <a:gd name="adj2" fmla="val 0"/>
          </a:avLst>
        </a:prstGeom>
        <a:solidFill>
          <a:schemeClr val="accent1">
            <a:shade val="50000"/>
            <a:hueOff val="-186627"/>
            <a:satOff val="-21779"/>
            <a:lumOff val="37129"/>
            <a:alphaOff val="0"/>
          </a:schemeClr>
        </a:solidFill>
        <a:ln w="12700" cap="flat" cmpd="sng" algn="ctr">
          <a:solidFill>
            <a:schemeClr val="accent1">
              <a:shade val="50000"/>
              <a:hueOff val="-186627"/>
              <a:satOff val="-21779"/>
              <a:lumOff val="3712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1155700">
            <a:lnSpc>
              <a:spcPct val="90000"/>
            </a:lnSpc>
            <a:spcBef>
              <a:spcPct val="0"/>
            </a:spcBef>
            <a:spcAft>
              <a:spcPct val="35000"/>
            </a:spcAft>
            <a:buNone/>
          </a:pPr>
          <a:r>
            <a:rPr lang="en-GB" sz="2600" kern="1200"/>
            <a:t>30 Nov</a:t>
          </a:r>
        </a:p>
      </dsp:txBody>
      <dsp:txXfrm>
        <a:off x="24252" y="3055300"/>
        <a:ext cx="2580218" cy="4724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10D5C6-5241-44DA-A873-282313F1DE9A}">
      <dsp:nvSpPr>
        <dsp:cNvPr id="0" name=""/>
        <dsp:cNvSpPr/>
      </dsp:nvSpPr>
      <dsp:spPr>
        <a:xfrm>
          <a:off x="0" y="627658"/>
          <a:ext cx="2464593" cy="1478756"/>
        </a:xfrm>
        <a:prstGeom prst="rect">
          <a:avLst/>
        </a:prstGeom>
        <a:solidFill>
          <a:srgbClr val="00778B"/>
        </a:solidFill>
        <a:ln w="38100" cap="flat" cmpd="sng" algn="ctr">
          <a:solidFill>
            <a:sysClr val="window" lastClr="FFFFFF">
              <a:hueOff val="0"/>
              <a:satOff val="0"/>
              <a:lumOff val="0"/>
              <a:alphaOff val="0"/>
            </a:sysClr>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solidFill>
                <a:sysClr val="window" lastClr="FFFFFF"/>
              </a:solidFill>
              <a:latin typeface="Arial"/>
              <a:ea typeface="+mn-ea"/>
              <a:cs typeface="+mn-cs"/>
            </a:rPr>
            <a:t>Business model makes it unlikely to earn money by selling to outside consumers in response to genuine demand</a:t>
          </a:r>
        </a:p>
      </dsp:txBody>
      <dsp:txXfrm>
        <a:off x="0" y="627658"/>
        <a:ext cx="2464593" cy="1478756"/>
      </dsp:txXfrm>
    </dsp:sp>
    <dsp:sp modelId="{CB8E89B0-0E6B-4B41-B190-3674FF3A9CA6}">
      <dsp:nvSpPr>
        <dsp:cNvPr id="0" name=""/>
        <dsp:cNvSpPr/>
      </dsp:nvSpPr>
      <dsp:spPr>
        <a:xfrm>
          <a:off x="2711052" y="627658"/>
          <a:ext cx="2464593" cy="1478756"/>
        </a:xfrm>
        <a:prstGeom prst="rect">
          <a:avLst/>
        </a:prstGeom>
        <a:solidFill>
          <a:srgbClr val="00778B"/>
        </a:solidFill>
        <a:ln w="38100" cap="flat" cmpd="sng" algn="ctr">
          <a:solidFill>
            <a:sysClr val="window" lastClr="FFFFFF">
              <a:hueOff val="0"/>
              <a:satOff val="0"/>
              <a:lumOff val="0"/>
              <a:alphaOff val="0"/>
            </a:sysClr>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solidFill>
                <a:sysClr val="window" lastClr="FFFFFF"/>
              </a:solidFill>
              <a:latin typeface="Arial"/>
              <a:ea typeface="+mn-ea"/>
              <a:cs typeface="+mn-cs"/>
            </a:rPr>
            <a:t>Limited profit margins for retail sales</a:t>
          </a:r>
        </a:p>
      </dsp:txBody>
      <dsp:txXfrm>
        <a:off x="2711052" y="627658"/>
        <a:ext cx="2464593" cy="1478756"/>
      </dsp:txXfrm>
    </dsp:sp>
    <dsp:sp modelId="{A2A0C2D4-20C6-4B4F-986C-1B279B2906A7}">
      <dsp:nvSpPr>
        <dsp:cNvPr id="0" name=""/>
        <dsp:cNvSpPr/>
      </dsp:nvSpPr>
      <dsp:spPr>
        <a:xfrm>
          <a:off x="5422105" y="627658"/>
          <a:ext cx="2464593" cy="1478756"/>
        </a:xfrm>
        <a:prstGeom prst="rect">
          <a:avLst/>
        </a:prstGeom>
        <a:solidFill>
          <a:srgbClr val="00778B"/>
        </a:solidFill>
        <a:ln w="38100" cap="flat" cmpd="sng" algn="ctr">
          <a:solidFill>
            <a:sysClr val="window" lastClr="FFFFFF">
              <a:hueOff val="0"/>
              <a:satOff val="0"/>
              <a:lumOff val="0"/>
              <a:alphaOff val="0"/>
            </a:sysClr>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solidFill>
                <a:sysClr val="window" lastClr="FFFFFF"/>
              </a:solidFill>
              <a:latin typeface="Arial"/>
              <a:ea typeface="+mn-ea"/>
              <a:cs typeface="+mn-cs"/>
            </a:rPr>
            <a:t>Rules that limit or restrict retail sales</a:t>
          </a:r>
        </a:p>
      </dsp:txBody>
      <dsp:txXfrm>
        <a:off x="5422105" y="627658"/>
        <a:ext cx="2464593" cy="1478756"/>
      </dsp:txXfrm>
    </dsp:sp>
    <dsp:sp modelId="{F6DFA4B9-3901-4A0E-9874-8FBD657D974B}">
      <dsp:nvSpPr>
        <dsp:cNvPr id="0" name=""/>
        <dsp:cNvSpPr/>
      </dsp:nvSpPr>
      <dsp:spPr>
        <a:xfrm>
          <a:off x="1355526" y="2352873"/>
          <a:ext cx="2464593" cy="1478756"/>
        </a:xfrm>
        <a:prstGeom prst="rect">
          <a:avLst/>
        </a:prstGeom>
        <a:solidFill>
          <a:srgbClr val="00778B"/>
        </a:solidFill>
        <a:ln w="38100" cap="flat" cmpd="sng" algn="ctr">
          <a:solidFill>
            <a:sysClr val="window" lastClr="FFFFFF">
              <a:hueOff val="0"/>
              <a:satOff val="0"/>
              <a:lumOff val="0"/>
              <a:alphaOff val="0"/>
            </a:sysClr>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solidFill>
                <a:sysClr val="window" lastClr="FFFFFF"/>
              </a:solidFill>
              <a:latin typeface="Arial"/>
              <a:ea typeface="+mn-ea"/>
              <a:cs typeface="+mn-cs"/>
            </a:rPr>
            <a:t>Product availability through other channels makes sales more challenging</a:t>
          </a:r>
        </a:p>
      </dsp:txBody>
      <dsp:txXfrm>
        <a:off x="1355526" y="2352873"/>
        <a:ext cx="2464593" cy="1478756"/>
      </dsp:txXfrm>
    </dsp:sp>
    <dsp:sp modelId="{FF0D8B6E-BF6A-47B9-AF13-674D8EB482C2}">
      <dsp:nvSpPr>
        <dsp:cNvPr id="0" name=""/>
        <dsp:cNvSpPr/>
      </dsp:nvSpPr>
      <dsp:spPr>
        <a:xfrm>
          <a:off x="4076856" y="2383690"/>
          <a:ext cx="2464593" cy="1478756"/>
        </a:xfrm>
        <a:prstGeom prst="rect">
          <a:avLst/>
        </a:prstGeom>
        <a:solidFill>
          <a:srgbClr val="00778B"/>
        </a:solidFill>
        <a:ln w="38100" cap="flat" cmpd="sng" algn="ctr">
          <a:solidFill>
            <a:sysClr val="window" lastClr="FFFFFF">
              <a:hueOff val="0"/>
              <a:satOff val="0"/>
              <a:lumOff val="0"/>
              <a:alphaOff val="0"/>
            </a:sysClr>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solidFill>
                <a:sysClr val="window" lastClr="FFFFFF"/>
              </a:solidFill>
              <a:latin typeface="Arial"/>
              <a:ea typeface="+mn-ea"/>
              <a:cs typeface="+mn-cs"/>
            </a:rPr>
            <a:t>Thresholds that limit sales commissions</a:t>
          </a:r>
        </a:p>
      </dsp:txBody>
      <dsp:txXfrm>
        <a:off x="4076856" y="2383690"/>
        <a:ext cx="2464593" cy="147875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C1A578-C116-42DE-A2F3-F35BD0758961}">
      <dsp:nvSpPr>
        <dsp:cNvPr id="0" name=""/>
        <dsp:cNvSpPr/>
      </dsp:nvSpPr>
      <dsp:spPr>
        <a:xfrm>
          <a:off x="456425" y="98"/>
          <a:ext cx="2757570" cy="1654542"/>
        </a:xfrm>
        <a:prstGeom prst="rect">
          <a:avLst/>
        </a:prstGeom>
        <a:solidFill>
          <a:srgbClr val="00778B">
            <a:hueOff val="0"/>
            <a:satOff val="0"/>
            <a:lumOff val="0"/>
            <a:alphaOff val="0"/>
          </a:srgbClr>
        </a:solidFill>
        <a:ln w="38100" cap="flat" cmpd="sng" algn="ctr">
          <a:solidFill>
            <a:sysClr val="window" lastClr="FFFFFF">
              <a:hueOff val="0"/>
              <a:satOff val="0"/>
              <a:lumOff val="0"/>
              <a:alphaOff val="0"/>
            </a:sysClr>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solidFill>
                <a:sysClr val="window" lastClr="FFFFFF"/>
              </a:solidFill>
              <a:latin typeface="Arial"/>
              <a:ea typeface="+mn-ea"/>
              <a:cs typeface="+mn-cs"/>
            </a:rPr>
            <a:t>Defendants provide no guidance on where to market or sell products.</a:t>
          </a:r>
        </a:p>
      </dsp:txBody>
      <dsp:txXfrm>
        <a:off x="456425" y="98"/>
        <a:ext cx="2757570" cy="1654542"/>
      </dsp:txXfrm>
    </dsp:sp>
    <dsp:sp modelId="{9D48C04E-2750-4346-80EF-C0EF47118C62}">
      <dsp:nvSpPr>
        <dsp:cNvPr id="0" name=""/>
        <dsp:cNvSpPr/>
      </dsp:nvSpPr>
      <dsp:spPr>
        <a:xfrm>
          <a:off x="3489753" y="98"/>
          <a:ext cx="2757570" cy="1654542"/>
        </a:xfrm>
        <a:prstGeom prst="rect">
          <a:avLst/>
        </a:prstGeom>
        <a:solidFill>
          <a:srgbClr val="00778B">
            <a:hueOff val="0"/>
            <a:satOff val="0"/>
            <a:lumOff val="0"/>
            <a:alphaOff val="0"/>
          </a:srgbClr>
        </a:solidFill>
        <a:ln w="38100" cap="flat" cmpd="sng" algn="ctr">
          <a:solidFill>
            <a:sysClr val="window" lastClr="FFFFFF">
              <a:hueOff val="0"/>
              <a:satOff val="0"/>
              <a:lumOff val="0"/>
              <a:alphaOff val="0"/>
            </a:sysClr>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solidFill>
                <a:sysClr val="window" lastClr="FFFFFF"/>
              </a:solidFill>
              <a:latin typeface="Arial"/>
              <a:ea typeface="+mn-ea"/>
              <a:cs typeface="+mn-cs"/>
            </a:rPr>
            <a:t>Teach Affiliates to give away the products as samples and to concentrate their efforts on recruiting new participants</a:t>
          </a:r>
        </a:p>
      </dsp:txBody>
      <dsp:txXfrm>
        <a:off x="3489753" y="98"/>
        <a:ext cx="2757570" cy="1654542"/>
      </dsp:txXfrm>
    </dsp:sp>
    <dsp:sp modelId="{1BBDF47F-AA0D-473E-981A-BE4BBF7083A5}">
      <dsp:nvSpPr>
        <dsp:cNvPr id="0" name=""/>
        <dsp:cNvSpPr/>
      </dsp:nvSpPr>
      <dsp:spPr>
        <a:xfrm>
          <a:off x="6523081" y="98"/>
          <a:ext cx="2757570" cy="1654542"/>
        </a:xfrm>
        <a:prstGeom prst="rect">
          <a:avLst/>
        </a:prstGeom>
        <a:solidFill>
          <a:srgbClr val="00778B">
            <a:hueOff val="0"/>
            <a:satOff val="0"/>
            <a:lumOff val="0"/>
            <a:alphaOff val="0"/>
          </a:srgbClr>
        </a:solidFill>
        <a:ln w="38100" cap="flat" cmpd="sng" algn="ctr">
          <a:solidFill>
            <a:sysClr val="window" lastClr="FFFFFF">
              <a:hueOff val="0"/>
              <a:satOff val="0"/>
              <a:lumOff val="0"/>
              <a:alphaOff val="0"/>
            </a:sysClr>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solidFill>
                <a:sysClr val="window" lastClr="FFFFFF"/>
              </a:solidFill>
              <a:latin typeface="Arial"/>
              <a:ea typeface="+mn-ea"/>
              <a:cs typeface="+mn-cs"/>
            </a:rPr>
            <a:t>No meaningful discounts or incentives to encourage retail sales</a:t>
          </a:r>
        </a:p>
      </dsp:txBody>
      <dsp:txXfrm>
        <a:off x="6523081" y="98"/>
        <a:ext cx="2757570" cy="1654542"/>
      </dsp:txXfrm>
    </dsp:sp>
    <dsp:sp modelId="{97A0C663-692F-4542-A81A-0E258635F71D}">
      <dsp:nvSpPr>
        <dsp:cNvPr id="0" name=""/>
        <dsp:cNvSpPr/>
      </dsp:nvSpPr>
      <dsp:spPr>
        <a:xfrm>
          <a:off x="456425" y="1930398"/>
          <a:ext cx="2757570" cy="1654542"/>
        </a:xfrm>
        <a:prstGeom prst="rect">
          <a:avLst/>
        </a:prstGeom>
        <a:solidFill>
          <a:srgbClr val="00778B">
            <a:hueOff val="0"/>
            <a:satOff val="0"/>
            <a:lumOff val="0"/>
            <a:alphaOff val="0"/>
          </a:srgbClr>
        </a:solidFill>
        <a:ln w="38100" cap="flat" cmpd="sng" algn="ctr">
          <a:solidFill>
            <a:sysClr val="window" lastClr="FFFFFF">
              <a:hueOff val="0"/>
              <a:satOff val="0"/>
              <a:lumOff val="0"/>
              <a:alphaOff val="0"/>
            </a:sysClr>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solidFill>
                <a:sysClr val="window" lastClr="FFFFFF"/>
              </a:solidFill>
              <a:latin typeface="Arial"/>
              <a:ea typeface="+mn-ea"/>
              <a:cs typeface="+mn-cs"/>
            </a:rPr>
            <a:t>Retail sales just mitigate participation costs</a:t>
          </a:r>
        </a:p>
      </dsp:txBody>
      <dsp:txXfrm>
        <a:off x="456425" y="1930398"/>
        <a:ext cx="2757570" cy="1654542"/>
      </dsp:txXfrm>
    </dsp:sp>
    <dsp:sp modelId="{3EA39F95-2674-4AB0-97BF-6F8209B89C0F}">
      <dsp:nvSpPr>
        <dsp:cNvPr id="0" name=""/>
        <dsp:cNvSpPr/>
      </dsp:nvSpPr>
      <dsp:spPr>
        <a:xfrm>
          <a:off x="3489753" y="1930398"/>
          <a:ext cx="2757570" cy="1654542"/>
        </a:xfrm>
        <a:prstGeom prst="rect">
          <a:avLst/>
        </a:prstGeom>
        <a:solidFill>
          <a:srgbClr val="00778B">
            <a:hueOff val="0"/>
            <a:satOff val="0"/>
            <a:lumOff val="0"/>
            <a:alphaOff val="0"/>
          </a:srgbClr>
        </a:solidFill>
        <a:ln w="38100" cap="flat" cmpd="sng" algn="ctr">
          <a:solidFill>
            <a:sysClr val="window" lastClr="FFFFFF">
              <a:hueOff val="0"/>
              <a:satOff val="0"/>
              <a:lumOff val="0"/>
              <a:alphaOff val="0"/>
            </a:sysClr>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solidFill>
                <a:sysClr val="window" lastClr="FFFFFF"/>
              </a:solidFill>
              <a:latin typeface="Arial"/>
              <a:ea typeface="+mn-ea"/>
              <a:cs typeface="+mn-cs"/>
            </a:rPr>
            <a:t>Print materials emphasize recruitment over retailing</a:t>
          </a:r>
        </a:p>
      </dsp:txBody>
      <dsp:txXfrm>
        <a:off x="3489753" y="1930398"/>
        <a:ext cx="2757570" cy="1654542"/>
      </dsp:txXfrm>
    </dsp:sp>
    <dsp:sp modelId="{01E5822F-AC38-411E-AC0F-B82857EA60B7}">
      <dsp:nvSpPr>
        <dsp:cNvPr id="0" name=""/>
        <dsp:cNvSpPr/>
      </dsp:nvSpPr>
      <dsp:spPr>
        <a:xfrm>
          <a:off x="6523081" y="1930398"/>
          <a:ext cx="2757570" cy="1654542"/>
        </a:xfrm>
        <a:prstGeom prst="rect">
          <a:avLst/>
        </a:prstGeom>
        <a:solidFill>
          <a:srgbClr val="00778B">
            <a:hueOff val="0"/>
            <a:satOff val="0"/>
            <a:lumOff val="0"/>
            <a:alphaOff val="0"/>
          </a:srgbClr>
        </a:solidFill>
        <a:ln w="38100" cap="flat" cmpd="sng" algn="ctr">
          <a:solidFill>
            <a:sysClr val="window" lastClr="FFFFFF">
              <a:hueOff val="0"/>
              <a:satOff val="0"/>
              <a:lumOff val="0"/>
              <a:alphaOff val="0"/>
            </a:sysClr>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solidFill>
                <a:sysClr val="window" lastClr="FFFFFF"/>
              </a:solidFill>
              <a:latin typeface="Arial"/>
              <a:ea typeface="+mn-ea"/>
              <a:cs typeface="+mn-cs"/>
            </a:rPr>
            <a:t>Compensation for recruitment dwarfs what might be made from retail sales</a:t>
          </a:r>
        </a:p>
      </dsp:txBody>
      <dsp:txXfrm>
        <a:off x="6523081" y="1930398"/>
        <a:ext cx="2757570" cy="165454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4DF744-2503-4D62-9744-F765491BF352}">
      <dsp:nvSpPr>
        <dsp:cNvPr id="0" name=""/>
        <dsp:cNvSpPr/>
      </dsp:nvSpPr>
      <dsp:spPr>
        <a:xfrm>
          <a:off x="0" y="627658"/>
          <a:ext cx="2464593" cy="1478756"/>
        </a:xfrm>
        <a:prstGeom prst="rect">
          <a:avLst/>
        </a:prstGeom>
        <a:solidFill>
          <a:srgbClr val="00778B">
            <a:hueOff val="0"/>
            <a:satOff val="0"/>
            <a:lumOff val="0"/>
            <a:alphaOff val="0"/>
          </a:srgbClr>
        </a:solidFill>
        <a:ln w="38100" cap="flat" cmpd="sng" algn="ctr">
          <a:solidFill>
            <a:sysClr val="window" lastClr="FFFFFF">
              <a:hueOff val="0"/>
              <a:satOff val="0"/>
              <a:lumOff val="0"/>
              <a:alphaOff val="0"/>
            </a:sysClr>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solidFill>
                <a:sysClr val="window" lastClr="FFFFFF"/>
              </a:solidFill>
              <a:latin typeface="Arial"/>
              <a:ea typeface="+mn-ea"/>
              <a:cs typeface="+mn-cs"/>
            </a:rPr>
            <a:t>Incentivize commitments to designated volumes of product purchases per month</a:t>
          </a:r>
        </a:p>
      </dsp:txBody>
      <dsp:txXfrm>
        <a:off x="0" y="627658"/>
        <a:ext cx="2464593" cy="1478756"/>
      </dsp:txXfrm>
    </dsp:sp>
    <dsp:sp modelId="{B25FFC2D-2257-4123-9AA4-584897D16FC8}">
      <dsp:nvSpPr>
        <dsp:cNvPr id="0" name=""/>
        <dsp:cNvSpPr/>
      </dsp:nvSpPr>
      <dsp:spPr>
        <a:xfrm>
          <a:off x="2711052" y="627658"/>
          <a:ext cx="2464593" cy="1478756"/>
        </a:xfrm>
        <a:prstGeom prst="rect">
          <a:avLst/>
        </a:prstGeom>
        <a:solidFill>
          <a:srgbClr val="00778B">
            <a:hueOff val="0"/>
            <a:satOff val="0"/>
            <a:lumOff val="0"/>
            <a:alphaOff val="0"/>
          </a:srgbClr>
        </a:solidFill>
        <a:ln w="38100" cap="flat" cmpd="sng" algn="ctr">
          <a:solidFill>
            <a:sysClr val="window" lastClr="FFFFFF">
              <a:hueOff val="0"/>
              <a:satOff val="0"/>
              <a:lumOff val="0"/>
              <a:alphaOff val="0"/>
            </a:sysClr>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solidFill>
                <a:sysClr val="window" lastClr="FFFFFF"/>
              </a:solidFill>
              <a:latin typeface="Arial"/>
              <a:ea typeface="+mn-ea"/>
              <a:cs typeface="+mn-cs"/>
            </a:rPr>
            <a:t>Substantial upfront investments</a:t>
          </a:r>
        </a:p>
      </dsp:txBody>
      <dsp:txXfrm>
        <a:off x="2711052" y="627658"/>
        <a:ext cx="2464593" cy="1478756"/>
      </dsp:txXfrm>
    </dsp:sp>
    <dsp:sp modelId="{CCED30E5-C274-46F2-9B32-7606B593A161}">
      <dsp:nvSpPr>
        <dsp:cNvPr id="0" name=""/>
        <dsp:cNvSpPr/>
      </dsp:nvSpPr>
      <dsp:spPr>
        <a:xfrm>
          <a:off x="5422105" y="627658"/>
          <a:ext cx="2464593" cy="1478756"/>
        </a:xfrm>
        <a:prstGeom prst="rect">
          <a:avLst/>
        </a:prstGeom>
        <a:solidFill>
          <a:srgbClr val="00778B">
            <a:hueOff val="0"/>
            <a:satOff val="0"/>
            <a:lumOff val="0"/>
            <a:alphaOff val="0"/>
          </a:srgbClr>
        </a:solidFill>
        <a:ln w="38100" cap="flat" cmpd="sng" algn="ctr">
          <a:solidFill>
            <a:sysClr val="window" lastClr="FFFFFF">
              <a:hueOff val="0"/>
              <a:satOff val="0"/>
              <a:lumOff val="0"/>
              <a:alphaOff val="0"/>
            </a:sysClr>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solidFill>
                <a:sysClr val="window" lastClr="FFFFFF"/>
              </a:solidFill>
              <a:latin typeface="Arial"/>
              <a:ea typeface="+mn-ea"/>
              <a:cs typeface="+mn-cs"/>
            </a:rPr>
            <a:t>Timing of purchases – to meet thresholds and early in the process</a:t>
          </a:r>
        </a:p>
      </dsp:txBody>
      <dsp:txXfrm>
        <a:off x="5422105" y="627658"/>
        <a:ext cx="2464593" cy="1478756"/>
      </dsp:txXfrm>
    </dsp:sp>
    <dsp:sp modelId="{977B126B-B5FC-473C-BAF7-AD6137697803}">
      <dsp:nvSpPr>
        <dsp:cNvPr id="0" name=""/>
        <dsp:cNvSpPr/>
      </dsp:nvSpPr>
      <dsp:spPr>
        <a:xfrm>
          <a:off x="1355526" y="2352873"/>
          <a:ext cx="2464593" cy="1478756"/>
        </a:xfrm>
        <a:prstGeom prst="rect">
          <a:avLst/>
        </a:prstGeom>
        <a:solidFill>
          <a:srgbClr val="00778B">
            <a:hueOff val="0"/>
            <a:satOff val="0"/>
            <a:lumOff val="0"/>
            <a:alphaOff val="0"/>
          </a:srgbClr>
        </a:solidFill>
        <a:ln w="38100" cap="flat" cmpd="sng" algn="ctr">
          <a:solidFill>
            <a:sysClr val="window" lastClr="FFFFFF">
              <a:hueOff val="0"/>
              <a:satOff val="0"/>
              <a:lumOff val="0"/>
              <a:alphaOff val="0"/>
            </a:sysClr>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solidFill>
                <a:sysClr val="window" lastClr="FFFFFF"/>
              </a:solidFill>
              <a:latin typeface="Arial"/>
              <a:ea typeface="+mn-ea"/>
              <a:cs typeface="+mn-cs"/>
            </a:rPr>
            <a:t>Product purchases driven by compensation plan and not consumer demand</a:t>
          </a:r>
        </a:p>
      </dsp:txBody>
      <dsp:txXfrm>
        <a:off x="1355526" y="2352873"/>
        <a:ext cx="2464593" cy="1478756"/>
      </dsp:txXfrm>
    </dsp:sp>
    <dsp:sp modelId="{CF372AE4-13A7-46BE-9967-47385C08EF6B}">
      <dsp:nvSpPr>
        <dsp:cNvPr id="0" name=""/>
        <dsp:cNvSpPr/>
      </dsp:nvSpPr>
      <dsp:spPr>
        <a:xfrm>
          <a:off x="4066579" y="2352873"/>
          <a:ext cx="2464593" cy="1478756"/>
        </a:xfrm>
        <a:prstGeom prst="rect">
          <a:avLst/>
        </a:prstGeom>
        <a:solidFill>
          <a:srgbClr val="00778B">
            <a:hueOff val="0"/>
            <a:satOff val="0"/>
            <a:lumOff val="0"/>
            <a:alphaOff val="0"/>
          </a:srgbClr>
        </a:solidFill>
        <a:ln w="38100" cap="flat" cmpd="sng" algn="ctr">
          <a:solidFill>
            <a:sysClr val="window" lastClr="FFFFFF">
              <a:hueOff val="0"/>
              <a:satOff val="0"/>
              <a:lumOff val="0"/>
              <a:alphaOff val="0"/>
            </a:sysClr>
          </a:solidFill>
          <a:prstDash val="solid"/>
          <a:miter lim="800000"/>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solidFill>
                <a:sysClr val="window" lastClr="FFFFFF"/>
              </a:solidFill>
              <a:latin typeface="Arial"/>
              <a:ea typeface="+mn-ea"/>
              <a:cs typeface="+mn-cs"/>
            </a:rPr>
            <a:t>Personal monthly auto-delivery</a:t>
          </a:r>
        </a:p>
      </dsp:txBody>
      <dsp:txXfrm>
        <a:off x="4066579" y="2352873"/>
        <a:ext cx="2464593" cy="147875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6929FF-FBD5-4D6C-BDA0-828E7B7B6919}">
      <dsp:nvSpPr>
        <dsp:cNvPr id="0" name=""/>
        <dsp:cNvSpPr/>
      </dsp:nvSpPr>
      <dsp:spPr>
        <a:xfrm>
          <a:off x="0" y="505"/>
          <a:ext cx="7886699" cy="1181995"/>
        </a:xfrm>
        <a:prstGeom prst="roundRect">
          <a:avLst>
            <a:gd name="adj" fmla="val 10000"/>
          </a:avLst>
        </a:prstGeom>
        <a:solidFill>
          <a:srgbClr val="CB333B">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9D40AFAF-A72D-4EB7-A4CF-3130F8A246B9}">
      <dsp:nvSpPr>
        <dsp:cNvPr id="0" name=""/>
        <dsp:cNvSpPr/>
      </dsp:nvSpPr>
      <dsp:spPr>
        <a:xfrm>
          <a:off x="357553" y="266454"/>
          <a:ext cx="650097" cy="65009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AA0BB0C-F17D-4FD6-8F1B-DD032FD054DF}">
      <dsp:nvSpPr>
        <dsp:cNvPr id="0" name=""/>
        <dsp:cNvSpPr/>
      </dsp:nvSpPr>
      <dsp:spPr>
        <a:xfrm>
          <a:off x="1365204" y="505"/>
          <a:ext cx="6521494" cy="1181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095" tIns="125095" rIns="125095" bIns="125095" numCol="1" spcCol="1270" anchor="ctr" anchorCtr="0">
          <a:noAutofit/>
        </a:bodyPr>
        <a:lstStyle/>
        <a:p>
          <a:pPr marL="0" lvl="0" indent="0" algn="l" defTabSz="1022350">
            <a:lnSpc>
              <a:spcPct val="90000"/>
            </a:lnSpc>
            <a:spcBef>
              <a:spcPct val="0"/>
            </a:spcBef>
            <a:spcAft>
              <a:spcPct val="35000"/>
            </a:spcAft>
            <a:buNone/>
          </a:pPr>
          <a:r>
            <a:rPr lang="en-US" sz="2300" kern="1200">
              <a:solidFill>
                <a:srgbClr val="54585A">
                  <a:hueOff val="0"/>
                  <a:satOff val="0"/>
                  <a:lumOff val="0"/>
                  <a:alphaOff val="0"/>
                </a:srgbClr>
              </a:solidFill>
              <a:latin typeface="Arial"/>
              <a:ea typeface="+mn-ea"/>
              <a:cs typeface="+mn-cs"/>
            </a:rPr>
            <a:t>Powerful incentives to recruit more participants</a:t>
          </a:r>
        </a:p>
      </dsp:txBody>
      <dsp:txXfrm>
        <a:off x="1365204" y="505"/>
        <a:ext cx="6521494" cy="1181995"/>
      </dsp:txXfrm>
    </dsp:sp>
    <dsp:sp modelId="{D45308FF-5374-4036-9C0F-BE6285FD7700}">
      <dsp:nvSpPr>
        <dsp:cNvPr id="0" name=""/>
        <dsp:cNvSpPr/>
      </dsp:nvSpPr>
      <dsp:spPr>
        <a:xfrm>
          <a:off x="0" y="1477999"/>
          <a:ext cx="7886699" cy="1181995"/>
        </a:xfrm>
        <a:prstGeom prst="roundRect">
          <a:avLst>
            <a:gd name="adj" fmla="val 10000"/>
          </a:avLst>
        </a:prstGeom>
        <a:solidFill>
          <a:srgbClr val="CB333B">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1288818D-7BD4-422E-A63C-93F046CF9537}">
      <dsp:nvSpPr>
        <dsp:cNvPr id="0" name=""/>
        <dsp:cNvSpPr/>
      </dsp:nvSpPr>
      <dsp:spPr>
        <a:xfrm>
          <a:off x="357553" y="1743948"/>
          <a:ext cx="650097" cy="65009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AFBBA6C-1C51-48D7-BD00-638EB688E96C}">
      <dsp:nvSpPr>
        <dsp:cNvPr id="0" name=""/>
        <dsp:cNvSpPr/>
      </dsp:nvSpPr>
      <dsp:spPr>
        <a:xfrm>
          <a:off x="1365204" y="1477999"/>
          <a:ext cx="6521494" cy="1181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095" tIns="125095" rIns="125095" bIns="125095" numCol="1" spcCol="1270" anchor="ctr" anchorCtr="0">
          <a:noAutofit/>
        </a:bodyPr>
        <a:lstStyle/>
        <a:p>
          <a:pPr marL="0" lvl="0" indent="0" algn="l" defTabSz="1022350">
            <a:lnSpc>
              <a:spcPct val="90000"/>
            </a:lnSpc>
            <a:spcBef>
              <a:spcPct val="0"/>
            </a:spcBef>
            <a:spcAft>
              <a:spcPct val="35000"/>
            </a:spcAft>
            <a:buNone/>
          </a:pPr>
          <a:r>
            <a:rPr lang="en-US" sz="2300" kern="1200">
              <a:solidFill>
                <a:srgbClr val="54585A">
                  <a:hueOff val="0"/>
                  <a:satOff val="0"/>
                  <a:lumOff val="0"/>
                  <a:alphaOff val="0"/>
                </a:srgbClr>
              </a:solidFill>
              <a:latin typeface="Arial"/>
              <a:ea typeface="+mn-ea"/>
              <a:cs typeface="+mn-cs"/>
            </a:rPr>
            <a:t>Lack of tracking of purchases and lack of connection between compensation plan and retail sales</a:t>
          </a:r>
        </a:p>
      </dsp:txBody>
      <dsp:txXfrm>
        <a:off x="1365204" y="1477999"/>
        <a:ext cx="6521494" cy="1181995"/>
      </dsp:txXfrm>
    </dsp:sp>
    <dsp:sp modelId="{2F7C2266-8C22-49DF-AF81-089751511CA8}">
      <dsp:nvSpPr>
        <dsp:cNvPr id="0" name=""/>
        <dsp:cNvSpPr/>
      </dsp:nvSpPr>
      <dsp:spPr>
        <a:xfrm>
          <a:off x="0" y="2955494"/>
          <a:ext cx="7886699" cy="1181995"/>
        </a:xfrm>
        <a:prstGeom prst="roundRect">
          <a:avLst>
            <a:gd name="adj" fmla="val 10000"/>
          </a:avLst>
        </a:prstGeom>
        <a:solidFill>
          <a:srgbClr val="CB333B">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EA59EF94-F9C8-4DA8-832E-BB8B2974B9D1}">
      <dsp:nvSpPr>
        <dsp:cNvPr id="0" name=""/>
        <dsp:cNvSpPr/>
      </dsp:nvSpPr>
      <dsp:spPr>
        <a:xfrm>
          <a:off x="357553" y="3221443"/>
          <a:ext cx="650097" cy="65009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2ED726D-EAF6-4E7C-AC22-520B10B16002}">
      <dsp:nvSpPr>
        <dsp:cNvPr id="0" name=""/>
        <dsp:cNvSpPr/>
      </dsp:nvSpPr>
      <dsp:spPr>
        <a:xfrm>
          <a:off x="1365204" y="2955494"/>
          <a:ext cx="6521494" cy="1181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095" tIns="125095" rIns="125095" bIns="125095" numCol="1" spcCol="1270" anchor="ctr" anchorCtr="0">
          <a:noAutofit/>
        </a:bodyPr>
        <a:lstStyle/>
        <a:p>
          <a:pPr marL="0" lvl="0" indent="0" algn="l" defTabSz="1022350">
            <a:lnSpc>
              <a:spcPct val="90000"/>
            </a:lnSpc>
            <a:spcBef>
              <a:spcPct val="0"/>
            </a:spcBef>
            <a:spcAft>
              <a:spcPct val="35000"/>
            </a:spcAft>
            <a:buNone/>
          </a:pPr>
          <a:r>
            <a:rPr lang="en-US" sz="2300" kern="1200">
              <a:solidFill>
                <a:srgbClr val="54585A">
                  <a:hueOff val="0"/>
                  <a:satOff val="0"/>
                  <a:lumOff val="0"/>
                  <a:alphaOff val="0"/>
                </a:srgbClr>
              </a:solidFill>
              <a:latin typeface="Arial"/>
              <a:ea typeface="+mn-ea"/>
              <a:cs typeface="+mn-cs"/>
            </a:rPr>
            <a:t>High concentration of rewards among a small number of distributors</a:t>
          </a:r>
        </a:p>
      </dsp:txBody>
      <dsp:txXfrm>
        <a:off x="1365204" y="2955494"/>
        <a:ext cx="6521494" cy="118199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506FF7-2030-46B7-A812-D502DA874D65}">
      <dsp:nvSpPr>
        <dsp:cNvPr id="0" name=""/>
        <dsp:cNvSpPr/>
      </dsp:nvSpPr>
      <dsp:spPr>
        <a:xfrm>
          <a:off x="0" y="29907"/>
          <a:ext cx="10825582" cy="671580"/>
        </a:xfrm>
        <a:prstGeom prst="roundRect">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Digital Transition</a:t>
          </a:r>
        </a:p>
      </dsp:txBody>
      <dsp:txXfrm>
        <a:off x="32784" y="62691"/>
        <a:ext cx="10760014" cy="606012"/>
      </dsp:txXfrm>
    </dsp:sp>
    <dsp:sp modelId="{A1EB4AC4-F63B-460E-BA1D-F2EE3AFFAE96}">
      <dsp:nvSpPr>
        <dsp:cNvPr id="0" name=""/>
        <dsp:cNvSpPr/>
      </dsp:nvSpPr>
      <dsp:spPr>
        <a:xfrm>
          <a:off x="0" y="701487"/>
          <a:ext cx="10825582" cy="1130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3712"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GB" sz="2200" kern="1200" dirty="0"/>
            <a:t>An open, democratic and sustainable society</a:t>
          </a:r>
          <a:endParaRPr lang="en-US" sz="2200" kern="1200" dirty="0"/>
        </a:p>
        <a:p>
          <a:pPr marL="228600" lvl="1" indent="-228600" algn="l" defTabSz="977900">
            <a:lnSpc>
              <a:spcPct val="90000"/>
            </a:lnSpc>
            <a:spcBef>
              <a:spcPct val="0"/>
            </a:spcBef>
            <a:spcAft>
              <a:spcPct val="20000"/>
            </a:spcAft>
            <a:buChar char="•"/>
          </a:pPr>
          <a:r>
            <a:rPr lang="en-GB" sz="2200" kern="1200" dirty="0"/>
            <a:t>A fair and competitive digital economy</a:t>
          </a:r>
          <a:endParaRPr lang="en-US" sz="2200" kern="1200" dirty="0"/>
        </a:p>
        <a:p>
          <a:pPr marL="228600" lvl="1" indent="-228600" algn="l" defTabSz="977900">
            <a:lnSpc>
              <a:spcPct val="90000"/>
            </a:lnSpc>
            <a:spcBef>
              <a:spcPct val="0"/>
            </a:spcBef>
            <a:spcAft>
              <a:spcPct val="20000"/>
            </a:spcAft>
            <a:buChar char="•"/>
          </a:pPr>
          <a:r>
            <a:rPr lang="en-GB" sz="2200" kern="1200" dirty="0"/>
            <a:t>Technology that works for the people</a:t>
          </a:r>
          <a:endParaRPr lang="en-US" sz="2200" kern="1200" dirty="0"/>
        </a:p>
      </dsp:txBody>
      <dsp:txXfrm>
        <a:off x="0" y="701487"/>
        <a:ext cx="10825582" cy="1130220"/>
      </dsp:txXfrm>
    </dsp:sp>
    <dsp:sp modelId="{33B8167A-5BFC-4D77-861A-7186489E9D6A}">
      <dsp:nvSpPr>
        <dsp:cNvPr id="0" name=""/>
        <dsp:cNvSpPr/>
      </dsp:nvSpPr>
      <dsp:spPr>
        <a:xfrm>
          <a:off x="0" y="1831707"/>
          <a:ext cx="10825582" cy="671580"/>
        </a:xfrm>
        <a:prstGeom prst="roundRect">
          <a:avLst/>
        </a:prstGeom>
        <a:solidFill>
          <a:schemeClr val="accent1">
            <a:shade val="50000"/>
            <a:hueOff val="-279940"/>
            <a:satOff val="-32668"/>
            <a:lumOff val="556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Green Transition</a:t>
          </a:r>
        </a:p>
      </dsp:txBody>
      <dsp:txXfrm>
        <a:off x="32784" y="1864491"/>
        <a:ext cx="10760014" cy="606012"/>
      </dsp:txXfrm>
    </dsp:sp>
    <dsp:sp modelId="{8594721F-3413-4CD1-A9E5-B4100075C51D}">
      <dsp:nvSpPr>
        <dsp:cNvPr id="0" name=""/>
        <dsp:cNvSpPr/>
      </dsp:nvSpPr>
      <dsp:spPr>
        <a:xfrm>
          <a:off x="0" y="2503287"/>
          <a:ext cx="10825582" cy="1506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3712"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GB" sz="2200" kern="1200" dirty="0"/>
            <a:t>Cut greenhouse gas emissions by at least 55% by 2030</a:t>
          </a:r>
          <a:endParaRPr lang="en-US" sz="2200" kern="1200" dirty="0"/>
        </a:p>
        <a:p>
          <a:pPr marL="228600" lvl="1" indent="-228600" algn="l" defTabSz="977900">
            <a:lnSpc>
              <a:spcPct val="90000"/>
            </a:lnSpc>
            <a:spcBef>
              <a:spcPct val="0"/>
            </a:spcBef>
            <a:spcAft>
              <a:spcPct val="20000"/>
            </a:spcAft>
            <a:buChar char="•"/>
          </a:pPr>
          <a:r>
            <a:rPr lang="en-GB" sz="2200" kern="1200" dirty="0"/>
            <a:t>No net emissions of greenhouse gases by 2050</a:t>
          </a:r>
          <a:endParaRPr lang="en-US" sz="2200" kern="1200" dirty="0"/>
        </a:p>
        <a:p>
          <a:pPr marL="228600" lvl="1" indent="-228600" algn="l" defTabSz="977900">
            <a:lnSpc>
              <a:spcPct val="90000"/>
            </a:lnSpc>
            <a:spcBef>
              <a:spcPct val="0"/>
            </a:spcBef>
            <a:spcAft>
              <a:spcPct val="20000"/>
            </a:spcAft>
            <a:buChar char="•"/>
          </a:pPr>
          <a:r>
            <a:rPr lang="en-GB" sz="2200" kern="1200" dirty="0"/>
            <a:t>Economic growth decoupled from resource use</a:t>
          </a:r>
        </a:p>
        <a:p>
          <a:pPr marL="228600" lvl="1" indent="-228600" algn="l" defTabSz="977900">
            <a:lnSpc>
              <a:spcPct val="90000"/>
            </a:lnSpc>
            <a:spcBef>
              <a:spcPct val="0"/>
            </a:spcBef>
            <a:spcAft>
              <a:spcPct val="20000"/>
            </a:spcAft>
            <a:buChar char="•"/>
          </a:pPr>
          <a:r>
            <a:rPr lang="en-GB" sz="2200" kern="1200" dirty="0"/>
            <a:t>“No person and no place left behind”</a:t>
          </a:r>
        </a:p>
      </dsp:txBody>
      <dsp:txXfrm>
        <a:off x="0" y="2503287"/>
        <a:ext cx="10825582" cy="150696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77480D-8374-4B35-997D-4474EC9A34E3}">
      <dsp:nvSpPr>
        <dsp:cNvPr id="0" name=""/>
        <dsp:cNvSpPr/>
      </dsp:nvSpPr>
      <dsp:spPr>
        <a:xfrm>
          <a:off x="0" y="18407"/>
          <a:ext cx="9164216" cy="6475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09 Dec 2021: Commission proposal published</a:t>
          </a:r>
        </a:p>
      </dsp:txBody>
      <dsp:txXfrm>
        <a:off x="31613" y="50020"/>
        <a:ext cx="9100990" cy="584369"/>
      </dsp:txXfrm>
    </dsp:sp>
    <dsp:sp modelId="{10B9A001-F6DE-434D-ACB4-DAFB25A83BF1}">
      <dsp:nvSpPr>
        <dsp:cNvPr id="0" name=""/>
        <dsp:cNvSpPr/>
      </dsp:nvSpPr>
      <dsp:spPr>
        <a:xfrm>
          <a:off x="0" y="666003"/>
          <a:ext cx="9164216" cy="1956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0964"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fr-BE" sz="2100" kern="1200" dirty="0"/>
            <a:t>EU draft </a:t>
          </a:r>
          <a:r>
            <a:rPr lang="fr-BE" sz="2100" kern="1200" dirty="0" err="1"/>
            <a:t>criteria</a:t>
          </a:r>
          <a:r>
            <a:rPr lang="fr-BE" sz="2100" kern="1200" dirty="0"/>
            <a:t> on </a:t>
          </a:r>
          <a:r>
            <a:rPr lang="fr-BE" sz="2100" kern="1200" dirty="0" err="1"/>
            <a:t>presumption</a:t>
          </a:r>
          <a:r>
            <a:rPr lang="fr-BE" sz="2100" kern="1200" dirty="0"/>
            <a:t> of </a:t>
          </a:r>
          <a:r>
            <a:rPr lang="fr-BE" sz="2100" kern="1200" dirty="0" err="1"/>
            <a:t>employment</a:t>
          </a:r>
          <a:r>
            <a:rPr lang="fr-BE" sz="2100" kern="1200" dirty="0"/>
            <a:t> </a:t>
          </a:r>
          <a:r>
            <a:rPr lang="fr-BE" sz="2100" kern="1200" dirty="0" err="1"/>
            <a:t>status</a:t>
          </a:r>
          <a:r>
            <a:rPr lang="fr-BE" sz="2100" kern="1200" dirty="0"/>
            <a:t> of platform </a:t>
          </a:r>
          <a:r>
            <a:rPr lang="fr-BE" sz="2100" kern="1200" dirty="0" err="1"/>
            <a:t>workers</a:t>
          </a:r>
          <a:r>
            <a:rPr lang="fr-BE" sz="2100" kern="1200" dirty="0"/>
            <a:t> </a:t>
          </a:r>
          <a:r>
            <a:rPr lang="en-US" sz="2100" kern="1200" dirty="0"/>
            <a:t>​</a:t>
          </a:r>
        </a:p>
        <a:p>
          <a:pPr marL="228600" lvl="1" indent="-228600" algn="l" defTabSz="933450">
            <a:lnSpc>
              <a:spcPct val="90000"/>
            </a:lnSpc>
            <a:spcBef>
              <a:spcPct val="0"/>
            </a:spcBef>
            <a:spcAft>
              <a:spcPct val="20000"/>
            </a:spcAft>
            <a:buChar char="•"/>
          </a:pPr>
          <a:r>
            <a:rPr lang="fr-BE" sz="2100" kern="1200"/>
            <a:t>Focus on misclassification of platform workers as self-employed​</a:t>
          </a:r>
          <a:endParaRPr lang="fr-BE" sz="2100" kern="1200" dirty="0"/>
        </a:p>
        <a:p>
          <a:pPr marL="228600" lvl="1" indent="-228600" algn="l" defTabSz="933450">
            <a:lnSpc>
              <a:spcPct val="90000"/>
            </a:lnSpc>
            <a:spcBef>
              <a:spcPct val="0"/>
            </a:spcBef>
            <a:spcAft>
              <a:spcPct val="20000"/>
            </a:spcAft>
            <a:buChar char="•"/>
          </a:pPr>
          <a:r>
            <a:rPr lang="fr-BE" sz="2100" kern="1200"/>
            <a:t>Rules on declaration of platform work, right of redress and sanctions </a:t>
          </a:r>
          <a:endParaRPr lang="en-US" sz="2100" kern="1200" dirty="0"/>
        </a:p>
      </dsp:txBody>
      <dsp:txXfrm>
        <a:off x="0" y="666003"/>
        <a:ext cx="9164216" cy="195615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3F8D96-BA01-492B-8190-3831D2374396}">
      <dsp:nvSpPr>
        <dsp:cNvPr id="0" name=""/>
        <dsp:cNvSpPr/>
      </dsp:nvSpPr>
      <dsp:spPr>
        <a:xfrm>
          <a:off x="0" y="1181576"/>
          <a:ext cx="10515600" cy="1575435"/>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F8EF29-9D48-432B-9594-EA1FA15EEEEC}">
      <dsp:nvSpPr>
        <dsp:cNvPr id="0" name=""/>
        <dsp:cNvSpPr/>
      </dsp:nvSpPr>
      <dsp:spPr>
        <a:xfrm>
          <a:off x="2273" y="0"/>
          <a:ext cx="1106756" cy="15754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marL="0" lvl="0" indent="0" algn="ctr" defTabSz="711200">
            <a:lnSpc>
              <a:spcPct val="90000"/>
            </a:lnSpc>
            <a:spcBef>
              <a:spcPct val="0"/>
            </a:spcBef>
            <a:spcAft>
              <a:spcPct val="35000"/>
            </a:spcAft>
            <a:buFont typeface="Arial" panose="020B0604020202020204" pitchFamily="34" charset="0"/>
            <a:buNone/>
          </a:pPr>
          <a:r>
            <a:rPr lang="fr-BE" sz="1600" b="0" i="0" kern="1200" dirty="0"/>
            <a:t>19 May | EP: Rapporteur Report</a:t>
          </a:r>
          <a:endParaRPr lang="en-US" sz="1600" kern="1200" dirty="0"/>
        </a:p>
      </dsp:txBody>
      <dsp:txXfrm>
        <a:off x="2273" y="0"/>
        <a:ext cx="1106756" cy="1575435"/>
      </dsp:txXfrm>
    </dsp:sp>
    <dsp:sp modelId="{DFFE6021-4F36-4F06-A967-1C991DF40075}">
      <dsp:nvSpPr>
        <dsp:cNvPr id="0" name=""/>
        <dsp:cNvSpPr/>
      </dsp:nvSpPr>
      <dsp:spPr>
        <a:xfrm>
          <a:off x="358722" y="1772364"/>
          <a:ext cx="393858" cy="39385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BB1C23-AB23-43BD-9B28-368CEDACB500}">
      <dsp:nvSpPr>
        <dsp:cNvPr id="0" name=""/>
        <dsp:cNvSpPr/>
      </dsp:nvSpPr>
      <dsp:spPr>
        <a:xfrm>
          <a:off x="1164367" y="2363152"/>
          <a:ext cx="1106756" cy="15754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Font typeface="Arial" panose="020B0604020202020204" pitchFamily="34" charset="0"/>
            <a:buNone/>
          </a:pPr>
          <a:r>
            <a:rPr lang="en-US" sz="1600" kern="1200" dirty="0"/>
            <a:t>16 June | Council : Progress report</a:t>
          </a:r>
        </a:p>
      </dsp:txBody>
      <dsp:txXfrm>
        <a:off x="1164367" y="2363152"/>
        <a:ext cx="1106756" cy="1575435"/>
      </dsp:txXfrm>
    </dsp:sp>
    <dsp:sp modelId="{71E1C131-0ABF-47C2-9449-AECCB9A257C1}">
      <dsp:nvSpPr>
        <dsp:cNvPr id="0" name=""/>
        <dsp:cNvSpPr/>
      </dsp:nvSpPr>
      <dsp:spPr>
        <a:xfrm>
          <a:off x="1520816" y="1772364"/>
          <a:ext cx="393858" cy="393858"/>
        </a:xfrm>
        <a:prstGeom prst="ellips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5E0992-581D-47F1-BBF8-DEC3670EA96D}">
      <dsp:nvSpPr>
        <dsp:cNvPr id="0" name=""/>
        <dsp:cNvSpPr/>
      </dsp:nvSpPr>
      <dsp:spPr>
        <a:xfrm>
          <a:off x="2326462" y="0"/>
          <a:ext cx="1106756" cy="15754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marL="0" lvl="0" indent="0" algn="ctr" defTabSz="711200">
            <a:lnSpc>
              <a:spcPct val="90000"/>
            </a:lnSpc>
            <a:spcBef>
              <a:spcPct val="0"/>
            </a:spcBef>
            <a:spcAft>
              <a:spcPct val="35000"/>
            </a:spcAft>
            <a:buFont typeface="Arial" panose="020B0604020202020204" pitchFamily="34" charset="0"/>
            <a:buNone/>
          </a:pPr>
          <a:r>
            <a:rPr lang="en-US" sz="1600" kern="1200" dirty="0"/>
            <a:t>12 July | EP: Exchange in EMPL</a:t>
          </a:r>
        </a:p>
      </dsp:txBody>
      <dsp:txXfrm>
        <a:off x="2326462" y="0"/>
        <a:ext cx="1106756" cy="1575435"/>
      </dsp:txXfrm>
    </dsp:sp>
    <dsp:sp modelId="{BF4A3EB8-DE3A-4E8B-BAB8-10DD764A4AFE}">
      <dsp:nvSpPr>
        <dsp:cNvPr id="0" name=""/>
        <dsp:cNvSpPr/>
      </dsp:nvSpPr>
      <dsp:spPr>
        <a:xfrm>
          <a:off x="2682911" y="1772364"/>
          <a:ext cx="393858" cy="39385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153B24-B656-4D60-9904-A12072ABDE63}">
      <dsp:nvSpPr>
        <dsp:cNvPr id="0" name=""/>
        <dsp:cNvSpPr/>
      </dsp:nvSpPr>
      <dsp:spPr>
        <a:xfrm>
          <a:off x="3488556" y="2363152"/>
          <a:ext cx="1106756" cy="15754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Font typeface="Arial" panose="020B0604020202020204" pitchFamily="34" charset="0"/>
            <a:buNone/>
          </a:pPr>
          <a:r>
            <a:rPr lang="fr-BE" sz="1600" b="0" i="0" kern="1200" dirty="0"/>
            <a:t>25 </a:t>
          </a:r>
          <a:r>
            <a:rPr lang="fr-BE" sz="1600" b="0" i="0" kern="1200" dirty="0" err="1"/>
            <a:t>Oct</a:t>
          </a:r>
          <a:r>
            <a:rPr lang="fr-BE" sz="1600" b="0" i="0" kern="1200" dirty="0"/>
            <a:t> | EP: Vote in EMPL</a:t>
          </a:r>
          <a:endParaRPr lang="en-US" sz="1600" kern="1200" dirty="0"/>
        </a:p>
      </dsp:txBody>
      <dsp:txXfrm>
        <a:off x="3488556" y="2363152"/>
        <a:ext cx="1106756" cy="1575435"/>
      </dsp:txXfrm>
    </dsp:sp>
    <dsp:sp modelId="{EDE8BEE8-9393-46A1-92C0-CEDCE5EC2FB9}">
      <dsp:nvSpPr>
        <dsp:cNvPr id="0" name=""/>
        <dsp:cNvSpPr/>
      </dsp:nvSpPr>
      <dsp:spPr>
        <a:xfrm>
          <a:off x="3845005" y="1772364"/>
          <a:ext cx="393858" cy="39385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8D1AA2-1F31-45B0-9635-F9768B4A2E1C}">
      <dsp:nvSpPr>
        <dsp:cNvPr id="0" name=""/>
        <dsp:cNvSpPr/>
      </dsp:nvSpPr>
      <dsp:spPr>
        <a:xfrm>
          <a:off x="4650651" y="0"/>
          <a:ext cx="1106756" cy="15754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marL="0" lvl="0" indent="0" algn="ctr" defTabSz="711200">
            <a:lnSpc>
              <a:spcPct val="90000"/>
            </a:lnSpc>
            <a:spcBef>
              <a:spcPct val="0"/>
            </a:spcBef>
            <a:spcAft>
              <a:spcPct val="35000"/>
            </a:spcAft>
            <a:buFont typeface="Arial" panose="020B0604020202020204" pitchFamily="34" charset="0"/>
            <a:buNone/>
          </a:pPr>
          <a:r>
            <a:rPr lang="fr-BE" sz="1600" b="0" i="0" kern="1200" dirty="0" err="1"/>
            <a:t>Dec</a:t>
          </a:r>
          <a:r>
            <a:rPr lang="fr-BE" sz="1600" b="0" i="0" kern="1200" dirty="0"/>
            <a:t> 2022 | EP: Vote in </a:t>
          </a:r>
          <a:r>
            <a:rPr lang="fr-BE" sz="1600" b="0" i="0" kern="1200" dirty="0" err="1"/>
            <a:t>Plenary</a:t>
          </a:r>
          <a:endParaRPr lang="en-US" sz="1600" kern="1200" dirty="0"/>
        </a:p>
      </dsp:txBody>
      <dsp:txXfrm>
        <a:off x="4650651" y="0"/>
        <a:ext cx="1106756" cy="1575435"/>
      </dsp:txXfrm>
    </dsp:sp>
    <dsp:sp modelId="{F7DEA6CC-76F3-4EAA-A89B-D2F1ACB85F26}">
      <dsp:nvSpPr>
        <dsp:cNvPr id="0" name=""/>
        <dsp:cNvSpPr/>
      </dsp:nvSpPr>
      <dsp:spPr>
        <a:xfrm>
          <a:off x="5007100" y="1772364"/>
          <a:ext cx="393858" cy="39385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0711AE-4009-49AD-8E2A-030BF3FC69DB}">
      <dsp:nvSpPr>
        <dsp:cNvPr id="0" name=""/>
        <dsp:cNvSpPr/>
      </dsp:nvSpPr>
      <dsp:spPr>
        <a:xfrm>
          <a:off x="5812745" y="2363152"/>
          <a:ext cx="1573243" cy="15754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Font typeface="Arial" panose="020B0604020202020204" pitchFamily="34" charset="0"/>
            <a:buNone/>
          </a:pPr>
          <a:r>
            <a:rPr lang="fr-BE" sz="1600" b="0" i="0" kern="1200" dirty="0" err="1"/>
            <a:t>Dec</a:t>
          </a:r>
          <a:r>
            <a:rPr lang="fr-BE" sz="1600" b="0" i="0" kern="1200" dirty="0"/>
            <a:t> 2022</a:t>
          </a:r>
          <a:r>
            <a:rPr lang="en-US" sz="1600" b="0" i="0" kern="1200" dirty="0"/>
            <a:t>​ | </a:t>
          </a:r>
          <a:r>
            <a:rPr lang="fr-BE" sz="1600" b="0" i="0" kern="1200" dirty="0" err="1"/>
            <a:t>Counci</a:t>
          </a:r>
          <a:r>
            <a:rPr lang="fr-BE" sz="1600" b="0" i="0" kern="1200" dirty="0"/>
            <a:t>: General </a:t>
          </a:r>
          <a:r>
            <a:rPr lang="fr-BE" sz="1600" b="0" i="0" kern="1200" dirty="0" err="1"/>
            <a:t>Approach</a:t>
          </a:r>
          <a:r>
            <a:rPr lang="fr-BE" sz="1600" b="0" i="0" kern="1200" dirty="0"/>
            <a:t>  </a:t>
          </a:r>
          <a:endParaRPr lang="en-US" sz="1600" kern="1200" dirty="0"/>
        </a:p>
      </dsp:txBody>
      <dsp:txXfrm>
        <a:off x="5812745" y="2363152"/>
        <a:ext cx="1573243" cy="1575435"/>
      </dsp:txXfrm>
    </dsp:sp>
    <dsp:sp modelId="{3DC9F82D-D4FF-4636-A65E-915ECF5B9217}">
      <dsp:nvSpPr>
        <dsp:cNvPr id="0" name=""/>
        <dsp:cNvSpPr/>
      </dsp:nvSpPr>
      <dsp:spPr>
        <a:xfrm>
          <a:off x="6402438" y="1772364"/>
          <a:ext cx="393858" cy="393858"/>
        </a:xfrm>
        <a:prstGeom prst="ellips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6F3D27-1700-48E0-B731-7FACC520CB9B}">
      <dsp:nvSpPr>
        <dsp:cNvPr id="0" name=""/>
        <dsp:cNvSpPr/>
      </dsp:nvSpPr>
      <dsp:spPr>
        <a:xfrm>
          <a:off x="7441327" y="0"/>
          <a:ext cx="2020439" cy="15754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marL="0" lvl="0" indent="0" algn="ctr" defTabSz="711200">
            <a:lnSpc>
              <a:spcPct val="90000"/>
            </a:lnSpc>
            <a:spcBef>
              <a:spcPct val="0"/>
            </a:spcBef>
            <a:spcAft>
              <a:spcPct val="35000"/>
            </a:spcAft>
            <a:buFont typeface="Arial" panose="020B0604020202020204" pitchFamily="34" charset="0"/>
            <a:buNone/>
          </a:pPr>
          <a:r>
            <a:rPr lang="fr-BE" sz="1600" b="0" i="0" kern="1200" dirty="0"/>
            <a:t>Trilogues to </a:t>
          </a:r>
          <a:r>
            <a:rPr lang="fr-BE" sz="1600" b="0" i="0" kern="1200" dirty="0" err="1"/>
            <a:t>take</a:t>
          </a:r>
          <a:r>
            <a:rPr lang="fr-BE" sz="1600" b="0" i="0" kern="1200" dirty="0"/>
            <a:t> place in 2023</a:t>
          </a:r>
          <a:r>
            <a:rPr lang="en-GB" sz="1600" b="0" i="0" kern="1200" dirty="0"/>
            <a:t>​</a:t>
          </a:r>
          <a:endParaRPr lang="en-US" sz="1600" b="0" i="0" kern="1200" dirty="0"/>
        </a:p>
      </dsp:txBody>
      <dsp:txXfrm>
        <a:off x="7441327" y="0"/>
        <a:ext cx="2020439" cy="1575435"/>
      </dsp:txXfrm>
    </dsp:sp>
    <dsp:sp modelId="{8DF48899-CAB0-4D56-825D-A2B8F2C94E22}">
      <dsp:nvSpPr>
        <dsp:cNvPr id="0" name=""/>
        <dsp:cNvSpPr/>
      </dsp:nvSpPr>
      <dsp:spPr>
        <a:xfrm>
          <a:off x="8254617" y="1772364"/>
          <a:ext cx="393858" cy="393858"/>
        </a:xfrm>
        <a:prstGeom prst="ellips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B8C775-2B8F-42A5-B3EA-90846E8599FF}">
      <dsp:nvSpPr>
        <dsp:cNvPr id="0" name=""/>
        <dsp:cNvSpPr/>
      </dsp:nvSpPr>
      <dsp:spPr>
        <a:xfrm>
          <a:off x="0" y="972189"/>
          <a:ext cx="11421980" cy="1296252"/>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2954E4-B6C5-4854-9FB4-F56B05890274}">
      <dsp:nvSpPr>
        <dsp:cNvPr id="0" name=""/>
        <dsp:cNvSpPr/>
      </dsp:nvSpPr>
      <dsp:spPr>
        <a:xfrm>
          <a:off x="3889" y="0"/>
          <a:ext cx="1728024" cy="1296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marL="0" lvl="0" indent="0" algn="ctr" defTabSz="711200">
            <a:lnSpc>
              <a:spcPct val="90000"/>
            </a:lnSpc>
            <a:spcBef>
              <a:spcPct val="0"/>
            </a:spcBef>
            <a:spcAft>
              <a:spcPct val="35000"/>
            </a:spcAft>
            <a:buFont typeface="Arial" panose="020B0604020202020204" pitchFamily="34" charset="0"/>
            <a:buNone/>
          </a:pPr>
          <a:r>
            <a:rPr lang="fr-BE" sz="1600" b="0" i="0" kern="1200" dirty="0"/>
            <a:t>17 May: Call for Evidence </a:t>
          </a:r>
          <a:endParaRPr lang="en-US" sz="1600" kern="1200" dirty="0"/>
        </a:p>
      </dsp:txBody>
      <dsp:txXfrm>
        <a:off x="3889" y="0"/>
        <a:ext cx="1728024" cy="1296252"/>
      </dsp:txXfrm>
    </dsp:sp>
    <dsp:sp modelId="{C01849C3-2CD8-44BD-92B9-0587C27485E2}">
      <dsp:nvSpPr>
        <dsp:cNvPr id="0" name=""/>
        <dsp:cNvSpPr/>
      </dsp:nvSpPr>
      <dsp:spPr>
        <a:xfrm>
          <a:off x="705870" y="1458283"/>
          <a:ext cx="324063" cy="32406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DD52D6-0832-4239-90BA-03D849032AB5}">
      <dsp:nvSpPr>
        <dsp:cNvPr id="0" name=""/>
        <dsp:cNvSpPr/>
      </dsp:nvSpPr>
      <dsp:spPr>
        <a:xfrm>
          <a:off x="1748634" y="1944378"/>
          <a:ext cx="1890655" cy="1296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fr-BE" sz="1800" b="0" i="0" kern="1200" dirty="0"/>
            <a:t>Seldia </a:t>
          </a:r>
          <a:r>
            <a:rPr lang="fr-BE" sz="1800" b="0" i="0" kern="1200" dirty="0" err="1"/>
            <a:t>consulted</a:t>
          </a:r>
          <a:r>
            <a:rPr lang="fr-BE" sz="1800" b="0" i="0" kern="1200" dirty="0"/>
            <a:t> </a:t>
          </a:r>
          <a:br>
            <a:rPr lang="fr-BE" sz="1800" b="0" i="0" kern="1200" dirty="0"/>
          </a:br>
          <a:r>
            <a:rPr lang="fr-BE" sz="1800" b="0" i="0" kern="1200" dirty="0" err="1"/>
            <a:t>members</a:t>
          </a:r>
          <a:r>
            <a:rPr lang="fr-BE" sz="1800" b="0" i="0" kern="1200" dirty="0"/>
            <a:t> &gt; </a:t>
          </a:r>
          <a:r>
            <a:rPr lang="fr-BE" sz="1800" b="0" i="0" kern="1200" dirty="0" err="1"/>
            <a:t>Submission</a:t>
          </a:r>
          <a:r>
            <a:rPr lang="fr-BE" sz="1800" b="0" i="0" kern="1200" dirty="0"/>
            <a:t> on 14 June​</a:t>
          </a:r>
          <a:endParaRPr lang="en-US" sz="1800" kern="1200" dirty="0"/>
        </a:p>
      </dsp:txBody>
      <dsp:txXfrm>
        <a:off x="1748634" y="1944378"/>
        <a:ext cx="1890655" cy="1296252"/>
      </dsp:txXfrm>
    </dsp:sp>
    <dsp:sp modelId="{CB43D5BA-8663-4D8B-8CC4-5FB8C6F37507}">
      <dsp:nvSpPr>
        <dsp:cNvPr id="0" name=""/>
        <dsp:cNvSpPr/>
      </dsp:nvSpPr>
      <dsp:spPr>
        <a:xfrm>
          <a:off x="2531930" y="1458283"/>
          <a:ext cx="324063" cy="32406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48C8B3-380F-470E-A81B-10692123C278}">
      <dsp:nvSpPr>
        <dsp:cNvPr id="0" name=""/>
        <dsp:cNvSpPr/>
      </dsp:nvSpPr>
      <dsp:spPr>
        <a:xfrm>
          <a:off x="3656011" y="0"/>
          <a:ext cx="1358149" cy="1296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fr-BE" sz="1800" b="0" i="0" kern="1200" dirty="0"/>
            <a:t>25 </a:t>
          </a:r>
          <a:r>
            <a:rPr lang="fr-BE" sz="1800" b="0" i="0" kern="1200" dirty="0" err="1"/>
            <a:t>Oct</a:t>
          </a:r>
          <a:r>
            <a:rPr lang="fr-BE" sz="1800" b="0" i="0" kern="1200" dirty="0"/>
            <a:t>: CPAG </a:t>
          </a:r>
          <a:r>
            <a:rPr lang="fr-BE" sz="1800" b="0" i="0" kern="1200" dirty="0" err="1"/>
            <a:t>presentation</a:t>
          </a:r>
          <a:endParaRPr lang="en-GB" sz="1800" b="0" i="0" kern="1200" dirty="0"/>
        </a:p>
      </dsp:txBody>
      <dsp:txXfrm>
        <a:off x="3656011" y="0"/>
        <a:ext cx="1358149" cy="1296252"/>
      </dsp:txXfrm>
    </dsp:sp>
    <dsp:sp modelId="{8E090C20-E45B-4EF9-B2D9-5CC20FB6EEAF}">
      <dsp:nvSpPr>
        <dsp:cNvPr id="0" name=""/>
        <dsp:cNvSpPr/>
      </dsp:nvSpPr>
      <dsp:spPr>
        <a:xfrm>
          <a:off x="4173054" y="1458283"/>
          <a:ext cx="324063" cy="32406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50E2C0-A252-494E-848E-1FAF641DBC9E}">
      <dsp:nvSpPr>
        <dsp:cNvPr id="0" name=""/>
        <dsp:cNvSpPr/>
      </dsp:nvSpPr>
      <dsp:spPr>
        <a:xfrm>
          <a:off x="5030882" y="1944378"/>
          <a:ext cx="1736581" cy="1296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fr-BE" sz="1800" b="0" i="0" kern="1200" dirty="0"/>
            <a:t>Q4 2022: Commission to launch public stakeholder consultation</a:t>
          </a:r>
          <a:endParaRPr lang="en-GB" sz="1800" b="0" i="0" kern="1200" dirty="0"/>
        </a:p>
      </dsp:txBody>
      <dsp:txXfrm>
        <a:off x="5030882" y="1944378"/>
        <a:ext cx="1736581" cy="1296252"/>
      </dsp:txXfrm>
    </dsp:sp>
    <dsp:sp modelId="{141367C5-58F3-4B26-A4DC-A479EEDF4616}">
      <dsp:nvSpPr>
        <dsp:cNvPr id="0" name=""/>
        <dsp:cNvSpPr/>
      </dsp:nvSpPr>
      <dsp:spPr>
        <a:xfrm>
          <a:off x="5737141" y="1458283"/>
          <a:ext cx="324063" cy="32406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DCFDCE-AF64-4F34-836E-7393977FCC34}">
      <dsp:nvSpPr>
        <dsp:cNvPr id="0" name=""/>
        <dsp:cNvSpPr/>
      </dsp:nvSpPr>
      <dsp:spPr>
        <a:xfrm>
          <a:off x="6784184" y="0"/>
          <a:ext cx="1941711" cy="1296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n-US" sz="1800" b="0" i="0" kern="1200" dirty="0"/>
            <a:t>2023: Impact </a:t>
          </a:r>
          <a:br>
            <a:rPr lang="en-US" sz="1800" b="0" i="0" kern="1200" dirty="0"/>
          </a:br>
          <a:r>
            <a:rPr lang="en-US" sz="1800" b="0" i="0" kern="1200" dirty="0"/>
            <a:t>assessment</a:t>
          </a:r>
        </a:p>
      </dsp:txBody>
      <dsp:txXfrm>
        <a:off x="6784184" y="0"/>
        <a:ext cx="1941711" cy="1296252"/>
      </dsp:txXfrm>
    </dsp:sp>
    <dsp:sp modelId="{AEC76B1C-E486-4B14-93EA-89FF95DCA6D0}">
      <dsp:nvSpPr>
        <dsp:cNvPr id="0" name=""/>
        <dsp:cNvSpPr/>
      </dsp:nvSpPr>
      <dsp:spPr>
        <a:xfrm>
          <a:off x="7593009" y="1458283"/>
          <a:ext cx="324063" cy="32406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EF9D15-921A-4BF3-A560-A2D6947AE67B}">
      <dsp:nvSpPr>
        <dsp:cNvPr id="0" name=""/>
        <dsp:cNvSpPr/>
      </dsp:nvSpPr>
      <dsp:spPr>
        <a:xfrm>
          <a:off x="8742617" y="1944378"/>
          <a:ext cx="1533275" cy="1296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fr-BE" sz="1800" b="0" i="0" kern="1200" dirty="0"/>
            <a:t>Q2 2024: </a:t>
          </a:r>
          <a:r>
            <a:rPr lang="fr-BE" sz="1800" b="0" i="0" kern="1200" dirty="0" err="1"/>
            <a:t>Proposal</a:t>
          </a:r>
          <a:r>
            <a:rPr lang="fr-BE" sz="1800" b="0" i="0" kern="1200" dirty="0"/>
            <a:t> </a:t>
          </a:r>
          <a:r>
            <a:rPr lang="fr-BE" sz="1800" b="0" i="0" kern="1200" dirty="0" err="1"/>
            <a:t>expected</a:t>
          </a:r>
          <a:r>
            <a:rPr lang="fr-BE" sz="1800" b="0" i="0" kern="1200" dirty="0"/>
            <a:t> </a:t>
          </a:r>
          <a:endParaRPr lang="en-GB" sz="1800" b="0" i="0" kern="1200" dirty="0"/>
        </a:p>
      </dsp:txBody>
      <dsp:txXfrm>
        <a:off x="8742617" y="1944378"/>
        <a:ext cx="1533275" cy="1296252"/>
      </dsp:txXfrm>
    </dsp:sp>
    <dsp:sp modelId="{F9436E98-5D40-4B3A-8F5C-81805C1CB1A1}">
      <dsp:nvSpPr>
        <dsp:cNvPr id="0" name=""/>
        <dsp:cNvSpPr/>
      </dsp:nvSpPr>
      <dsp:spPr>
        <a:xfrm>
          <a:off x="9347223" y="1458283"/>
          <a:ext cx="324063" cy="32406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12.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D70105-30B5-4217-8DA6-A8D141A3BF72}" type="datetimeFigureOut">
              <a:rPr lang="en-US" smtClean="0"/>
              <a:t>9/21/2022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F8A4C3-F43C-4764-8CFE-397145F5C1DC}" type="slidenum">
              <a:rPr lang="en-US" smtClean="0"/>
              <a:t>‹#›</a:t>
            </a:fld>
            <a:endParaRPr lang="en-US"/>
          </a:p>
        </p:txBody>
      </p:sp>
    </p:spTree>
    <p:extLst>
      <p:ext uri="{BB962C8B-B14F-4D97-AF65-F5344CB8AC3E}">
        <p14:creationId xmlns:p14="http://schemas.microsoft.com/office/powerpoint/2010/main" val="3260328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3076" rtl="0" eaLnBrk="1" fontAlgn="base" latinLnBrk="0" hangingPunct="1">
              <a:lnSpc>
                <a:spcPct val="100000"/>
              </a:lnSpc>
              <a:spcBef>
                <a:spcPct val="0"/>
              </a:spcBef>
              <a:spcAft>
                <a:spcPct val="0"/>
              </a:spcAft>
              <a:buClrTx/>
              <a:buSzTx/>
              <a:buFontTx/>
              <a:buNone/>
              <a:tabLst/>
              <a:defRPr/>
            </a:pPr>
            <a:fld id="{DB23C797-AD8A-42BE-95EB-4988D91A9A19}" type="slidenum">
              <a:rPr kumimoji="0" lang="en-US" sz="15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3076" rtl="0" eaLnBrk="1" fontAlgn="base" latinLnBrk="0" hangingPunct="1">
                <a:lnSpc>
                  <a:spcPct val="100000"/>
                </a:lnSpc>
                <a:spcBef>
                  <a:spcPct val="0"/>
                </a:spcBef>
                <a:spcAft>
                  <a:spcPct val="0"/>
                </a:spcAft>
                <a:buClrTx/>
                <a:buSzTx/>
                <a:buFontTx/>
                <a:buNone/>
                <a:tabLst/>
                <a:defRPr/>
              </a:pPr>
              <a:t>8</a:t>
            </a:fld>
            <a:endParaRPr kumimoji="0" lang="en-US" sz="15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7868232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E1C9A2-0E86-42C9-912B-EEE4CAD3ED1D}" type="slidenum">
              <a:rPr lang="en-US" smtClean="0"/>
              <a:t>17</a:t>
            </a:fld>
            <a:endParaRPr lang="en-US" dirty="0"/>
          </a:p>
        </p:txBody>
      </p:sp>
    </p:spTree>
    <p:extLst>
      <p:ext uri="{BB962C8B-B14F-4D97-AF65-F5344CB8AC3E}">
        <p14:creationId xmlns:p14="http://schemas.microsoft.com/office/powerpoint/2010/main" val="36066100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E1C9A2-0E86-42C9-912B-EEE4CAD3ED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76293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E1C9A2-0E86-42C9-912B-EEE4CAD3ED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4630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 decision was 8-1. </a:t>
            </a:r>
            <a:r>
              <a:rPr lang="en-US" sz="1800" dirty="0">
                <a:effectLst/>
                <a:latin typeface="Times New Roman" panose="02020603050405020304" pitchFamily="18" charset="0"/>
                <a:ea typeface="Times New Roman" panose="02020603050405020304" pitchFamily="18" charset="0"/>
              </a:rPr>
              <a:t>Justice Thomas’s dissent was rooted in his long-held minority view that the FAA should not apply to proceedings in state courts. </a:t>
            </a:r>
          </a:p>
          <a:p>
            <a:pPr marL="0" indent="0">
              <a:buFontTx/>
              <a:buNone/>
            </a:pPr>
            <a:endParaRPr lang="en-US" dirty="0"/>
          </a:p>
          <a:p>
            <a:pPr marL="171450" indent="-171450">
              <a:buFontTx/>
              <a:buChar char="-"/>
            </a:pPr>
            <a:r>
              <a:rPr lang="en-US" dirty="0"/>
              <a:t>The Court held </a:t>
            </a:r>
            <a:r>
              <a:rPr lang="en-US" sz="1800" dirty="0">
                <a:effectLst/>
                <a:latin typeface="Times New Roman" panose="02020603050405020304" pitchFamily="18" charset="0"/>
                <a:ea typeface="Times New Roman" panose="02020603050405020304" pitchFamily="18" charset="0"/>
              </a:rPr>
              <a:t>that the FAA preempted state case law that had precluded division of PAGA actions into individual and non-individual claims.  That is, the Court determined that California law prohibiting wholesale waiver of PAGA claims is not preempted by the FAA, but (1) agreements to arbitrate PAGA claims are enforceable; (2) agreements not to arbitrate non-individual claims for alleged violations experienced only by other employees are enforceable; and (3) state law prohibiting the division of arbitral and non-arbitral claims is preempted by the FAA. </a:t>
            </a:r>
          </a:p>
          <a:p>
            <a:pPr marL="171450" indent="-171450">
              <a:buFontTx/>
              <a:buChar char="-"/>
            </a:pPr>
            <a:endParaRPr lang="en-US" sz="1800" dirty="0">
              <a:effectLst/>
              <a:latin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As a result, the Court ordered that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Moriana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be compelled to arbitrate her individual PAGA claims.  The Court further determined that PAGA did not provide standing for an employee to bring claims only on behalf of other employees when the employee herself did not suffer from at least one alleged violation.  The Court thus determined that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Moriana’s</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remaining non-arbitral non-individual claims must be dismissed.</a:t>
            </a:r>
          </a:p>
          <a:p>
            <a:pPr marL="171450" indent="-171450">
              <a:buFontTx/>
              <a:buChar char="-"/>
            </a:pPr>
            <a:endParaRPr lang="en-US" dirty="0"/>
          </a:p>
          <a:p>
            <a:pPr marL="171450" indent="-171450">
              <a:buFontTx/>
              <a:buChar char="-"/>
            </a:pPr>
            <a:r>
              <a:rPr lang="en-US" sz="1800" dirty="0">
                <a:effectLst/>
                <a:latin typeface="Times New Roman" panose="02020603050405020304" pitchFamily="18" charset="0"/>
                <a:ea typeface="Times New Roman" panose="02020603050405020304" pitchFamily="18" charset="0"/>
              </a:rPr>
              <a:t>Justice Sotomayor noted in a concurring opinion that California courts may disagree that state courts do not have standing to hear only non-individual PAGA claims by an employee—and even if they do agree, the legislature could amend the law to expressly grant such standing.</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E1C9A2-0E86-42C9-912B-EEE4CAD3ED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75183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E1C9A2-0E86-42C9-912B-EEE4CAD3ED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47117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E1C9A2-0E86-42C9-912B-EEE4CAD3ED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14729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recent years, as companies have become more successful in preventing class action lawsuits and multi-plaintiff arbitration, plaintiffs’ lawyers have also gotten more creative.</a:t>
            </a:r>
          </a:p>
          <a:p>
            <a:endParaRPr lang="en-US" dirty="0"/>
          </a:p>
          <a:p>
            <a:r>
              <a:rPr lang="en-US" dirty="0"/>
              <a:t>Mass arbitration is where a law firm simultaneously brings hundreds or thousands of individual arbitrations against a company. </a:t>
            </a:r>
          </a:p>
          <a:p>
            <a:endParaRPr lang="en-US" dirty="0"/>
          </a:p>
          <a:p>
            <a:r>
              <a:rPr lang="en-US" dirty="0"/>
              <a:t>The arbitration fees alone can be incredibly expensive for companies, even if the claims are meritless.</a:t>
            </a:r>
          </a:p>
          <a:p>
            <a:endParaRPr lang="en-US" dirty="0"/>
          </a:p>
          <a:p>
            <a:r>
              <a:rPr lang="en-US" dirty="0"/>
              <a:t>Recent examples include Amazon (75,000 claims), Intuit (40,000 claims), and Uber (12,500 claims).</a:t>
            </a:r>
          </a:p>
          <a:p>
            <a:r>
              <a:rPr lang="en-US" dirty="0"/>
              <a:t>https://www.natlawreview.com/article/retail-industry-2021-year-review-retail-giant-drops-arbitration-clause-right-move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E1C9A2-0E86-42C9-912B-EEE4CAD3ED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72921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recent years, as companies have become more successful in preventing class action lawsuits and multi-plaintiff arbitration, plaintiffs’ lawyers have also gotten more creative.</a:t>
            </a:r>
          </a:p>
          <a:p>
            <a:endParaRPr lang="en-US" dirty="0"/>
          </a:p>
          <a:p>
            <a:r>
              <a:rPr lang="en-US" dirty="0"/>
              <a:t>Mass arbitration is where a law firm simultaneously brings hundreds or thousands of individual arbitrations against a company. </a:t>
            </a:r>
          </a:p>
          <a:p>
            <a:endParaRPr lang="en-US" dirty="0"/>
          </a:p>
          <a:p>
            <a:r>
              <a:rPr lang="en-US" dirty="0"/>
              <a:t>The arbitration fees alone can be incredibly expensive for companies, even if the claims are meritless.</a:t>
            </a:r>
          </a:p>
          <a:p>
            <a:endParaRPr lang="en-US" dirty="0"/>
          </a:p>
          <a:p>
            <a:r>
              <a:rPr lang="en-US" dirty="0"/>
              <a:t>Recent examples include Amazon (75,000 claims), Intuit (40,000 claims), and Uber (12,500 claims).</a:t>
            </a:r>
          </a:p>
          <a:p>
            <a:r>
              <a:rPr lang="en-US" dirty="0"/>
              <a:t>https://www.natlawreview.com/article/retail-industry-2021-year-review-retail-giant-drops-arbitration-clause-right-move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E1C9A2-0E86-42C9-912B-EEE4CAD3ED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83939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Calibri" panose="020F0502020204030204" pitchFamily="34" charset="0"/>
                <a:ea typeface="Calibri" panose="020F0502020204030204" pitchFamily="34" charset="0"/>
              </a:rPr>
              <a:t>MacClelland</a:t>
            </a:r>
            <a:r>
              <a:rPr lang="en-US" sz="1800" dirty="0">
                <a:effectLst/>
                <a:latin typeface="Calibri" panose="020F0502020204030204" pitchFamily="34" charset="0"/>
                <a:ea typeface="Calibri" panose="020F0502020204030204" pitchFamily="34" charset="0"/>
              </a:rPr>
              <a:t>: The primary reasoning for the court’s ruling was the risk of delay in non-test-group consumers’ ability to arbitrate their claims. </a:t>
            </a:r>
            <a:r>
              <a:rPr lang="en-US" sz="1800" i="1" dirty="0">
                <a:effectLst/>
                <a:latin typeface="Calibri" panose="020F0502020204030204" pitchFamily="34" charset="0"/>
                <a:ea typeface="Calibri" panose="020F0502020204030204" pitchFamily="34" charset="0"/>
              </a:rPr>
              <a:t>Id. </a:t>
            </a:r>
            <a:r>
              <a:rPr lang="en-US" sz="1800" dirty="0">
                <a:effectLst/>
                <a:latin typeface="Calibri" panose="020F0502020204030204" pitchFamily="34" charset="0"/>
                <a:ea typeface="Calibri" panose="020F0502020204030204" pitchFamily="34" charset="0"/>
              </a:rPr>
              <a:t>(“Delaying the ability of one to vindicate a legal claim by years, possibly 156 years, ‘conflict[s] with one of the basic principles of our legal system—justice delayed is justice denied.’”).  The court raised the issue that the SOL could run before the consumer was contractually allowed to file for arbitration.  However, it also found that the delays were generally unconscionable, regardless of the SOL issue.  The plaintiffs had argued that, given the 7-month average time for arbitration, it could take the company’s 2,712 customers up to 156 years to have their claims heard.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E1C9A2-0E86-42C9-912B-EEE4CAD3ED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17629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81E1C9A2-0E86-42C9-912B-EEE4CAD3ED1D}" type="slidenum">
              <a:rPr lang="en-US" smtClean="0"/>
              <a:t>26</a:t>
            </a:fld>
            <a:endParaRPr lang="en-US" dirty="0"/>
          </a:p>
        </p:txBody>
      </p:sp>
    </p:spTree>
    <p:extLst>
      <p:ext uri="{BB962C8B-B14F-4D97-AF65-F5344CB8AC3E}">
        <p14:creationId xmlns:p14="http://schemas.microsoft.com/office/powerpoint/2010/main" val="14489666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 -- John </a:t>
            </a:r>
          </a:p>
          <a:p>
            <a:r>
              <a:rPr lang="en-US" dirty="0"/>
              <a:t>LV – John</a:t>
            </a:r>
          </a:p>
          <a:p>
            <a:r>
              <a:rPr lang="en-US" dirty="0"/>
              <a:t>Distributor misclassification section – Katrina</a:t>
            </a:r>
          </a:p>
          <a:p>
            <a:r>
              <a:rPr lang="en-US" dirty="0"/>
              <a:t>AdvoCare &amp; Herbalife – John</a:t>
            </a:r>
          </a:p>
          <a:p>
            <a:r>
              <a:rPr lang="en-US" dirty="0"/>
              <a:t>FTC Enforcement actions – Kat</a:t>
            </a:r>
          </a:p>
          <a:p>
            <a:r>
              <a:rPr lang="en-US" dirty="0"/>
              <a:t>Distributor Poaching -- John</a:t>
            </a:r>
          </a:p>
        </p:txBody>
      </p:sp>
      <p:sp>
        <p:nvSpPr>
          <p:cNvPr id="4" name="Slide Number Placeholder 3"/>
          <p:cNvSpPr>
            <a:spLocks noGrp="1"/>
          </p:cNvSpPr>
          <p:nvPr>
            <p:ph type="sldNum" sz="quarter" idx="5"/>
          </p:nvPr>
        </p:nvSpPr>
        <p:spPr/>
        <p:txBody>
          <a:bodyPr/>
          <a:lstStyle/>
          <a:p>
            <a:fld id="{81E1C9A2-0E86-42C9-912B-EEE4CAD3ED1D}" type="slidenum">
              <a:rPr lang="en-US" smtClean="0"/>
              <a:t>9</a:t>
            </a:fld>
            <a:endParaRPr lang="en-US" dirty="0"/>
          </a:p>
        </p:txBody>
      </p:sp>
    </p:spTree>
    <p:extLst>
      <p:ext uri="{BB962C8B-B14F-4D97-AF65-F5344CB8AC3E}">
        <p14:creationId xmlns:p14="http://schemas.microsoft.com/office/powerpoint/2010/main" val="35435253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E1C9A2-0E86-42C9-912B-EEE4CAD3ED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23729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err="1"/>
              <a:t>Advocare</a:t>
            </a:r>
            <a:r>
              <a:rPr lang="en-US" b="0" dirty="0"/>
              <a:t> was sued first by the FTC and then by a private class of distributors.  </a:t>
            </a:r>
          </a:p>
          <a:p>
            <a:endParaRPr lang="en-US" b="0" dirty="0"/>
          </a:p>
          <a:p>
            <a:r>
              <a:rPr lang="en-US" b="0" dirty="0"/>
              <a:t>Given the parallel cases, and the fact that the private class plaintiffs could potentially use the settlement amount with the FTC as evidence, the class action became very risky.</a:t>
            </a:r>
          </a:p>
          <a:p>
            <a:endParaRPr lang="en-US" b="0" dirty="0"/>
          </a:p>
          <a:p>
            <a:r>
              <a:rPr lang="en-US" b="0" dirty="0"/>
              <a:t>However, we were able convince them to settle with favorable terms to AdvoCare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E1C9A2-0E86-42C9-912B-EEE4CAD3ED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82574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We shared two primary arguments that we would make to the judge that convinced the plaintiffs to settle: (1) the class is not certifiable; and (2) the claim cannot stand because plaintiffs’ recovery from the FTC case would constitute double recovery.</a:t>
            </a:r>
          </a:p>
          <a:p>
            <a:endParaRPr lang="en-US" b="0" dirty="0"/>
          </a:p>
          <a:p>
            <a:r>
              <a:rPr lang="en-US" b="0" dirty="0"/>
              <a:t>Because of these arguments we were able to craft a more favorable settlement;</a:t>
            </a:r>
          </a:p>
          <a:p>
            <a:pPr marL="171450" indent="-171450">
              <a:buFontTx/>
              <a:buChar char="-"/>
            </a:pPr>
            <a:r>
              <a:rPr lang="en-US" b="0" dirty="0"/>
              <a:t>The damages amount is substantially less than the FTC case</a:t>
            </a:r>
          </a:p>
          <a:p>
            <a:pPr marL="171450" indent="-171450">
              <a:buFontTx/>
              <a:buChar char="-"/>
            </a:pPr>
            <a:r>
              <a:rPr lang="en-US" b="0" dirty="0"/>
              <a:t>Class members seeking compensation must opt in to the class and present their claims</a:t>
            </a:r>
          </a:p>
          <a:p>
            <a:pPr marL="171450" indent="-171450">
              <a:buFontTx/>
              <a:buChar char="-"/>
            </a:pPr>
            <a:r>
              <a:rPr lang="en-US" b="0" dirty="0"/>
              <a:t>Any damages that any Plaintiff was entitled to would be reduced by the amount that they </a:t>
            </a:r>
            <a:r>
              <a:rPr lang="en-US" b="0" dirty="0" err="1"/>
              <a:t>recievd</a:t>
            </a:r>
            <a:r>
              <a:rPr lang="en-US" b="0" dirty="0"/>
              <a:t> from the FTC</a:t>
            </a:r>
          </a:p>
          <a:p>
            <a:pPr marL="171450" indent="-171450">
              <a:buFontTx/>
              <a:buChar char="-"/>
            </a:pPr>
            <a:r>
              <a:rPr lang="en-US" b="0" dirty="0"/>
              <a:t>Any of the leftover money would revert back to AdvoCare, if all of it was not claimed within a certain time.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E1C9A2-0E86-42C9-912B-EEE4CAD3ED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40651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Next, I want to talk about a recent settlement obtained by Herbalife in a significant class action filed against it.</a:t>
            </a:r>
          </a:p>
          <a:p>
            <a:endParaRPr lang="en-US" b="0" dirty="0"/>
          </a:p>
          <a:p>
            <a:r>
              <a:rPr lang="en-US" b="0" dirty="0"/>
              <a:t>First, it’s worth mentioning a little background on legal issues Herbalife has faced in the past. Most significantly, in 2016 Herbalife reached a $200M settlement with the FTC based on allegations that the majority of its distributors made little or no money. Without admitting any wrongdoing, Herbalife agreed to implement various changes to bring its business model within FTC compliance. The changes mostly involved representations about the income and lifestyle its distributors could expect, and compensation based on product sales rather than recruiting new members.</a:t>
            </a:r>
          </a:p>
          <a:p>
            <a:endParaRPr lang="en-US" b="0" dirty="0"/>
          </a:p>
          <a:p>
            <a:r>
              <a:rPr lang="en-US" b="0" dirty="0"/>
              <a:t>Then in September 2017, 8 individuals filed a class action in S.D. Fla. against Herbalife and at least 43 individuals identified as “top distributors” in court documents. That’s the case and ultimate settlement we’ll be talking about today. Plaintiffs allege that Herbalife promotes and sells expensive tickets to monthly events based on representations that success is contingent on attendance. Plaintiffs allegedly spent thousands of dollars each to attend corporate events and received no benefit from doing so, despite Herbalife and its distributors’ alleged guarantees to the contrary. The causes of action include a RICO claim, violation of CA’s unfair competition law, and negligent misrepresentation.</a:t>
            </a:r>
          </a:p>
          <a:p>
            <a:endParaRPr lang="en-US" b="0" dirty="0"/>
          </a:p>
          <a:p>
            <a:r>
              <a:rPr lang="en-US" b="1" dirty="0"/>
              <a:t>[Slide]</a:t>
            </a:r>
          </a:p>
          <a:p>
            <a:endParaRPr lang="en-US" b="0" dirty="0"/>
          </a:p>
          <a:p>
            <a:r>
              <a:rPr lang="en-US" b="0" dirty="0"/>
              <a:t>In August 2018, the Court split the case into three separate parts. First, all claims against the individual defendants would remain in S.D. Fla. Second, the Court granted a motion to compel arbitration as to 4 of the 8 plaintiffs’ claims against the Herbalife Corporate Defendants because they had signed a Distributor Agreement with a valid arbitration clause. Third, the Court granted a motion to transfer venue as to the remaining 4 plaintiffs’ claims against the Herbalife Corporate Defendants because they had signed a Distributor Agreement with a valid forum selection clause. The case in C.D. Cal. is where the settlement agreement that we’ll be discussing today takes place.</a:t>
            </a:r>
          </a:p>
          <a:p>
            <a:endParaRPr lang="en-US" b="0" dirty="0"/>
          </a:p>
          <a:p>
            <a:r>
              <a:rPr lang="en-US" b="0" dirty="0"/>
              <a:t>In September 2021, the S.D. Fla. Court overseeing the case against the individual defendants granted in part a motion to dismiss brought by Herbalife that significantly reduced, but didn’t eliminate, the claims against them. It’s highly likely that this played a role is moving the settlement negotiations forward.</a:t>
            </a:r>
          </a:p>
          <a:p>
            <a:endParaRPr lang="en-US" b="0" dirty="0"/>
          </a:p>
          <a:p>
            <a:r>
              <a:rPr lang="en-US" b="0" dirty="0"/>
              <a:t>In December 2021, the C.D. Cal. Court granted a joint stipulation to continue certain hearing dates based on a likely settlement.</a:t>
            </a:r>
          </a:p>
          <a:p>
            <a:endParaRPr lang="en-US" b="0" dirty="0"/>
          </a:p>
          <a:p>
            <a:r>
              <a:rPr lang="en-US" b="0" dirty="0"/>
              <a:t>Then a month later, the S.D. Fla. Court stayed that case pending final approval of the settlement in C.D. Cal.</a:t>
            </a:r>
          </a:p>
          <a:p>
            <a:endParaRPr lang="en-US" b="0" dirty="0"/>
          </a:p>
          <a:p>
            <a:r>
              <a:rPr lang="en-US" b="0" dirty="0"/>
              <a:t>Two months after that, the parties in C.D. Cal. Filed a joint status report that settlement had been reached in principle. And by June 2022, the C.D. Cal. Court stayed the case pending final approval of settlement. As of August 2022, the Court continued the motion for preliminary settlement approval until October 24</a:t>
            </a:r>
            <a:r>
              <a:rPr lang="en-US" b="0" baseline="30000" dirty="0"/>
              <a:t>th</a:t>
            </a:r>
            <a:r>
              <a:rPr lang="en-US" b="0" dirty="0"/>
              <a:t>. So as of now the settlement has not officially been approved.</a:t>
            </a:r>
          </a:p>
          <a:p>
            <a:endParaRPr lang="en-US" b="0" dirty="0"/>
          </a:p>
          <a:p>
            <a:r>
              <a:rPr lang="en-US" b="0" dirty="0"/>
              <a:t>Note that the C.D. Cal. Court had not certified the class yet. But the Court anticipates certifying a settlement class upon final approval of the settlement.</a:t>
            </a:r>
          </a:p>
          <a:p>
            <a:endParaRPr lang="en-US" b="0" dirty="0"/>
          </a:p>
          <a:p>
            <a:endParaRPr lang="en-US" b="0" dirty="0"/>
          </a:p>
          <a:p>
            <a:r>
              <a:rPr lang="en-US" b="1" dirty="0"/>
              <a:t>[Slide]</a:t>
            </a:r>
          </a:p>
        </p:txBody>
      </p:sp>
      <p:sp>
        <p:nvSpPr>
          <p:cNvPr id="4" name="Slide Number Placeholder 3"/>
          <p:cNvSpPr>
            <a:spLocks noGrp="1"/>
          </p:cNvSpPr>
          <p:nvPr>
            <p:ph type="sldNum" sz="quarter" idx="5"/>
          </p:nvPr>
        </p:nvSpPr>
        <p:spPr/>
        <p:txBody>
          <a:bodyPr/>
          <a:lstStyle/>
          <a:p>
            <a:fld id="{81E1C9A2-0E86-42C9-912B-EEE4CAD3ED1D}" type="slidenum">
              <a:rPr lang="en-US" smtClean="0"/>
              <a:t>30</a:t>
            </a:fld>
            <a:endParaRPr lang="en-US" dirty="0"/>
          </a:p>
        </p:txBody>
      </p:sp>
    </p:spTree>
    <p:extLst>
      <p:ext uri="{BB962C8B-B14F-4D97-AF65-F5344CB8AC3E}">
        <p14:creationId xmlns:p14="http://schemas.microsoft.com/office/powerpoint/2010/main" val="23950572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In August 2018, the Court split the case into three separate parts. First, all claims against the individual defendants would remain in S.D. Fla. Second, the Court granted a motion to compel arbitration as to 4 of the 8 plaintiffs’ claims against the Herbalife Corporate Defendants because they had signed a Distributor Agreement with a valid arbitration clause. Third, the Court granted a motion to transfer venue as to the remaining 4 plaintiffs’ claims against the Herbalife Corporate Defendants because they had signed a Distributor Agreement with a valid forum selection clause. The case in C.D. Cal. is where the settlement agreement that we’ll be discussing today takes place.</a:t>
            </a:r>
          </a:p>
          <a:p>
            <a:endParaRPr lang="en-US" b="0" dirty="0"/>
          </a:p>
          <a:p>
            <a:r>
              <a:rPr lang="en-US" b="0" dirty="0"/>
              <a:t>In September 2021, the S.D. Fla. Court overseeing the case against the individual defendants granted in part a motion to dismiss brought by Herbalife that significantly reduced, but didn’t eliminate, the claims against them. It’s highly likely that this played a role is moving the settlement negotiations forward.</a:t>
            </a:r>
          </a:p>
          <a:p>
            <a:endParaRPr lang="en-US" b="0" dirty="0"/>
          </a:p>
          <a:p>
            <a:r>
              <a:rPr lang="en-US" b="0" dirty="0"/>
              <a:t>The Court did not rule on Plaintiffs’ original motion for class certification, which was briefed and argued before the Court, before the parties reached a settlement. The parties anticipate that the court will certify the Settlement Class upon approval of the proposed Settlement Agreement.</a:t>
            </a:r>
          </a:p>
          <a:p>
            <a:endParaRPr lang="en-US" b="0" dirty="0"/>
          </a:p>
          <a:p>
            <a:r>
              <a:rPr lang="en-US" b="0" dirty="0"/>
              <a:t>The S.D. Fla. Court stayed that case pending final approval of the settlement in C.D. Cal. If the C.D. Cal. Court approves the settlement agreement, the S.D. Fla. Case will be dismissed.</a:t>
            </a:r>
          </a:p>
          <a:p>
            <a:endParaRPr lang="en-US" b="0" dirty="0"/>
          </a:p>
          <a:p>
            <a:r>
              <a:rPr lang="en-US" b="1" dirty="0"/>
              <a:t>[Slide]</a:t>
            </a:r>
          </a:p>
        </p:txBody>
      </p:sp>
      <p:sp>
        <p:nvSpPr>
          <p:cNvPr id="4" name="Slide Number Placeholder 3"/>
          <p:cNvSpPr>
            <a:spLocks noGrp="1"/>
          </p:cNvSpPr>
          <p:nvPr>
            <p:ph type="sldNum" sz="quarter" idx="5"/>
          </p:nvPr>
        </p:nvSpPr>
        <p:spPr/>
        <p:txBody>
          <a:bodyPr/>
          <a:lstStyle/>
          <a:p>
            <a:fld id="{81E1C9A2-0E86-42C9-912B-EEE4CAD3ED1D}" type="slidenum">
              <a:rPr lang="en-US" smtClean="0"/>
              <a:t>31</a:t>
            </a:fld>
            <a:endParaRPr lang="en-US" dirty="0"/>
          </a:p>
        </p:txBody>
      </p:sp>
    </p:spTree>
    <p:extLst>
      <p:ext uri="{BB962C8B-B14F-4D97-AF65-F5344CB8AC3E}">
        <p14:creationId xmlns:p14="http://schemas.microsoft.com/office/powerpoint/2010/main" val="21998549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Here is what we know about the settlement details at this time. Herbalife has agreed to place $12.5M into a fund. The Funds will be paid first to cover costs of notice and settlement administration, then fees for plaintiffs’ attorneys, and finally for settlement class members who submit a valid claim for a cash award.</a:t>
            </a:r>
          </a:p>
          <a:p>
            <a:endParaRPr lang="en-US" b="0" dirty="0"/>
          </a:p>
          <a:p>
            <a:r>
              <a:rPr lang="en-US" b="0" dirty="0"/>
              <a:t>Herbalife has stated that in reaching the settlement it is not admitting fault, liability, or wrongdoing, and it continues to deny all allegations against it.</a:t>
            </a:r>
          </a:p>
          <a:p>
            <a:endParaRPr lang="en-US" b="0" dirty="0"/>
          </a:p>
          <a:p>
            <a:r>
              <a:rPr lang="en-US" b="0" dirty="0"/>
              <a:t>Herbalife has also agreed to 5 stipulations as part of the settlement terms.</a:t>
            </a:r>
          </a:p>
          <a:p>
            <a:pPr marL="228600" indent="-228600">
              <a:buAutoNum type="arabicParenBoth"/>
            </a:pPr>
            <a:r>
              <a:rPr lang="en-US" b="0" dirty="0"/>
              <a:t>U.S. event attendance is not mandatory and does not guarantee financial success;</a:t>
            </a:r>
          </a:p>
          <a:p>
            <a:pPr marL="228600" indent="-228600">
              <a:buAutoNum type="arabicParenBoth"/>
            </a:pPr>
            <a:r>
              <a:rPr lang="en-US" b="0" dirty="0"/>
              <a:t>Representations made by distributors that U.S. attendance is mandatory or that it guarantees financial success are prohibited;</a:t>
            </a:r>
          </a:p>
          <a:p>
            <a:pPr marL="228600" indent="-228600">
              <a:buAutoNum type="arabicParenBoth"/>
            </a:pPr>
            <a:r>
              <a:rPr lang="en-US" b="0" dirty="0"/>
              <a:t>U.S. Herbalife corporate event flyers, and the portion of Herbalife’s website promoting the U.S. events, shall include a disclaimer that U.S. event attendance is not and does not guarantee financial success;</a:t>
            </a:r>
          </a:p>
          <a:p>
            <a:pPr marL="228600" indent="-228600">
              <a:buAutoNum type="arabicParenBoth"/>
            </a:pPr>
            <a:r>
              <a:rPr lang="en-US" b="0" dirty="0"/>
              <a:t>Ticket purchases for U.S. Herbalife corporate events shall be refundable via the company’s existing buyback procedure pursuant to its Gold Standard Guarantee; and</a:t>
            </a:r>
          </a:p>
          <a:p>
            <a:pPr marL="228600" indent="-228600">
              <a:buAutoNum type="arabicParenBoth"/>
            </a:pPr>
            <a:r>
              <a:rPr lang="en-US" b="0" dirty="0"/>
              <a:t>Distributors are allowed to cancel their U.S. Herbalife corporate event ticket purchases within 24 hours of purchase. Distributors would be precluded from purchasing more than two tickets per distributorship for any given U.S. Herbalife corporate event.</a:t>
            </a:r>
          </a:p>
          <a:p>
            <a:pPr marL="0" indent="0">
              <a:buNone/>
            </a:pPr>
            <a:endParaRPr lang="en-US" b="0" dirty="0"/>
          </a:p>
          <a:p>
            <a:pPr marL="0" indent="0">
              <a:buNone/>
            </a:pPr>
            <a:r>
              <a:rPr lang="en-US" b="0" dirty="0"/>
              <a:t>Note to congratulate the legal team if they are in attendance.</a:t>
            </a:r>
          </a:p>
          <a:p>
            <a:pPr marL="0" indent="0">
              <a:buNone/>
            </a:pPr>
            <a:r>
              <a:rPr lang="en-US" b="0" dirty="0"/>
              <a:t>Herbalife defendants represented by Bird Marella Boxer Wolpert Nessim Drooks Lincenberg and Rhow (firm name)</a:t>
            </a:r>
          </a:p>
          <a:p>
            <a:pPr marL="0" indent="0">
              <a:buNone/>
            </a:pPr>
            <a:r>
              <a:rPr lang="en-US" b="0" dirty="0"/>
              <a:t>Individual defendants represented by Quarles and Brady LLP</a:t>
            </a:r>
          </a:p>
          <a:p>
            <a:pPr marL="0" indent="0">
              <a:buNone/>
            </a:pPr>
            <a:r>
              <a:rPr lang="en-US" b="0" dirty="0"/>
              <a:t> </a:t>
            </a:r>
          </a:p>
          <a:p>
            <a:endParaRPr lang="en-US" b="0" dirty="0"/>
          </a:p>
          <a:p>
            <a:r>
              <a:rPr lang="en-US" b="1" dirty="0"/>
              <a:t>[Slide]</a:t>
            </a:r>
          </a:p>
        </p:txBody>
      </p:sp>
      <p:sp>
        <p:nvSpPr>
          <p:cNvPr id="4" name="Slide Number Placeholder 3"/>
          <p:cNvSpPr>
            <a:spLocks noGrp="1"/>
          </p:cNvSpPr>
          <p:nvPr>
            <p:ph type="sldNum" sz="quarter" idx="5"/>
          </p:nvPr>
        </p:nvSpPr>
        <p:spPr/>
        <p:txBody>
          <a:bodyPr/>
          <a:lstStyle/>
          <a:p>
            <a:fld id="{81E1C9A2-0E86-42C9-912B-EEE4CAD3ED1D}" type="slidenum">
              <a:rPr lang="en-US" smtClean="0"/>
              <a:t>32</a:t>
            </a:fld>
            <a:endParaRPr lang="en-US" dirty="0"/>
          </a:p>
        </p:txBody>
      </p:sp>
    </p:spTree>
    <p:extLst>
      <p:ext uri="{BB962C8B-B14F-4D97-AF65-F5344CB8AC3E}">
        <p14:creationId xmlns:p14="http://schemas.microsoft.com/office/powerpoint/2010/main" val="42045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E1C9A2-0E86-42C9-912B-EEE4CAD3ED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26620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I want to talk about a recent success story involving Financial Education Services, a Michigan-based company that offers credit repair services among other things.</a:t>
            </a:r>
          </a:p>
          <a:p>
            <a:endParaRPr lang="en-US" dirty="0"/>
          </a:p>
          <a:p>
            <a:r>
              <a:rPr lang="en-US" dirty="0"/>
              <a:t>First, here is some background on the case and the procedural posture. On May 23, 2022, the FTC sued FES alleging that the company operates an unlawful credit repair scam and that it’s an illegal pyramid scheme. On the same day that it filed suit, the FTC moved for a TRO against FES. Prior to doing so, however, the FTC never reached out to the company, issued a civil investigation demand, or deposed the company in an investigational hearing. These are all things that the FTC often does before filing a lawsuit and moving for a TRO. Instead, the FTC supported its TRO with numerous consumer declarations and the declaration of an economist employed by the FTC. </a:t>
            </a:r>
          </a:p>
          <a:p>
            <a:endParaRPr lang="en-US" dirty="0"/>
          </a:p>
          <a:p>
            <a:r>
              <a:rPr lang="en-US" dirty="0"/>
              <a:t>The very next day, the Court granted a TRO against FES, froze FES’s assets, and appointed a receiver, essentially shutting down FES’s business until further notice.</a:t>
            </a:r>
          </a:p>
          <a:p>
            <a:endParaRPr lang="en-US" dirty="0"/>
          </a:p>
          <a:p>
            <a:r>
              <a:rPr lang="en-US" dirty="0"/>
              <a:t>About a month later the court held a hearing on whether to grant a preliminary injunction.</a:t>
            </a:r>
          </a:p>
          <a:p>
            <a:endParaRPr lang="en-US" dirty="0"/>
          </a:p>
          <a:p>
            <a:r>
              <a:rPr lang="en-US" b="1" dirty="0"/>
              <a:t>[Slide]</a:t>
            </a:r>
            <a:endParaRPr lang="en-US" b="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E1C9A2-0E86-42C9-912B-EEE4CAD3ED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79107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In their defense, FES presented affidavits from 18 consumers, including FES agents and customers who benefited from the use of FES’s products. This proved extremely useful in allowing the Court to see that, despite all the nasty allegations, this is a company that has helped a lot of people repair their credit. </a:t>
            </a:r>
          </a:p>
          <a:p>
            <a:endParaRPr lang="en-US" b="0" dirty="0"/>
          </a:p>
          <a:p>
            <a:r>
              <a:rPr lang="en-US" b="0" dirty="0"/>
              <a:t>FES also presented a declaration from an independent expert from the Brattle Group named Branko Jovanovic. Mr. Jovanovic is actually on a panel here at 3:15 </a:t>
            </a:r>
            <a:r>
              <a:rPr lang="en-US" b="0"/>
              <a:t>this afternoon, </a:t>
            </a:r>
            <a:r>
              <a:rPr lang="en-US" b="0" dirty="0"/>
              <a:t>so please be sure to catch that. Because of the receivership, the expert’s access to detailed company data was limited. But based on information provided to him from company officials, he testified that, in his opinion, certain features of FES’s business distinguish it from the stereotypical MLM. He also explained that these features mitigate common sources of potential harm to MLM distributors, according to the FTC’s Business Guidance Concerning Multi-Level Marketing.</a:t>
            </a:r>
          </a:p>
          <a:p>
            <a:endParaRPr lang="en-US" b="0" dirty="0"/>
          </a:p>
          <a:p>
            <a:pPr marL="228600" indent="-228600">
              <a:buAutoNum type="arabicParenBoth"/>
            </a:pPr>
            <a:r>
              <a:rPr lang="en-US" b="0" dirty="0"/>
              <a:t>First, the expert explained that FES had no incentive for inventory loading. Inventory loading, for those who don’t know, is where a distributor accumulates inventory at their own cost. This is viewed by the FTC as potentially harmful to distributors because of the possibility that the distributor may not be able to sell that inventory later. While some MLM’s incentivize inventory loading, FES, by the nature of its credit repair services, does not.</a:t>
            </a:r>
          </a:p>
          <a:p>
            <a:pPr marL="228600" indent="-228600">
              <a:buAutoNum type="arabicParenBoth"/>
            </a:pPr>
            <a:r>
              <a:rPr lang="en-US" b="0" dirty="0"/>
              <a:t>Second, the expert explained that FES has full visibility into the purchases of its ultimate consumers. This is unique because the majority of companies with an MLM compensation model do not require sales receipts to document sales to ultimate customers. Therefore, unlike those companies, FES has full visibility into the purchases of its ultimate customers.</a:t>
            </a:r>
          </a:p>
          <a:p>
            <a:pPr marL="228600" indent="-228600">
              <a:buAutoNum type="arabicParenBoth"/>
            </a:pPr>
            <a:r>
              <a:rPr lang="en-US" b="0" dirty="0"/>
              <a:t>Third, the expert explained that, unlike many MLM companies, FES’s products do not necessitate continuous consumption. Rather, many of FES’s products are designed to help customers accomplish their goals once and for all.</a:t>
            </a:r>
          </a:p>
          <a:p>
            <a:pPr marL="228600" indent="-228600">
              <a:buAutoNum type="arabicParenBoth"/>
            </a:pPr>
            <a:endParaRPr lang="en-US" b="0" dirty="0"/>
          </a:p>
          <a:p>
            <a:pPr marL="0" indent="0">
              <a:buNone/>
            </a:pPr>
            <a:r>
              <a:rPr lang="en-US" b="1" dirty="0"/>
              <a:t>[Slide]</a:t>
            </a:r>
          </a:p>
          <a:p>
            <a:pPr marL="0" indent="0">
              <a:buNone/>
            </a:pPr>
            <a:endParaRPr lang="en-US" b="0" dirty="0"/>
          </a:p>
          <a:p>
            <a:pPr marL="0" indent="0">
              <a:buNone/>
            </a:pPr>
            <a:r>
              <a:rPr lang="en-US" b="0" dirty="0"/>
              <a:t>  </a:t>
            </a:r>
          </a:p>
          <a:p>
            <a:pPr marL="228600" indent="-228600">
              <a:buAutoNum type="arabicParenBoth"/>
            </a:pPr>
            <a:endParaRPr lang="en-US" b="0" dirty="0"/>
          </a:p>
          <a:p>
            <a:pPr marL="228600" indent="-228600">
              <a:buAutoNum type="arabicParenBoth"/>
            </a:pPr>
            <a:endParaRPr lang="en-US" b="0" dirty="0"/>
          </a:p>
          <a:p>
            <a:endParaRPr lang="en-US" b="0" dirty="0"/>
          </a:p>
          <a:p>
            <a:r>
              <a:rPr lang="en-US" b="0"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E1C9A2-0E86-42C9-912B-EEE4CAD3ED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68470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After the hearing, and as a result of the evidence and arguments presented by FES, the Court completely reversed course. This is a significant ruling because in many cases Courts have been known to essentially rubber stamp FTC allegations that an MLM company is operating as a pyramid scheme.</a:t>
            </a:r>
          </a:p>
          <a:p>
            <a:endParaRPr lang="en-US" b="0" dirty="0"/>
          </a:p>
          <a:p>
            <a:r>
              <a:rPr lang="en-US" b="0" dirty="0"/>
              <a:t>First, the Court vacated the TRO that it had granted just over a month earlier.</a:t>
            </a:r>
          </a:p>
          <a:p>
            <a:endParaRPr lang="en-US" b="0" dirty="0"/>
          </a:p>
          <a:p>
            <a:r>
              <a:rPr lang="en-US" b="0" dirty="0"/>
              <a:t>Second, the Court denied the preliminary injunction.</a:t>
            </a:r>
          </a:p>
          <a:p>
            <a:endParaRPr lang="en-US" b="0" dirty="0"/>
          </a:p>
          <a:p>
            <a:r>
              <a:rPr lang="en-US" b="0" dirty="0"/>
              <a:t>Third, the Court lifted the asset freeze, which provided massive relief to the company.</a:t>
            </a:r>
          </a:p>
          <a:p>
            <a:endParaRPr lang="en-US" b="0" dirty="0"/>
          </a:p>
          <a:p>
            <a:r>
              <a:rPr lang="en-US" b="0" dirty="0"/>
              <a:t>And fourth, the Court converted the receivership into a monitorship. Under this new arrangement, the individual previously named as receiver will stay on to monitor compliance for an undisclosed amount of time.</a:t>
            </a:r>
          </a:p>
          <a:p>
            <a:endParaRPr lang="en-US" b="0" dirty="0"/>
          </a:p>
          <a:p>
            <a:r>
              <a:rPr lang="en-US" b="1" dirty="0"/>
              <a:t>[Slide]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E1C9A2-0E86-42C9-912B-EEE4CAD3ED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6246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E1C9A2-0E86-42C9-912B-EEE4CAD3ED1D}" type="slidenum">
              <a:rPr lang="en-US" smtClean="0"/>
              <a:t>10</a:t>
            </a:fld>
            <a:endParaRPr lang="en-US" dirty="0"/>
          </a:p>
        </p:txBody>
      </p:sp>
    </p:spTree>
    <p:extLst>
      <p:ext uri="{BB962C8B-B14F-4D97-AF65-F5344CB8AC3E}">
        <p14:creationId xmlns:p14="http://schemas.microsoft.com/office/powerpoint/2010/main" val="30066890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So, what can we take away from the outcome in this case?</a:t>
            </a:r>
          </a:p>
          <a:p>
            <a:endParaRPr lang="en-US" b="0" dirty="0"/>
          </a:p>
          <a:p>
            <a:r>
              <a:rPr lang="en-US" b="0" dirty="0"/>
              <a:t>First, the Court signaled an unwillingness to rubber stamp bare FTC allegations. Remember the FTC did not do substantial pre-litigation investigations into FES. So, they essentially came into court with a handful of consumer complaints. That may have been enough for a TRO, but once the court heard both sides, it caused the court to reverse course. Although courts have a reputation for affording the FTC a lot of deference in these types of cases, this case is a great example of the limits of that deference.</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Second, FES very effectively used consumer success stories to counter the FTC’s allegations. In many of these cases, courts put a lot of weight on consumer complaints, so it’s extremely beneficial if those complaints can be offset by testimony from customers with real success stories to share.</a:t>
            </a:r>
          </a:p>
          <a:p>
            <a:endParaRPr lang="en-US" b="0" dirty="0"/>
          </a:p>
          <a:p>
            <a:r>
              <a:rPr lang="en-US" b="0" dirty="0"/>
              <a:t>Third, FES’s expert testimony played a key role in this outcome. Their expert was able to highlight key differences between the way FES operates and the ways in which a stereotypical MLM operates. Moreso, the expert was able to explain how those key differences mitigate the potential harms that the FTC wants to avoid. So, the compliance takeaway here is to look at the potential harms the FTC says it’s worried about, and craft your business in a way that mitigates those harms. And if you end up in a lawsuit, highlight those mitigating differences to counter the FTC’s allegations.</a:t>
            </a:r>
          </a:p>
          <a:p>
            <a:endParaRPr lang="en-US" b="0" dirty="0"/>
          </a:p>
          <a:p>
            <a:r>
              <a:rPr lang="en-US" b="1" dirty="0"/>
              <a:t>[Slide]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E1C9A2-0E86-42C9-912B-EEE4CAD3ED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48676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FTC Neora case going on in the Northern District of Texas Federal Court in Dallas is an important case for what we can expect in the future.  Unfortunately, much of the docketing is sealed, and is not publically available.  But the FTC’s complaint highlights what issues the Court will ultimately deal with and decide.</a:t>
            </a:r>
          </a:p>
          <a:p>
            <a:endParaRPr lang="en-US" dirty="0"/>
          </a:p>
        </p:txBody>
      </p:sp>
      <p:sp>
        <p:nvSpPr>
          <p:cNvPr id="4" name="Slide Number Placeholder 3"/>
          <p:cNvSpPr>
            <a:spLocks noGrp="1"/>
          </p:cNvSpPr>
          <p:nvPr>
            <p:ph type="sldNum" sz="quarter" idx="5"/>
          </p:nvPr>
        </p:nvSpPr>
        <p:spPr/>
        <p:txBody>
          <a:bodyPr/>
          <a:lstStyle/>
          <a:p>
            <a:fld id="{81E1C9A2-0E86-42C9-912B-EEE4CAD3ED1D}" type="slidenum">
              <a:rPr lang="en-US" smtClean="0"/>
              <a:t>38</a:t>
            </a:fld>
            <a:endParaRPr lang="en-US" dirty="0"/>
          </a:p>
        </p:txBody>
      </p:sp>
    </p:spTree>
    <p:extLst>
      <p:ext uri="{BB962C8B-B14F-4D97-AF65-F5344CB8AC3E}">
        <p14:creationId xmlns:p14="http://schemas.microsoft.com/office/powerpoint/2010/main" val="32129440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FTC has filed claims against Neora related to the direct selling of supplements and skin creams.</a:t>
            </a:r>
          </a:p>
          <a:p>
            <a:endParaRPr lang="en-US" dirty="0"/>
          </a:p>
          <a:p>
            <a:endParaRPr lang="en-US" dirty="0"/>
          </a:p>
          <a:p>
            <a:r>
              <a:rPr lang="en-US" dirty="0"/>
              <a:t>As the Supreme Court took away the FTC’s ability to seek monetary damages without going through their administrative process, they can only seek injunctive relief from Neora in court, for the time being.</a:t>
            </a:r>
          </a:p>
          <a:p>
            <a:endParaRPr lang="en-US" dirty="0"/>
          </a:p>
          <a:p>
            <a:r>
              <a:rPr lang="en-US" dirty="0"/>
              <a:t>While many of the claims are standard for the FTC to bring against direct sellers—regardless of merit—the interesting claim in this case has to do with the illegal pyramid claim.</a:t>
            </a:r>
          </a:p>
          <a:p>
            <a:endParaRPr lang="en-US" dirty="0"/>
          </a:p>
        </p:txBody>
      </p:sp>
      <p:sp>
        <p:nvSpPr>
          <p:cNvPr id="4" name="Slide Number Placeholder 3"/>
          <p:cNvSpPr>
            <a:spLocks noGrp="1"/>
          </p:cNvSpPr>
          <p:nvPr>
            <p:ph type="sldNum" sz="quarter" idx="5"/>
          </p:nvPr>
        </p:nvSpPr>
        <p:spPr/>
        <p:txBody>
          <a:bodyPr/>
          <a:lstStyle/>
          <a:p>
            <a:fld id="{81E1C9A2-0E86-42C9-912B-EEE4CAD3ED1D}" type="slidenum">
              <a:rPr lang="en-US" smtClean="0"/>
              <a:t>39</a:t>
            </a:fld>
            <a:endParaRPr lang="en-US" dirty="0"/>
          </a:p>
        </p:txBody>
      </p:sp>
    </p:spTree>
    <p:extLst>
      <p:ext uri="{BB962C8B-B14F-4D97-AF65-F5344CB8AC3E}">
        <p14:creationId xmlns:p14="http://schemas.microsoft.com/office/powerpoint/2010/main" val="30395338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what seems to be the first time ever, the FTC is taking the position that no amount of personal purchases by sales force members should be compensable to the upline.</a:t>
            </a:r>
          </a:p>
          <a:p>
            <a:endParaRPr lang="en-US" dirty="0"/>
          </a:p>
          <a:p>
            <a:r>
              <a:rPr lang="en-US" dirty="0"/>
              <a:t>They appear to take the position that sales force members who consume the product are not “ultimate users”</a:t>
            </a:r>
          </a:p>
          <a:p>
            <a:endParaRPr lang="en-US" dirty="0"/>
          </a:p>
        </p:txBody>
      </p:sp>
      <p:sp>
        <p:nvSpPr>
          <p:cNvPr id="4" name="Slide Number Placeholder 3"/>
          <p:cNvSpPr>
            <a:spLocks noGrp="1"/>
          </p:cNvSpPr>
          <p:nvPr>
            <p:ph type="sldNum" sz="quarter" idx="5"/>
          </p:nvPr>
        </p:nvSpPr>
        <p:spPr/>
        <p:txBody>
          <a:bodyPr/>
          <a:lstStyle/>
          <a:p>
            <a:fld id="{81E1C9A2-0E86-42C9-912B-EEE4CAD3ED1D}" type="slidenum">
              <a:rPr lang="en-US" smtClean="0"/>
              <a:t>40</a:t>
            </a:fld>
            <a:endParaRPr lang="en-US" dirty="0"/>
          </a:p>
        </p:txBody>
      </p:sp>
    </p:spTree>
    <p:extLst>
      <p:ext uri="{BB962C8B-B14F-4D97-AF65-F5344CB8AC3E}">
        <p14:creationId xmlns:p14="http://schemas.microsoft.com/office/powerpoint/2010/main" val="5233595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unfortunate that this case is sealed and that we cannot know in real time what the parties arguments are. </a:t>
            </a:r>
          </a:p>
          <a:p>
            <a:endParaRPr lang="en-US" dirty="0"/>
          </a:p>
          <a:p>
            <a:r>
              <a:rPr lang="en-US" dirty="0"/>
              <a:t>However, there is a trial on summary judgment currently scheduled for September 29.  However, given the seal order that is present on virtually any document of any substance, we expect that this will probably be a closed hearing.</a:t>
            </a:r>
          </a:p>
          <a:p>
            <a:endParaRPr lang="en-US" dirty="0"/>
          </a:p>
          <a:p>
            <a:r>
              <a:rPr lang="en-US" dirty="0"/>
              <a:t>However, the Court should issue an order on the MSJ before the trial begins, which will be illustrative on the Court’s legal opinion as to the FTCs claims.</a:t>
            </a:r>
          </a:p>
          <a:p>
            <a:endParaRPr lang="en-US" dirty="0"/>
          </a:p>
        </p:txBody>
      </p:sp>
      <p:sp>
        <p:nvSpPr>
          <p:cNvPr id="4" name="Slide Number Placeholder 3"/>
          <p:cNvSpPr>
            <a:spLocks noGrp="1"/>
          </p:cNvSpPr>
          <p:nvPr>
            <p:ph type="sldNum" sz="quarter" idx="5"/>
          </p:nvPr>
        </p:nvSpPr>
        <p:spPr/>
        <p:txBody>
          <a:bodyPr/>
          <a:lstStyle/>
          <a:p>
            <a:fld id="{81E1C9A2-0E86-42C9-912B-EEE4CAD3ED1D}" type="slidenum">
              <a:rPr lang="en-US" smtClean="0"/>
              <a:t>41</a:t>
            </a:fld>
            <a:endParaRPr lang="en-US" dirty="0"/>
          </a:p>
        </p:txBody>
      </p:sp>
    </p:spTree>
    <p:extLst>
      <p:ext uri="{BB962C8B-B14F-4D97-AF65-F5344CB8AC3E}">
        <p14:creationId xmlns:p14="http://schemas.microsoft.com/office/powerpoint/2010/main" val="26556141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E1C9A2-0E86-42C9-912B-EEE4CAD3ED1D}" type="slidenum">
              <a:rPr lang="en-US" smtClean="0"/>
              <a:t>42</a:t>
            </a:fld>
            <a:endParaRPr lang="en-US" dirty="0"/>
          </a:p>
        </p:txBody>
      </p:sp>
    </p:spTree>
    <p:extLst>
      <p:ext uri="{BB962C8B-B14F-4D97-AF65-F5344CB8AC3E}">
        <p14:creationId xmlns:p14="http://schemas.microsoft.com/office/powerpoint/2010/main" val="1062205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Winston &amp; Strawn filed a lawsuit in April 2021 against two former BEMER distributors upon learning that not only had those former distributors stolen BEMER’s trade secrets and other proprietary information while still at BEMER in order to copy BEMER’s business, they improperly accessed an internal website </a:t>
            </a:r>
            <a:r>
              <a:rPr lang="en-US" b="1" dirty="0"/>
              <a:t>after their departure</a:t>
            </a:r>
            <a:r>
              <a:rPr lang="en-US" b="0" dirty="0"/>
              <a:t> to improperly acquire confidential and trade secret information. </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BEMER stands for Bio-Electro-Magnetic-Energy-Regulation, and is an FDA Class II cleared consumer medical device.  </a:t>
            </a:r>
            <a:endParaRPr lang="en-US" dirty="0"/>
          </a:p>
          <a:p>
            <a:endParaRPr lang="en-US" dirty="0"/>
          </a:p>
        </p:txBody>
      </p:sp>
      <p:sp>
        <p:nvSpPr>
          <p:cNvPr id="4" name="Slide Number Placeholder 3"/>
          <p:cNvSpPr>
            <a:spLocks noGrp="1"/>
          </p:cNvSpPr>
          <p:nvPr>
            <p:ph type="sldNum" sz="quarter" idx="5"/>
          </p:nvPr>
        </p:nvSpPr>
        <p:spPr/>
        <p:txBody>
          <a:bodyPr/>
          <a:lstStyle/>
          <a:p>
            <a:fld id="{81E1C9A2-0E86-42C9-912B-EEE4CAD3ED1D}" type="slidenum">
              <a:rPr lang="en-US" smtClean="0"/>
              <a:t>43</a:t>
            </a:fld>
            <a:endParaRPr lang="en-US" dirty="0"/>
          </a:p>
        </p:txBody>
      </p:sp>
    </p:spTree>
    <p:extLst>
      <p:ext uri="{BB962C8B-B14F-4D97-AF65-F5344CB8AC3E}">
        <p14:creationId xmlns:p14="http://schemas.microsoft.com/office/powerpoint/2010/main" val="8300447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case highlights the importance of moving quickly and decisively when confidential information and trade secrets are threatened, and distributors are at risk of being poached in violation of a company’s agreements. </a:t>
            </a:r>
          </a:p>
          <a:p>
            <a:endParaRPr lang="en-US" b="0" dirty="0"/>
          </a:p>
          <a:p>
            <a:r>
              <a:rPr lang="en-US" b="0" dirty="0"/>
              <a:t>Here, the competing company was scheduled to launch on April 24, just 3 days after the Complaint was filed, and two days after the TRO was entered.  In order to put together a successful Complaint that can meet the high bar for </a:t>
            </a:r>
            <a:r>
              <a:rPr lang="en-US" b="0" i="1" dirty="0"/>
              <a:t>ex parte</a:t>
            </a:r>
            <a:r>
              <a:rPr lang="en-US" b="0" i="0" dirty="0"/>
              <a:t> injunctive relief on a short timeframe, decisiveness and organization are crucial.  In this case, Winston was able to move quickly to obtain a favorable result and prevent the use and disclosure of BEMER’s confidential and trade secret information and improper poaching of its distributors. </a:t>
            </a:r>
          </a:p>
          <a:p>
            <a:endParaRPr lang="en-US" b="0" i="0" dirty="0"/>
          </a:p>
          <a:p>
            <a:r>
              <a:rPr lang="en-US" b="0" i="0" dirty="0"/>
              <a:t>This case also serves as a reminder to always remain vigilant surrounding departing distributors, and to ensure proper IT security measures are taken to preclude former employee access.  It is also advisable to maintain historical access data to determine if departing distributors accessed certain information immediately prior to departing. </a:t>
            </a:r>
          </a:p>
          <a:p>
            <a:endParaRPr lang="en-US" b="0" i="0" dirty="0"/>
          </a:p>
          <a:p>
            <a:endParaRPr lang="en-US" b="0" dirty="0"/>
          </a:p>
        </p:txBody>
      </p:sp>
      <p:sp>
        <p:nvSpPr>
          <p:cNvPr id="4" name="Slide Number Placeholder 3"/>
          <p:cNvSpPr>
            <a:spLocks noGrp="1"/>
          </p:cNvSpPr>
          <p:nvPr>
            <p:ph type="sldNum" sz="quarter" idx="5"/>
          </p:nvPr>
        </p:nvSpPr>
        <p:spPr/>
        <p:txBody>
          <a:bodyPr/>
          <a:lstStyle/>
          <a:p>
            <a:fld id="{81E1C9A2-0E86-42C9-912B-EEE4CAD3ED1D}" type="slidenum">
              <a:rPr lang="en-US" smtClean="0"/>
              <a:t>44</a:t>
            </a:fld>
            <a:endParaRPr lang="en-US" dirty="0"/>
          </a:p>
        </p:txBody>
      </p:sp>
    </p:spTree>
    <p:extLst>
      <p:ext uri="{BB962C8B-B14F-4D97-AF65-F5344CB8AC3E}">
        <p14:creationId xmlns:p14="http://schemas.microsoft.com/office/powerpoint/2010/main" val="5989188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case highlights the importance of moving quickly and decisively when confidential information and trade secrets are threatened, and distributors are at risk of being poached in violation of a company’s agreements. </a:t>
            </a:r>
          </a:p>
          <a:p>
            <a:endParaRPr lang="en-US" b="0" dirty="0"/>
          </a:p>
          <a:p>
            <a:r>
              <a:rPr lang="en-US" b="0" dirty="0"/>
              <a:t>Here, the competing company was scheduled to launch on April 24, just 3 days after the Complaint was filed, and two days after the TRO was entered.  In order to put together a successful Complaint that can meet the high bar for </a:t>
            </a:r>
            <a:r>
              <a:rPr lang="en-US" b="0" i="1" dirty="0"/>
              <a:t>ex parte</a:t>
            </a:r>
            <a:r>
              <a:rPr lang="en-US" b="0" i="0" dirty="0"/>
              <a:t> injunctive relief on a short timeframe, decisiveness and organization are crucial.  In this case, Winston was able to move quickly to obtain a favorable result and prevent the use and disclosure of BEMER’s confidential and trade secret information and improper poaching of its distributors. </a:t>
            </a:r>
          </a:p>
          <a:p>
            <a:endParaRPr lang="en-US" b="0" i="0" dirty="0"/>
          </a:p>
          <a:p>
            <a:r>
              <a:rPr lang="en-US" b="0" i="0" dirty="0"/>
              <a:t>This case also serves as a reminder to always remain vigilant surrounding departing distributors, and to ensure proper IT security measures are taken to preclude former employee access.  It is also advisable to maintain historical access data to determine if departing distributors accessed certain information immediately prior to departing. </a:t>
            </a:r>
          </a:p>
          <a:p>
            <a:endParaRPr lang="en-US" b="0" i="0" dirty="0"/>
          </a:p>
          <a:p>
            <a:r>
              <a:rPr lang="en-US" b="0" dirty="0"/>
              <a:t>There are many potential pitfalls in seeking injunctive relief, from potentially conflicting arbitration/mediation/and forum selection clauses that undercut arbitration provisions, to a new tactic we’ve seen that can potentially foreclose injunctive relief. </a:t>
            </a:r>
          </a:p>
          <a:p>
            <a:endParaRPr lang="en-US" b="0" dirty="0"/>
          </a:p>
          <a:p>
            <a:r>
              <a:rPr lang="en-US" b="0" dirty="0"/>
              <a:t>While its almost always advisable to provide that an arbitrator is determining the scope of arbitrability—not the Court, as the BEMER case demonstrates, it’s important to be able to move quickly and decisively to obtain injunctive relief in court when trade secret misappropriation and violations of non-competes and not-solicits are occurring.  But care is needed when incorporating the AAA rules, which accomplishes the goal of deferring to the arbitrator on arbitrability, but could also provide a procedural mechanism for the opposing party to forestall prompt injunctive relief—which defeats the entire purpose of such relief. </a:t>
            </a:r>
          </a:p>
          <a:p>
            <a:endParaRPr lang="en-US" b="0" dirty="0"/>
          </a:p>
          <a:p>
            <a:r>
              <a:rPr lang="en-US" b="0" dirty="0"/>
              <a:t>Specifically, if the AAA rules are incorporated in an agreement, if you don’t also explicitly provide that in connection with an arbitration carve-out for injunctive relief, the court has jurisdiction to address the issues subject to injunctive relief, an opposing party could potentially persuade the court to deny jurisdiction, or forego ordering injunctive relief promptly while waiting for issues of arbitrability scope to be determined by an arbitrator. If successful, this tactic could delay the ability to obtain injunctive relief, likely defeating the very purpose for which it is sought. </a:t>
            </a:r>
          </a:p>
          <a:p>
            <a:endParaRPr lang="en-US" b="0" dirty="0"/>
          </a:p>
          <a:p>
            <a:r>
              <a:rPr lang="en-US" b="0" dirty="0"/>
              <a:t>Although simple, plain language is sometimes preferable in distributor agreements—this is an area that deserves careful thought and attention, including explicitly spelling out exactly what jurisdiction a court has with respect to claims subject to an injunctive relief carve-out. </a:t>
            </a:r>
          </a:p>
          <a:p>
            <a:endParaRPr lang="en-US" b="0" i="0" dirty="0"/>
          </a:p>
          <a:p>
            <a:endParaRPr lang="en-US" b="0" i="0" dirty="0"/>
          </a:p>
          <a:p>
            <a:endParaRPr lang="en-US" b="0" dirty="0"/>
          </a:p>
        </p:txBody>
      </p:sp>
      <p:sp>
        <p:nvSpPr>
          <p:cNvPr id="4" name="Slide Number Placeholder 3"/>
          <p:cNvSpPr>
            <a:spLocks noGrp="1"/>
          </p:cNvSpPr>
          <p:nvPr>
            <p:ph type="sldNum" sz="quarter" idx="5"/>
          </p:nvPr>
        </p:nvSpPr>
        <p:spPr/>
        <p:txBody>
          <a:bodyPr/>
          <a:lstStyle/>
          <a:p>
            <a:fld id="{81E1C9A2-0E86-42C9-912B-EEE4CAD3ED1D}" type="slidenum">
              <a:rPr lang="en-US" smtClean="0"/>
              <a:t>45</a:t>
            </a:fld>
            <a:endParaRPr lang="en-US" dirty="0"/>
          </a:p>
        </p:txBody>
      </p:sp>
    </p:spTree>
    <p:extLst>
      <p:ext uri="{BB962C8B-B14F-4D97-AF65-F5344CB8AC3E}">
        <p14:creationId xmlns:p14="http://schemas.microsoft.com/office/powerpoint/2010/main" val="15150615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spcBef>
                <a:spcPts val="0"/>
              </a:spcBef>
              <a:spcAft>
                <a:spcPts val="0"/>
              </a:spcAft>
              <a:buFont typeface="Symbol" panose="05050102010706020507" pitchFamily="18" charset="2"/>
              <a:buChar char=""/>
              <a:tabLst>
                <a:tab pos="1600200" algn="l"/>
              </a:tabLst>
            </a:pPr>
            <a:r>
              <a:rPr lang="en-US" sz="1400" dirty="0">
                <a:effectLst/>
                <a:latin typeface="Calibri" panose="020F0502020204030204" pitchFamily="34" charset="0"/>
                <a:ea typeface="Calibri" panose="020F0502020204030204" pitchFamily="34" charset="0"/>
                <a:cs typeface="Times New Roman" panose="02020603050405020304" pitchFamily="18" charset="0"/>
              </a:rPr>
              <a:t>DSA Response:  The implication here is that misleading claims are so prevalent within the industry that a rule is needed to address this concern.  </a:t>
            </a:r>
          </a:p>
          <a:p>
            <a:pPr marL="1200150" lvl="2" indent="-285750">
              <a:buFont typeface="Symbol" panose="05050102010706020507" pitchFamily="18" charset="2"/>
              <a:buChar char=""/>
              <a:tabLst>
                <a:tab pos="1600200" algn="l"/>
              </a:tabLst>
            </a:pPr>
            <a:r>
              <a:rPr lang="en-US" sz="1400" dirty="0">
                <a:effectLst/>
                <a:latin typeface="Calibri" panose="020F0502020204030204" pitchFamily="34" charset="0"/>
                <a:ea typeface="Calibri" panose="020F0502020204030204" pitchFamily="34" charset="0"/>
                <a:cs typeface="Times New Roman" panose="02020603050405020304" pitchFamily="18" charset="0"/>
              </a:rPr>
              <a:t>What substantiation does the FTC have when reaching such conclusions? </a:t>
            </a:r>
          </a:p>
          <a:p>
            <a:pPr marL="1200150" lvl="2" indent="-285750">
              <a:buFont typeface="Symbol" panose="05050102010706020507" pitchFamily="18" charset="2"/>
              <a:buChar char=""/>
              <a:tabLst>
                <a:tab pos="1600200" algn="l"/>
              </a:tabLst>
            </a:pP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p>
            <a:pPr marL="1200150" lvl="2" indent="-285750">
              <a:buFont typeface="Symbol" panose="05050102010706020507" pitchFamily="18" charset="2"/>
              <a:buChar char=""/>
              <a:tabLst>
                <a:tab pos="1600200" algn="l"/>
              </a:tabLst>
            </a:pPr>
            <a:r>
              <a:rPr lang="en-US" sz="1100" dirty="0">
                <a:effectLst/>
                <a:latin typeface="Calibri" panose="020F0502020204030204" pitchFamily="34" charset="0"/>
                <a:ea typeface="Times New Roman" panose="02020603050405020304" pitchFamily="18" charset="0"/>
              </a:rPr>
              <a:t>FTC continues to receive widespread reports from consumers and informants of misleading earnings claims. </a:t>
            </a:r>
            <a:endParaRPr lang="en-US" sz="1100" dirty="0">
              <a:effectLst/>
              <a:latin typeface="Calibri" panose="020F0502020204030204" pitchFamily="34" charset="0"/>
              <a:ea typeface="Calibri" panose="020F0502020204030204" pitchFamily="34" charset="0"/>
            </a:endParaRPr>
          </a:p>
          <a:p>
            <a:pPr marL="1600200" marR="0" lvl="3" indent="-228600">
              <a:spcBef>
                <a:spcPts val="0"/>
              </a:spcBef>
              <a:spcAft>
                <a:spcPts val="0"/>
              </a:spcAft>
              <a:buFont typeface="Symbol" panose="05050102010706020507" pitchFamily="18" charset="2"/>
              <a:buChar char=""/>
            </a:pPr>
            <a:r>
              <a:rPr lang="en-US" sz="1100" dirty="0">
                <a:effectLst/>
                <a:latin typeface="Calibri" panose="020F0502020204030204" pitchFamily="34" charset="0"/>
                <a:ea typeface="Times New Roman" panose="02020603050405020304" pitchFamily="18" charset="0"/>
              </a:rPr>
              <a:t>They don’t have consumers calling in regarding compliant claims (only egregious non-compliant ones which reflect less than 1% of all claims out there).  We only hear of crimes on the news, not crimes that didn’t happen which is the case 99.9% of the time.</a:t>
            </a:r>
            <a:endParaRPr lang="en-US" sz="1100" dirty="0">
              <a:effectLst/>
              <a:latin typeface="Calibri" panose="020F0502020204030204" pitchFamily="34" charset="0"/>
              <a:ea typeface="Calibri" panose="020F0502020204030204" pitchFamily="34" charset="0"/>
            </a:endParaRPr>
          </a:p>
          <a:p>
            <a:pPr marL="1200150" lvl="2" indent="-285750">
              <a:buFont typeface="Symbol" panose="05050102010706020507" pitchFamily="18" charset="2"/>
              <a:buChar char=""/>
              <a:tabLst>
                <a:tab pos="1600200" algn="l"/>
              </a:tabLst>
            </a:pP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1200150" lvl="2" indent="-285750">
              <a:buFont typeface="Symbol" panose="05050102010706020507" pitchFamily="18" charset="2"/>
              <a:buChar char=""/>
              <a:tabLst>
                <a:tab pos="1600200" algn="l"/>
              </a:tabLst>
            </a:pPr>
            <a:r>
              <a:rPr lang="en-US" sz="1400" dirty="0">
                <a:latin typeface="Calibri" panose="020F0502020204030204" pitchFamily="34" charset="0"/>
                <a:ea typeface="Calibri" panose="020F0502020204030204" pitchFamily="34" charset="0"/>
                <a:cs typeface="Times New Roman" panose="02020603050405020304" pitchFamily="18" charset="0"/>
              </a:rPr>
              <a:t>DSA has evidence from the DSSRC that contradicts this: </a:t>
            </a:r>
          </a:p>
          <a:p>
            <a:pPr marL="1657350" lvl="3" indent="-285750">
              <a:buFont typeface="Symbol" panose="05050102010706020507" pitchFamily="18" charset="2"/>
              <a:buChar char=""/>
              <a:tabLst>
                <a:tab pos="1600200" algn="l"/>
              </a:tabLst>
            </a:pPr>
            <a:r>
              <a:rPr lang="en-US" sz="1400" dirty="0"/>
              <a:t>The DSSRC has reviewed an average of 300,000 URLs per year. Within those 900,000 URLs, 784 were earnings claims deemed to be potentially deceptive to a reasonable consumer and removed from social media. That is only .0008% of the total URLs reviewed contained an earnings claim.</a:t>
            </a:r>
          </a:p>
          <a:p>
            <a:pPr marL="1657350" marR="0" lvl="3" indent="-285750" algn="l" defTabSz="914400" rtl="0" eaLnBrk="1" fontAlgn="auto" latinLnBrk="0" hangingPunct="1">
              <a:lnSpc>
                <a:spcPct val="100000"/>
              </a:lnSpc>
              <a:spcBef>
                <a:spcPts val="0"/>
              </a:spcBef>
              <a:spcAft>
                <a:spcPts val="0"/>
              </a:spcAft>
              <a:buClrTx/>
              <a:buSzTx/>
              <a:buFont typeface="Symbol" panose="05050102010706020507" pitchFamily="18" charset="2"/>
              <a:buChar char=""/>
              <a:tabLst>
                <a:tab pos="1600200" algn="l"/>
              </a:tabLst>
              <a:defRPr/>
            </a:pPr>
            <a:r>
              <a:rPr lang="en-US" sz="1400" b="0" i="0" u="none" strike="noStrike" baseline="0" dirty="0">
                <a:solidFill>
                  <a:srgbClr val="000000"/>
                </a:solidFill>
                <a:latin typeface="Times New Roman" panose="02020603050405020304" pitchFamily="18" charset="0"/>
              </a:rPr>
              <a:t>7.3 million independent salespeople in the direct selling industry daily, the number of posts are likely in the millions annually </a:t>
            </a:r>
            <a:endParaRPr lang="en-US" sz="2000" dirty="0"/>
          </a:p>
          <a:p>
            <a:endParaRPr lang="en-US" dirty="0"/>
          </a:p>
          <a:p>
            <a:endParaRPr lang="en-US" dirty="0"/>
          </a:p>
        </p:txBody>
      </p:sp>
      <p:sp>
        <p:nvSpPr>
          <p:cNvPr id="4" name="Slide Number Placeholder 3"/>
          <p:cNvSpPr>
            <a:spLocks noGrp="1"/>
          </p:cNvSpPr>
          <p:nvPr>
            <p:ph type="sldNum" sz="quarter" idx="5"/>
          </p:nvPr>
        </p:nvSpPr>
        <p:spPr/>
        <p:txBody>
          <a:bodyPr/>
          <a:lstStyle/>
          <a:p>
            <a:fld id="{B665D0F0-00BA-4553-B9E5-A6246B446622}" type="slidenum">
              <a:rPr lang="en-US" smtClean="0"/>
              <a:t>50</a:t>
            </a:fld>
            <a:endParaRPr lang="en-US"/>
          </a:p>
        </p:txBody>
      </p:sp>
    </p:spTree>
    <p:extLst>
      <p:ext uri="{BB962C8B-B14F-4D97-AF65-F5344CB8AC3E}">
        <p14:creationId xmlns:p14="http://schemas.microsoft.com/office/powerpoint/2010/main" val="672596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Securities Exchange Act allegations:</a:t>
            </a:r>
          </a:p>
          <a:p>
            <a:pPr marL="171450" indent="-171450">
              <a:buFontTx/>
              <a:buChar char="-"/>
            </a:pPr>
            <a:r>
              <a:rPr lang="en-US" dirty="0"/>
              <a:t>Selling distribution rights equates to selling securities</a:t>
            </a:r>
          </a:p>
          <a:p>
            <a:pPr marL="171450" indent="-171450">
              <a:buFontTx/>
              <a:buChar char="-"/>
            </a:pPr>
            <a:r>
              <a:rPr lang="en-US" dirty="0"/>
              <a:t>Defendants omitted material facts and made misrepresentations concerning the securities they were selling</a:t>
            </a:r>
          </a:p>
          <a:p>
            <a:pPr marL="171450" indent="-171450">
              <a:buFontTx/>
              <a:buChar char="-"/>
            </a:pPr>
            <a:r>
              <a:rPr lang="en-US" dirty="0"/>
              <a:t>Defendants failed to register with the SEC</a:t>
            </a:r>
          </a:p>
        </p:txBody>
      </p:sp>
      <p:sp>
        <p:nvSpPr>
          <p:cNvPr id="4" name="Slide Number Placeholder 3"/>
          <p:cNvSpPr>
            <a:spLocks noGrp="1"/>
          </p:cNvSpPr>
          <p:nvPr>
            <p:ph type="sldNum" sz="quarter" idx="5"/>
          </p:nvPr>
        </p:nvSpPr>
        <p:spPr/>
        <p:txBody>
          <a:bodyPr/>
          <a:lstStyle/>
          <a:p>
            <a:fld id="{81E1C9A2-0E86-42C9-912B-EEE4CAD3ED1D}" type="slidenum">
              <a:rPr lang="en-US" smtClean="0"/>
              <a:t>11</a:t>
            </a:fld>
            <a:endParaRPr lang="en-US" dirty="0"/>
          </a:p>
        </p:txBody>
      </p:sp>
    </p:spTree>
    <p:extLst>
      <p:ext uri="{BB962C8B-B14F-4D97-AF65-F5344CB8AC3E}">
        <p14:creationId xmlns:p14="http://schemas.microsoft.com/office/powerpoint/2010/main" val="609476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effectLst/>
                <a:latin typeface="Calibri" panose="020F0502020204030204" pitchFamily="34" charset="0"/>
                <a:ea typeface="Times New Roman" panose="02020603050405020304" pitchFamily="18" charset="0"/>
              </a:rPr>
              <a:t>DSA, FTC and DSSRC all share in the same goal in preventing deceptive or misleading earnings claims and to ensure potential and current business participants have a reasonable expectation of income that can be earned.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dirty="0">
              <a:effectLst/>
              <a:latin typeface="Calibri" panose="020F0502020204030204" pitchFamily="34" charset="0"/>
              <a:ea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effectLst/>
                <a:latin typeface="Calibri" panose="020F0502020204030204" pitchFamily="34" charset="0"/>
                <a:ea typeface="Times New Roman" panose="02020603050405020304" pitchFamily="18" charset="0"/>
              </a:rPr>
              <a:t>The number of false and/or misleading earnings claims are low, because DSA takes its role seriously - DSA Code of Ethics provides consumer protection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dirty="0">
              <a:effectLst/>
              <a:latin typeface="Calibri" panose="020F0502020204030204" pitchFamily="34" charset="0"/>
              <a:ea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effectLst/>
                <a:latin typeface="Calibri" panose="020F0502020204030204" pitchFamily="34" charset="0"/>
                <a:ea typeface="Times New Roman" panose="02020603050405020304" pitchFamily="18" charset="0"/>
              </a:rPr>
              <a:t>Same with DSSRC - Self-Regulation works – DSSRC monitors and enforces a lot! – Look at the numbers.  Plus there is a key training and educational component.</a:t>
            </a:r>
            <a:endParaRPr lang="en-US" sz="11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B665D0F0-00BA-4553-B9E5-A6246B446622}" type="slidenum">
              <a:rPr lang="en-US" smtClean="0"/>
              <a:t>51</a:t>
            </a:fld>
            <a:endParaRPr lang="en-US"/>
          </a:p>
        </p:txBody>
      </p:sp>
    </p:spTree>
    <p:extLst>
      <p:ext uri="{BB962C8B-B14F-4D97-AF65-F5344CB8AC3E}">
        <p14:creationId xmlns:p14="http://schemas.microsoft.com/office/powerpoint/2010/main" val="25296817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effectLst/>
                <a:latin typeface="Calibri" panose="020F0502020204030204" pitchFamily="34" charset="0"/>
                <a:ea typeface="Times New Roman" panose="02020603050405020304" pitchFamily="18" charset="0"/>
              </a:rPr>
              <a:t>FTC argues rule is needed since it lost its ability to seek monetary relief under 13(b)</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dirty="0">
              <a:effectLst/>
              <a:latin typeface="Calibri" panose="020F0502020204030204" pitchFamily="34" charset="0"/>
              <a:ea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effectLst/>
                <a:latin typeface="Calibri" panose="020F0502020204030204" pitchFamily="34" charset="0"/>
                <a:ea typeface="Times New Roman" panose="02020603050405020304" pitchFamily="18" charset="0"/>
              </a:rPr>
              <a:t>We all agree that misleading claims need to be addressed.  But FTC has several existing tools to remove deceptive earnings claims from the marketplace expeditiously and collect money from consumers  </a:t>
            </a:r>
            <a:endParaRPr lang="en-US" sz="11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B665D0F0-00BA-4553-B9E5-A6246B446622}" type="slidenum">
              <a:rPr lang="en-US" smtClean="0"/>
              <a:t>52</a:t>
            </a:fld>
            <a:endParaRPr lang="en-US"/>
          </a:p>
        </p:txBody>
      </p:sp>
    </p:spTree>
    <p:extLst>
      <p:ext uri="{BB962C8B-B14F-4D97-AF65-F5344CB8AC3E}">
        <p14:creationId xmlns:p14="http://schemas.microsoft.com/office/powerpoint/2010/main" val="40966090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effectLst/>
                <a:latin typeface="Calibri" panose="020F0502020204030204" pitchFamily="34" charset="0"/>
                <a:ea typeface="Times New Roman" panose="02020603050405020304" pitchFamily="18" charset="0"/>
              </a:rPr>
              <a:t>FTC alleges that in enforcement actions where defendants argue that disclaimers or disclosures cured any deceptive earnings claims, courts have found otherwise.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dirty="0">
              <a:effectLst/>
              <a:latin typeface="Calibri" panose="020F0502020204030204" pitchFamily="34" charset="0"/>
              <a:ea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effectLst/>
                <a:latin typeface="Calibri" panose="020F0502020204030204" pitchFamily="34" charset="0"/>
                <a:ea typeface="Times New Roman" panose="02020603050405020304" pitchFamily="18" charset="0"/>
              </a:rPr>
              <a:t>FTC fails to cite a single case in which a serious effort was made to use qualifications to present atypical earnings claims in a way that is not misleading to consumers.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dirty="0">
              <a:effectLst/>
              <a:latin typeface="Calibri" panose="020F0502020204030204" pitchFamily="34" charset="0"/>
              <a:ea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effectLst/>
                <a:latin typeface="Calibri" panose="020F0502020204030204" pitchFamily="34" charset="0"/>
                <a:ea typeface="Times New Roman" panose="02020603050405020304" pitchFamily="18" charset="0"/>
              </a:rPr>
              <a:t>In FTC cases where law enforcement actions were brought the advertising at issue either contained no disclosures at all, or in the few cases where disclosures were used the disclosures were clearly inadequate on their face because of an egregious lack of prominence, clarity or conspicuousness.   This explains why the record is devoid of such cases where disclaimer effectiveness has been shown. </a:t>
            </a:r>
            <a:endParaRPr lang="en-US" sz="11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B665D0F0-00BA-4553-B9E5-A6246B446622}" type="slidenum">
              <a:rPr lang="en-US" smtClean="0"/>
              <a:t>53</a:t>
            </a:fld>
            <a:endParaRPr lang="en-US"/>
          </a:p>
        </p:txBody>
      </p:sp>
    </p:spTree>
    <p:extLst>
      <p:ext uri="{BB962C8B-B14F-4D97-AF65-F5344CB8AC3E}">
        <p14:creationId xmlns:p14="http://schemas.microsoft.com/office/powerpoint/2010/main" val="27069526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0"/>
              </a:spcBef>
              <a:spcAft>
                <a:spcPts val="0"/>
              </a:spcAft>
              <a:buFont typeface="Arial" panose="020B0604020202020204" pitchFamily="34" charset="0"/>
              <a:buChar char="•"/>
            </a:pPr>
            <a:r>
              <a:rPr lang="en-US" sz="1100" dirty="0">
                <a:effectLst/>
                <a:latin typeface="Calibri" panose="020F0502020204030204" pitchFamily="34" charset="0"/>
                <a:ea typeface="Times New Roman" panose="02020603050405020304" pitchFamily="18" charset="0"/>
              </a:rPr>
              <a:t>FTC alleges no probative evidence that disclaimers effectively cure atypical earnings claims</a:t>
            </a:r>
          </a:p>
          <a:p>
            <a:pPr marL="171450" indent="-171450">
              <a:spcBef>
                <a:spcPts val="0"/>
              </a:spcBef>
              <a:spcAft>
                <a:spcPts val="0"/>
              </a:spcAft>
              <a:buFont typeface="Arial" panose="020B0604020202020204" pitchFamily="34" charset="0"/>
              <a:buChar char="•"/>
            </a:pPr>
            <a:endParaRPr lang="en-US" sz="1100" dirty="0">
              <a:effectLst/>
              <a:latin typeface="Calibri" panose="020F0502020204030204" pitchFamily="34" charset="0"/>
              <a:ea typeface="Times New Roman" panose="02020603050405020304" pitchFamily="18" charset="0"/>
            </a:endParaRPr>
          </a:p>
          <a:p>
            <a:pPr marL="171450" indent="-171450">
              <a:spcBef>
                <a:spcPts val="0"/>
              </a:spcBef>
              <a:spcAft>
                <a:spcPts val="0"/>
              </a:spcAft>
              <a:buFont typeface="Arial" panose="020B0604020202020204" pitchFamily="34" charset="0"/>
              <a:buChar char="•"/>
            </a:pPr>
            <a:r>
              <a:rPr lang="en-US" sz="1100" dirty="0">
                <a:effectLst/>
                <a:latin typeface="Calibri" panose="020F0502020204030204" pitchFamily="34" charset="0"/>
                <a:ea typeface="Times New Roman" panose="02020603050405020304" pitchFamily="18" charset="0"/>
              </a:rPr>
              <a:t>This is where the Twilight Zone moment occurs. </a:t>
            </a:r>
            <a:endParaRPr lang="en-US" dirty="0"/>
          </a:p>
        </p:txBody>
      </p:sp>
      <p:sp>
        <p:nvSpPr>
          <p:cNvPr id="4" name="Slide Number Placeholder 3"/>
          <p:cNvSpPr>
            <a:spLocks noGrp="1"/>
          </p:cNvSpPr>
          <p:nvPr>
            <p:ph type="sldNum" sz="quarter" idx="5"/>
          </p:nvPr>
        </p:nvSpPr>
        <p:spPr/>
        <p:txBody>
          <a:bodyPr/>
          <a:lstStyle/>
          <a:p>
            <a:fld id="{B665D0F0-00BA-4553-B9E5-A6246B446622}" type="slidenum">
              <a:rPr lang="en-US" smtClean="0"/>
              <a:t>54</a:t>
            </a:fld>
            <a:endParaRPr lang="en-US"/>
          </a:p>
        </p:txBody>
      </p:sp>
    </p:spTree>
    <p:extLst>
      <p:ext uri="{BB962C8B-B14F-4D97-AF65-F5344CB8AC3E}">
        <p14:creationId xmlns:p14="http://schemas.microsoft.com/office/powerpoint/2010/main" val="30081731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0"/>
              </a:spcBef>
              <a:spcAft>
                <a:spcPts val="0"/>
              </a:spcAft>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rPr>
              <a:t>There are numerous examples of FTC cited sources explaining that atypical earnings claims can be cured with a clear and conspicuous disclaimer.  FTC even has guidance on what an effective disclaimer should contain – 4 Ps - .com Disclosure Guides</a:t>
            </a:r>
            <a:endParaRPr lang="en-US" sz="12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B665D0F0-00BA-4553-B9E5-A6246B446622}" type="slidenum">
              <a:rPr lang="en-US" smtClean="0"/>
              <a:t>55</a:t>
            </a:fld>
            <a:endParaRPr lang="en-US"/>
          </a:p>
        </p:txBody>
      </p:sp>
    </p:spTree>
    <p:extLst>
      <p:ext uri="{BB962C8B-B14F-4D97-AF65-F5344CB8AC3E}">
        <p14:creationId xmlns:p14="http://schemas.microsoft.com/office/powerpoint/2010/main" val="35644530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rPr>
              <a:t>There are other things that need to be considered when deciding whether or not to create a rule that goes against existing FTC precedent allowing for atypical claims to be made with a clear and conspicuous disclosure: </a:t>
            </a: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1</a:t>
            </a:r>
            <a:r>
              <a:rPr lang="en-US" baseline="30000" dirty="0"/>
              <a:t>st</a:t>
            </a:r>
            <a:r>
              <a:rPr lang="en-US" dirty="0"/>
              <a:t> Amendment</a:t>
            </a:r>
          </a:p>
          <a:p>
            <a:pPr marL="628650" lvl="1" indent="-171450">
              <a:buFontTx/>
              <a:buChar char="-"/>
            </a:pPr>
            <a:r>
              <a:rPr lang="en-US" sz="1600" b="0" i="0" u="none" strike="noStrike" baseline="0" dirty="0">
                <a:solidFill>
                  <a:srgbClr val="000000"/>
                </a:solidFill>
              </a:rPr>
              <a:t>Provides substantial protections for truthful commercial speech, including advertising about income opportunities </a:t>
            </a:r>
          </a:p>
          <a:p>
            <a:pPr marL="628650" lvl="1" indent="-171450">
              <a:buFontTx/>
              <a:buChar char="-"/>
            </a:pPr>
            <a:endParaRPr lang="en-US" sz="1600" b="0" i="0" u="none" strike="noStrike" baseline="0" dirty="0">
              <a:solidFill>
                <a:srgbClr val="000000"/>
              </a:solidFill>
            </a:endParaRPr>
          </a:p>
          <a:p>
            <a:pPr marL="628650" lvl="1" indent="-171450">
              <a:buFontTx/>
              <a:buChar char="-"/>
            </a:pPr>
            <a:r>
              <a:rPr lang="en-US" sz="1600" b="0" i="0" u="none" strike="noStrike" baseline="0" dirty="0">
                <a:solidFill>
                  <a:srgbClr val="000000"/>
                </a:solidFill>
              </a:rPr>
              <a:t>Restrictions on commercial speech must be closely scrutinized and narrowly tailored </a:t>
            </a:r>
          </a:p>
          <a:p>
            <a:pPr marL="1085850" lvl="2" indent="-171450">
              <a:buFontTx/>
              <a:buChar char="-"/>
            </a:pPr>
            <a:r>
              <a:rPr lang="en-US" sz="1600" dirty="0">
                <a:solidFill>
                  <a:srgbClr val="000000"/>
                </a:solidFill>
              </a:rPr>
              <a:t>Government interest must be substantial</a:t>
            </a:r>
          </a:p>
          <a:p>
            <a:pPr marL="1085850" lvl="2" indent="-171450">
              <a:buFontTx/>
              <a:buChar char="-"/>
            </a:pPr>
            <a:r>
              <a:rPr lang="en-US" sz="1600" b="0" i="0" u="none" strike="noStrike" baseline="0" dirty="0">
                <a:solidFill>
                  <a:srgbClr val="000000"/>
                </a:solidFill>
              </a:rPr>
              <a:t>Regu</a:t>
            </a:r>
            <a:r>
              <a:rPr lang="en-US" sz="1600" dirty="0">
                <a:solidFill>
                  <a:srgbClr val="000000"/>
                </a:solidFill>
              </a:rPr>
              <a:t>lation must directly advance government interest</a:t>
            </a:r>
          </a:p>
          <a:p>
            <a:pPr marL="1085850" lvl="2" indent="-171450">
              <a:buFontTx/>
              <a:buChar char="-"/>
            </a:pPr>
            <a:r>
              <a:rPr lang="en-US" sz="1600" b="0" i="0" u="none" strike="noStrike" baseline="0" dirty="0">
                <a:solidFill>
                  <a:srgbClr val="000000"/>
                </a:solidFill>
              </a:rPr>
              <a:t>Actions ta</a:t>
            </a:r>
            <a:r>
              <a:rPr lang="en-US" sz="1600" dirty="0">
                <a:solidFill>
                  <a:srgbClr val="000000"/>
                </a:solidFill>
              </a:rPr>
              <a:t>ken must not be </a:t>
            </a:r>
            <a:r>
              <a:rPr lang="en-US" sz="1600" b="0" i="0" u="none" strike="noStrike" baseline="0" dirty="0">
                <a:solidFill>
                  <a:srgbClr val="000000"/>
                </a:solidFill>
              </a:rPr>
              <a:t>more extensive than is necessary to serve that interest</a:t>
            </a:r>
            <a:endParaRPr lang="en-US" sz="1600" dirty="0">
              <a:solidFill>
                <a:srgbClr val="000000"/>
              </a:solidFill>
            </a:endParaRPr>
          </a:p>
          <a:p>
            <a:pPr marL="0" indent="0">
              <a:buFont typeface="Arial" panose="020B0604020202020204" pitchFamily="34" charset="0"/>
              <a:buNone/>
            </a:pPr>
            <a:endParaRPr lang="en-US" sz="1600" b="0" i="0" u="none" strike="noStrike" baseline="0" dirty="0">
              <a:solidFill>
                <a:srgbClr val="000000"/>
              </a:solidFill>
            </a:endParaRPr>
          </a:p>
          <a:p>
            <a:pPr marL="742950" lvl="1" indent="-285750">
              <a:buFontTx/>
              <a:buChar char="-"/>
            </a:pPr>
            <a:r>
              <a:rPr lang="en-US" sz="1600" b="0" i="0" u="none" strike="noStrike" baseline="0" dirty="0">
                <a:solidFill>
                  <a:srgbClr val="000000"/>
                </a:solidFill>
              </a:rPr>
              <a:t>FTC reports refer to </a:t>
            </a:r>
            <a:r>
              <a:rPr lang="en-US" sz="1600" dirty="0">
                <a:solidFill>
                  <a:srgbClr val="000000"/>
                </a:solidFill>
              </a:rPr>
              <a:t>government’s </a:t>
            </a:r>
            <a:r>
              <a:rPr lang="en-US" sz="1600" b="0" i="0" u="none" strike="noStrike" baseline="0" dirty="0">
                <a:solidFill>
                  <a:srgbClr val="000000"/>
                </a:solidFill>
              </a:rPr>
              <a:t>limited ability to restrict commercial speech with respect to banning qualifications and disclosures in advertising</a:t>
            </a:r>
          </a:p>
          <a:p>
            <a:pPr marL="457200" lvl="1" indent="0">
              <a:buFont typeface="Arial" panose="020B0604020202020204" pitchFamily="34" charset="0"/>
              <a:buNone/>
            </a:pPr>
            <a:endParaRPr lang="en-US" dirty="0"/>
          </a:p>
          <a:p>
            <a:pPr marL="171450" indent="-171450">
              <a:buFont typeface="Arial" panose="020B0604020202020204" pitchFamily="34" charset="0"/>
              <a:buChar char="•"/>
            </a:pPr>
            <a:r>
              <a:rPr lang="en-US" sz="1200" b="0" i="0" u="none" strike="noStrike" baseline="0" dirty="0">
                <a:solidFill>
                  <a:srgbClr val="000000"/>
                </a:solidFill>
              </a:rPr>
              <a:t>Impact to Other Companies</a:t>
            </a:r>
          </a:p>
          <a:p>
            <a:pPr marL="628650" lvl="1" indent="-171450">
              <a:buFontTx/>
              <a:buChar char="-"/>
            </a:pPr>
            <a:endParaRPr lang="en-US" sz="1200" b="0" i="0" u="none" strike="noStrike" baseline="0" dirty="0">
              <a:solidFill>
                <a:srgbClr val="000000"/>
              </a:solidFill>
            </a:endParaRP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sz="1200" b="0" i="0" u="none" strike="noStrike" baseline="0" dirty="0">
                <a:solidFill>
                  <a:srgbClr val="000000"/>
                </a:solidFill>
              </a:rPr>
              <a:t>A rule that would ban the use of anything other than typical earnings claims would reflect a fundamental shift in FTC jurisprudence, and there has been no authority cited supporting any reason to single out earnings claims for such special treatment while allowing the use of disclaimers in other contexts. </a:t>
            </a:r>
          </a:p>
          <a:p>
            <a:pPr marL="628650" lvl="1" indent="-171450">
              <a:buFontTx/>
              <a:buChar char="-"/>
            </a:pPr>
            <a:endParaRPr lang="en-US" sz="1200" b="0" i="0" u="none" strike="noStrike" baseline="0" dirty="0">
              <a:solidFill>
                <a:srgbClr val="000000"/>
              </a:solidFill>
            </a:endParaRP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sz="1200" b="0" i="0" u="none" strike="noStrike" baseline="0" dirty="0">
                <a:solidFill>
                  <a:srgbClr val="000000"/>
                </a:solidFill>
              </a:rPr>
              <a:t>Notably, the FTC would be making this seismic shift only with respect to earnings claims without any clear rationale as to why earnings claims would or should be treated differently from the broad array of other advertising claims that also have the potential to create deception if clarifying information is not adequately disclosed. </a:t>
            </a:r>
          </a:p>
          <a:p>
            <a:pPr marL="628650" lvl="1" indent="-171450">
              <a:buFontTx/>
              <a:buChar char="-"/>
            </a:pPr>
            <a:endParaRPr lang="en-US" sz="1200" b="0" i="0" u="none" strike="noStrike" baseline="0" dirty="0">
              <a:solidFill>
                <a:srgbClr val="000000"/>
              </a:solidFill>
            </a:endParaRPr>
          </a:p>
          <a:p>
            <a:pPr marL="628650" lvl="1" indent="-171450">
              <a:buFontTx/>
              <a:buChar char="-"/>
            </a:pPr>
            <a:r>
              <a:rPr lang="en-US" sz="1200" b="0" i="0" u="none" strike="noStrike" baseline="0" dirty="0">
                <a:solidFill>
                  <a:srgbClr val="000000"/>
                </a:solidFill>
              </a:rPr>
              <a:t>Burden on Businesses: Prohibiting direct sellers from speaking about truthful earnings that go beyond the typical experience would greatly burden millions of American small businesses. DSA believes these messages can be communicated with appropriate disclosures consistent with pre-existing regulatory and self-regulatory guidance.</a:t>
            </a:r>
          </a:p>
          <a:p>
            <a:pPr marL="628650" lvl="1" indent="-171450">
              <a:buFontTx/>
              <a:buChar char="-"/>
            </a:pPr>
            <a:endParaRPr lang="en-US" sz="1200" b="0" i="0" u="none" strike="noStrike" baseline="0" dirty="0">
              <a:solidFill>
                <a:srgbClr val="000000"/>
              </a:solidFill>
            </a:endParaRP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sz="1200" b="0" i="0" u="none" strike="noStrike" baseline="0" dirty="0">
                <a:solidFill>
                  <a:srgbClr val="000000"/>
                </a:solidFill>
              </a:rPr>
              <a:t>Advertisers in every industry, from direct sellers to car manufacturers, to insurance companies, to telecommunicators, to travel companies use clear and conspicuous disclaimers to effectively qualify claims. The ramifications of a rule based upon a false premise that disclaimers are ineffective to qualify claims would be contradictory to years of advertising precedent and practices.  </a:t>
            </a:r>
          </a:p>
          <a:p>
            <a:pPr marL="171450" indent="-171450">
              <a:buFont typeface="Arial" panose="020B0604020202020204" pitchFamily="34" charset="0"/>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000000"/>
                </a:solidFill>
              </a:rPr>
              <a:t>Net Impression Standard is what determines what is or is not misleading:  FTC Should follow general advertising review principles of net impression.  They have not provided any substantive evidence or data showing ineffectiveness of clear and conspicuous disclosures.  In fact, John Villafranco is going to present evidence to the contrary in a bit showing how disclosures are effective in qualifying claims.</a:t>
            </a:r>
          </a:p>
          <a:p>
            <a:pPr marL="171450" indent="-171450">
              <a:buFont typeface="Arial" panose="020B0604020202020204" pitchFamily="34" charset="0"/>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baseline="0" dirty="0">
                <a:solidFill>
                  <a:srgbClr val="000000"/>
                </a:solidFill>
              </a:rPr>
              <a:t>The FTC should also consider a company’s compliance efforts that encourage robust training, compliance and monitoring while not punishing companies in the event that a small number of distributors make problematic statements. </a:t>
            </a:r>
          </a:p>
          <a:p>
            <a:pPr marL="171450" indent="-171450">
              <a:buFont typeface="Arial" panose="020B0604020202020204" pitchFamily="34" charset="0"/>
              <a:buChar char="•"/>
            </a:pPr>
            <a:endParaRPr lang="en-US" sz="1200" dirty="0">
              <a:solidFill>
                <a:srgbClr val="000000"/>
              </a:solidFill>
            </a:endParaRPr>
          </a:p>
          <a:p>
            <a:pPr marL="171450" indent="-171450">
              <a:buFont typeface="Arial" panose="020B0604020202020204" pitchFamily="34" charset="0"/>
              <a:buChar char="•"/>
            </a:pPr>
            <a:r>
              <a:rPr lang="en-US" sz="1200" b="1" dirty="0">
                <a:solidFill>
                  <a:srgbClr val="000000"/>
                </a:solidFill>
              </a:rPr>
              <a:t>Effectiveness of Self Regulation</a:t>
            </a:r>
          </a:p>
          <a:p>
            <a:pPr marL="628650" lvl="1" indent="-171450">
              <a:buFontTx/>
              <a:buChar char="-"/>
            </a:pPr>
            <a:r>
              <a:rPr lang="en-US" sz="1200" b="1" dirty="0">
                <a:solidFill>
                  <a:srgbClr val="000000"/>
                </a:solidFill>
              </a:rPr>
              <a:t>Monitor / Enforce</a:t>
            </a:r>
            <a:r>
              <a:rPr lang="en-US" sz="1200" dirty="0">
                <a:solidFill>
                  <a:srgbClr val="000000"/>
                </a:solidFill>
              </a:rPr>
              <a:t>: We saw the numbers earlier showing the effectiveness of DSSRC’s monitoring and enforcement efforts</a:t>
            </a:r>
          </a:p>
          <a:p>
            <a:pPr marL="628650" lvl="1" indent="-171450">
              <a:buFontTx/>
              <a:buChar char="-"/>
            </a:pPr>
            <a:r>
              <a:rPr lang="en-US" sz="1200" b="1" dirty="0">
                <a:solidFill>
                  <a:srgbClr val="000000"/>
                </a:solidFill>
              </a:rPr>
              <a:t>Educate / Train</a:t>
            </a:r>
            <a:r>
              <a:rPr lang="en-US" sz="1200" dirty="0">
                <a:solidFill>
                  <a:srgbClr val="000000"/>
                </a:solidFill>
              </a:rPr>
              <a:t>: DSSRC Guidance on How to Make Atypical Earnings claims which are consistent with other principles of longstanding FTC jurisprudence on advertising</a:t>
            </a:r>
          </a:p>
          <a:p>
            <a:pPr marL="628650" lvl="1" indent="-171450">
              <a:buFontTx/>
              <a:buChar char="-"/>
            </a:pPr>
            <a:endParaRPr lang="en-US" sz="1200" dirty="0">
              <a:solidFill>
                <a:srgbClr val="000000"/>
              </a:solidFill>
            </a:endParaRPr>
          </a:p>
        </p:txBody>
      </p:sp>
      <p:sp>
        <p:nvSpPr>
          <p:cNvPr id="4" name="Slide Number Placeholder 3"/>
          <p:cNvSpPr>
            <a:spLocks noGrp="1"/>
          </p:cNvSpPr>
          <p:nvPr>
            <p:ph type="sldNum" sz="quarter" idx="5"/>
          </p:nvPr>
        </p:nvSpPr>
        <p:spPr/>
        <p:txBody>
          <a:bodyPr/>
          <a:lstStyle/>
          <a:p>
            <a:fld id="{B665D0F0-00BA-4553-B9E5-A6246B446622}" type="slidenum">
              <a:rPr lang="en-US" smtClean="0"/>
              <a:t>56</a:t>
            </a:fld>
            <a:endParaRPr lang="en-US"/>
          </a:p>
        </p:txBody>
      </p:sp>
    </p:spTree>
    <p:extLst>
      <p:ext uri="{BB962C8B-B14F-4D97-AF65-F5344CB8AC3E}">
        <p14:creationId xmlns:p14="http://schemas.microsoft.com/office/powerpoint/2010/main" val="12979484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DF6A96-F7FD-45AF-AAC0-7CDDFDBC629C}" type="slidenum">
              <a:rPr lang="en-US" smtClean="0"/>
              <a:t>89</a:t>
            </a:fld>
            <a:endParaRPr lang="en-US"/>
          </a:p>
        </p:txBody>
      </p:sp>
    </p:spTree>
    <p:extLst>
      <p:ext uri="{BB962C8B-B14F-4D97-AF65-F5344CB8AC3E}">
        <p14:creationId xmlns:p14="http://schemas.microsoft.com/office/powerpoint/2010/main" val="22303064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DF6A96-F7FD-45AF-AAC0-7CDDFDBC629C}" type="slidenum">
              <a:rPr lang="en-US" smtClean="0"/>
              <a:t>90</a:t>
            </a:fld>
            <a:endParaRPr lang="en-US"/>
          </a:p>
        </p:txBody>
      </p:sp>
    </p:spTree>
    <p:extLst>
      <p:ext uri="{BB962C8B-B14F-4D97-AF65-F5344CB8AC3E}">
        <p14:creationId xmlns:p14="http://schemas.microsoft.com/office/powerpoint/2010/main" val="3702773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DF6A96-F7FD-45AF-AAC0-7CDDFDBC629C}" type="slidenum">
              <a:rPr lang="en-US" smtClean="0"/>
              <a:t>91</a:t>
            </a:fld>
            <a:endParaRPr lang="en-US"/>
          </a:p>
        </p:txBody>
      </p:sp>
    </p:spTree>
    <p:extLst>
      <p:ext uri="{BB962C8B-B14F-4D97-AF65-F5344CB8AC3E}">
        <p14:creationId xmlns:p14="http://schemas.microsoft.com/office/powerpoint/2010/main" val="25552843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DF6A96-F7FD-45AF-AAC0-7CDDFDBC629C}" type="slidenum">
              <a:rPr lang="en-US" smtClean="0"/>
              <a:t>92</a:t>
            </a:fld>
            <a:endParaRPr lang="en-US"/>
          </a:p>
        </p:txBody>
      </p:sp>
    </p:spTree>
    <p:extLst>
      <p:ext uri="{BB962C8B-B14F-4D97-AF65-F5344CB8AC3E}">
        <p14:creationId xmlns:p14="http://schemas.microsoft.com/office/powerpoint/2010/main" val="4053218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mbria" panose="02040503050406030204" pitchFamily="18" charset="0"/>
                <a:ea typeface="Calibri" panose="020F0502020204030204" pitchFamily="34" charset="0"/>
                <a:cs typeface="Calibri" panose="020F0502020204030204" pitchFamily="34" charset="0"/>
              </a:rPr>
              <a:t>In April 2022, Winston &amp; Strawn secured an order denying class certification for LifeVantage.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mbria" panose="02040503050406030204" pitchFamily="18"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mbria" panose="02040503050406030204" pitchFamily="18" charset="0"/>
                <a:ea typeface="Calibri" panose="020F0502020204030204" pitchFamily="34" charset="0"/>
                <a:cs typeface="Calibri" panose="020F0502020204030204" pitchFamily="34" charset="0"/>
              </a:rPr>
              <a:t>The two plaintiffs in the case sought to represent over 200,000 LifeVantage distributors who had allegedly lost money.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mbria" panose="02040503050406030204" pitchFamily="18"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mbria" panose="02040503050406030204" pitchFamily="18" charset="0"/>
                <a:ea typeface="Calibri" panose="020F0502020204030204" pitchFamily="34" charset="0"/>
                <a:cs typeface="Calibri" panose="020F0502020204030204" pitchFamily="34" charset="0"/>
              </a:rPr>
              <a:t>If this class were to be certified, the potential damages were enormous.</a:t>
            </a:r>
          </a:p>
          <a:p>
            <a:endParaRPr lang="en-US" dirty="0"/>
          </a:p>
        </p:txBody>
      </p:sp>
      <p:sp>
        <p:nvSpPr>
          <p:cNvPr id="4" name="Slide Number Placeholder 3"/>
          <p:cNvSpPr>
            <a:spLocks noGrp="1"/>
          </p:cNvSpPr>
          <p:nvPr>
            <p:ph type="sldNum" sz="quarter" idx="5"/>
          </p:nvPr>
        </p:nvSpPr>
        <p:spPr/>
        <p:txBody>
          <a:bodyPr/>
          <a:lstStyle/>
          <a:p>
            <a:fld id="{81E1C9A2-0E86-42C9-912B-EEE4CAD3ED1D}" type="slidenum">
              <a:rPr lang="en-US" smtClean="0"/>
              <a:t>12</a:t>
            </a:fld>
            <a:endParaRPr lang="en-US" dirty="0"/>
          </a:p>
        </p:txBody>
      </p:sp>
    </p:spTree>
    <p:extLst>
      <p:ext uri="{BB962C8B-B14F-4D97-AF65-F5344CB8AC3E}">
        <p14:creationId xmlns:p14="http://schemas.microsoft.com/office/powerpoint/2010/main" val="17027446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E1D8E7A-F6DA-5A4C-BF56-6CCEDAF8B339}" type="slidenum">
              <a:rPr lang="en-US" smtClean="0"/>
              <a:t>93</a:t>
            </a:fld>
            <a:endParaRPr lang="en-US"/>
          </a:p>
        </p:txBody>
      </p:sp>
    </p:spTree>
    <p:extLst>
      <p:ext uri="{BB962C8B-B14F-4D97-AF65-F5344CB8AC3E}">
        <p14:creationId xmlns:p14="http://schemas.microsoft.com/office/powerpoint/2010/main" val="5157264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DF6A96-F7FD-45AF-AAC0-7CDDFDBC629C}" type="slidenum">
              <a:rPr lang="en-US" smtClean="0"/>
              <a:t>94</a:t>
            </a:fld>
            <a:endParaRPr lang="en-US"/>
          </a:p>
        </p:txBody>
      </p:sp>
    </p:spTree>
    <p:extLst>
      <p:ext uri="{BB962C8B-B14F-4D97-AF65-F5344CB8AC3E}">
        <p14:creationId xmlns:p14="http://schemas.microsoft.com/office/powerpoint/2010/main" val="134602787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DF6A96-F7FD-45AF-AAC0-7CDDFDBC629C}" type="slidenum">
              <a:rPr lang="en-US" smtClean="0"/>
              <a:t>95</a:t>
            </a:fld>
            <a:endParaRPr lang="en-US"/>
          </a:p>
        </p:txBody>
      </p:sp>
    </p:spTree>
    <p:extLst>
      <p:ext uri="{BB962C8B-B14F-4D97-AF65-F5344CB8AC3E}">
        <p14:creationId xmlns:p14="http://schemas.microsoft.com/office/powerpoint/2010/main" val="19821389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DF6A96-F7FD-45AF-AAC0-7CDDFDBC629C}" type="slidenum">
              <a:rPr lang="en-US" smtClean="0"/>
              <a:t>96</a:t>
            </a:fld>
            <a:endParaRPr lang="en-US"/>
          </a:p>
        </p:txBody>
      </p:sp>
    </p:spTree>
    <p:extLst>
      <p:ext uri="{BB962C8B-B14F-4D97-AF65-F5344CB8AC3E}">
        <p14:creationId xmlns:p14="http://schemas.microsoft.com/office/powerpoint/2010/main" val="373548797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DF6A96-F7FD-45AF-AAC0-7CDDFDBC629C}" type="slidenum">
              <a:rPr lang="en-US" smtClean="0"/>
              <a:t>97</a:t>
            </a:fld>
            <a:endParaRPr lang="en-US"/>
          </a:p>
        </p:txBody>
      </p:sp>
    </p:spTree>
    <p:extLst>
      <p:ext uri="{BB962C8B-B14F-4D97-AF65-F5344CB8AC3E}">
        <p14:creationId xmlns:p14="http://schemas.microsoft.com/office/powerpoint/2010/main" val="4075827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r>
              <a:rPr lang="en-US" dirty="0"/>
              <a:t>DSA / DMA</a:t>
            </a:r>
          </a:p>
          <a:p>
            <a:pPr lvl="0"/>
            <a:r>
              <a:rPr lang="en-US" dirty="0"/>
              <a:t>Platform Work</a:t>
            </a:r>
          </a:p>
          <a:p>
            <a:pPr lvl="0"/>
            <a:r>
              <a:rPr lang="en-US" dirty="0"/>
              <a:t>Digital Fairness</a:t>
            </a:r>
          </a:p>
          <a:p>
            <a:pPr lvl="0"/>
            <a:r>
              <a:rPr lang="en-US" dirty="0"/>
              <a:t>Data and Privacy</a:t>
            </a:r>
          </a:p>
          <a:p>
            <a:pPr lvl="0"/>
            <a:endParaRPr lang="en-US" dirty="0"/>
          </a:p>
          <a:p>
            <a:pPr lvl="0"/>
            <a:endParaRPr lang="en-US" dirty="0"/>
          </a:p>
          <a:p>
            <a:pPr lvl="0"/>
            <a:endParaRPr lang="en-US" dirty="0"/>
          </a:p>
          <a:p>
            <a:r>
              <a:rPr lang="en-US" dirty="0"/>
              <a:t>EU Green Deal</a:t>
            </a:r>
            <a:endParaRPr lang="en-GB" dirty="0"/>
          </a:p>
          <a:p>
            <a:pPr lvl="0"/>
            <a:endParaRPr lang="en-US" dirty="0"/>
          </a:p>
          <a:p>
            <a:endParaRPr lang="en-US" dirty="0"/>
          </a:p>
          <a:p>
            <a:endParaRPr lang="en-US" dirty="0"/>
          </a:p>
          <a:p>
            <a:endParaRPr lang="en-US" dirty="0"/>
          </a:p>
          <a:p>
            <a:endParaRPr lang="en-US" dirty="0"/>
          </a:p>
          <a:p>
            <a:endParaRPr lang="en-US" dirty="0"/>
          </a:p>
        </p:txBody>
      </p:sp>
      <p:sp>
        <p:nvSpPr>
          <p:cNvPr id="4" name="Espace réservé du numéro de diapositive 3"/>
          <p:cNvSpPr>
            <a:spLocks noGrp="1"/>
          </p:cNvSpPr>
          <p:nvPr>
            <p:ph type="sldNum" sz="quarter" idx="5"/>
          </p:nvPr>
        </p:nvSpPr>
        <p:spPr/>
        <p:txBody>
          <a:bodyPr/>
          <a:lstStyle/>
          <a:p>
            <a:fld id="{7230D85A-6BBB-4F59-BEE7-AE5224317217}" type="slidenum">
              <a:rPr lang="en-US" smtClean="0"/>
              <a:t>100</a:t>
            </a:fld>
            <a:endParaRPr lang="en-US"/>
          </a:p>
        </p:txBody>
      </p:sp>
    </p:spTree>
    <p:extLst>
      <p:ext uri="{BB962C8B-B14F-4D97-AF65-F5344CB8AC3E}">
        <p14:creationId xmlns:p14="http://schemas.microsoft.com/office/powerpoint/2010/main" val="1958365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050" b="1" dirty="0"/>
              <a:t>Definitions of digital </a:t>
            </a:r>
            <a:r>
              <a:rPr lang="en-US" sz="1050" b="1" dirty="0" err="1"/>
              <a:t>labour</a:t>
            </a:r>
            <a:r>
              <a:rPr lang="en-US" sz="1050" b="1" dirty="0"/>
              <a:t> platforms &amp; platform worker</a:t>
            </a:r>
            <a:r>
              <a:rPr lang="en-GB" sz="1050" dirty="0"/>
              <a:t> </a:t>
            </a:r>
          </a:p>
          <a:p>
            <a:r>
              <a:rPr lang="en-GB" sz="1050" dirty="0"/>
              <a:t>Departs from the </a:t>
            </a:r>
            <a:r>
              <a:rPr lang="en-GB" sz="1050" b="1" dirty="0"/>
              <a:t>EP </a:t>
            </a:r>
            <a:r>
              <a:rPr lang="en-US" sz="1050" b="1" dirty="0"/>
              <a:t>Resolution of 16 September 2021 </a:t>
            </a:r>
            <a:r>
              <a:rPr lang="en-US" sz="1050" dirty="0"/>
              <a:t>adopted by a large majority, defining digital </a:t>
            </a:r>
            <a:r>
              <a:rPr lang="en-US" sz="1050" dirty="0" err="1"/>
              <a:t>labour</a:t>
            </a:r>
            <a:r>
              <a:rPr lang="en-US" sz="1050" dirty="0"/>
              <a:t> platforms as “companies which intermediate or offer, with a greater or lesser extent of control, </a:t>
            </a:r>
            <a:r>
              <a:rPr lang="en-US" sz="1050" b="1" dirty="0"/>
              <a:t>on-demand services”</a:t>
            </a:r>
            <a:r>
              <a:rPr lang="en-US" sz="1050" dirty="0"/>
              <a:t>. </a:t>
            </a:r>
          </a:p>
          <a:p>
            <a:r>
              <a:rPr lang="en-US" sz="1050" dirty="0"/>
              <a:t>Focus on algorithmics management: To qualify as a “digital </a:t>
            </a:r>
            <a:r>
              <a:rPr lang="en-US" sz="1050" dirty="0" err="1"/>
              <a:t>labour</a:t>
            </a:r>
            <a:r>
              <a:rPr lang="en-US" sz="1050" dirty="0"/>
              <a:t> platform” natural or legal persons should use “automated or semi-automated processes and algorithms for intermediating, supervising or </a:t>
            </a:r>
            <a:r>
              <a:rPr lang="en-US" sz="1050" dirty="0" err="1"/>
              <a:t>organising</a:t>
            </a:r>
            <a:r>
              <a:rPr lang="en-US" sz="1050" dirty="0"/>
              <a:t> in any way the work performed by individuals, irrespective of whether that work is performed online or in a certain location”. </a:t>
            </a:r>
            <a:r>
              <a:rPr lang="en-GB" sz="1050" dirty="0"/>
              <a:t> </a:t>
            </a:r>
          </a:p>
          <a:p>
            <a:r>
              <a:rPr lang="en-US" sz="1050" dirty="0"/>
              <a:t>Push to define what is an independent contractor instead of a platform worker</a:t>
            </a:r>
          </a:p>
          <a:p>
            <a:endParaRPr lang="en-US" sz="1050" dirty="0"/>
          </a:p>
          <a:p>
            <a:r>
              <a:rPr lang="en-GB" sz="1050" b="1" dirty="0"/>
              <a:t>Legal Presumption of Employment Status</a:t>
            </a:r>
            <a:r>
              <a:rPr lang="en-GB" sz="1050" dirty="0"/>
              <a:t>  </a:t>
            </a:r>
          </a:p>
          <a:p>
            <a:endParaRPr lang="en-GB" sz="1050" dirty="0"/>
          </a:p>
          <a:p>
            <a:r>
              <a:rPr lang="en-US" sz="1050" dirty="0"/>
              <a:t>The Rapporteur now considers that “providing the worker with tools, digital means, materials or machinery that are necessary for the performance of the work” or “providing the worker with training” should be seen as establishing the presumption of employment status. </a:t>
            </a:r>
            <a:r>
              <a:rPr lang="en-GB" sz="1050" dirty="0"/>
              <a:t> </a:t>
            </a:r>
          </a:p>
          <a:p>
            <a:endParaRPr lang="en-US" sz="1050" dirty="0"/>
          </a:p>
          <a:p>
            <a:r>
              <a:rPr lang="en-US" sz="1050" dirty="0"/>
              <a:t>Proposed amendment: “Where a digital </a:t>
            </a:r>
            <a:r>
              <a:rPr lang="en-US" sz="1050" dirty="0" err="1"/>
              <a:t>labour</a:t>
            </a:r>
            <a:r>
              <a:rPr lang="en-US" sz="1050" dirty="0"/>
              <a:t> platform decides – on a purely voluntary basis or in agreement with the persons concerned – to pay for social protection, accident insurance or other forms of insurance, </a:t>
            </a:r>
            <a:r>
              <a:rPr lang="en-US" sz="1050" b="1" dirty="0"/>
              <a:t>training measures or similar benefits</a:t>
            </a:r>
            <a:r>
              <a:rPr lang="en-US" sz="1050" dirty="0"/>
              <a:t> to self-employed persons working through that platform, those benefits as such </a:t>
            </a:r>
            <a:r>
              <a:rPr lang="en-US" sz="1050" b="1" dirty="0"/>
              <a:t>should not </a:t>
            </a:r>
            <a:r>
              <a:rPr lang="en-US" sz="1050" dirty="0"/>
              <a:t>be regarded as determining elements indicating the existence of an employment relationship”. </a:t>
            </a:r>
            <a:endParaRPr lang="en-US" sz="1050" i="1" dirty="0"/>
          </a:p>
          <a:p>
            <a:endParaRPr lang="en-US" dirty="0"/>
          </a:p>
          <a:p>
            <a:endParaRPr lang="en-US" dirty="0"/>
          </a:p>
        </p:txBody>
      </p:sp>
      <p:sp>
        <p:nvSpPr>
          <p:cNvPr id="4" name="Espace réservé du numéro de diapositive 3"/>
          <p:cNvSpPr>
            <a:spLocks noGrp="1"/>
          </p:cNvSpPr>
          <p:nvPr>
            <p:ph type="sldNum" sz="quarter" idx="5"/>
          </p:nvPr>
        </p:nvSpPr>
        <p:spPr/>
        <p:txBody>
          <a:bodyPr/>
          <a:lstStyle/>
          <a:p>
            <a:fld id="{7230D85A-6BBB-4F59-BEE7-AE5224317217}" type="slidenum">
              <a:rPr lang="en-US" smtClean="0"/>
              <a:t>103</a:t>
            </a:fld>
            <a:endParaRPr lang="en-US" dirty="0"/>
          </a:p>
        </p:txBody>
      </p:sp>
    </p:spTree>
    <p:extLst>
      <p:ext uri="{BB962C8B-B14F-4D97-AF65-F5344CB8AC3E}">
        <p14:creationId xmlns:p14="http://schemas.microsoft.com/office/powerpoint/2010/main" val="426931700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fontAlgn="base"/>
            <a:r>
              <a:rPr lang="fr-BE" dirty="0" err="1"/>
              <a:t>Review</a:t>
            </a:r>
            <a:r>
              <a:rPr lang="fr-BE" dirty="0"/>
              <a:t> of the </a:t>
            </a:r>
            <a:r>
              <a:rPr lang="fr-BE" dirty="0" err="1"/>
              <a:t>following</a:t>
            </a:r>
            <a:r>
              <a:rPr lang="fr-BE" dirty="0"/>
              <a:t> Directives:</a:t>
            </a:r>
            <a:r>
              <a:rPr lang="en-US" dirty="0"/>
              <a:t>​</a:t>
            </a:r>
          </a:p>
          <a:p>
            <a:pPr fontAlgn="base"/>
            <a:r>
              <a:rPr lang="fr-BE" dirty="0"/>
              <a:t>   a) </a:t>
            </a:r>
            <a:r>
              <a:rPr lang="fr-BE" dirty="0" err="1"/>
              <a:t>Unfair</a:t>
            </a:r>
            <a:r>
              <a:rPr lang="fr-BE" dirty="0"/>
              <a:t> Commercial Practices Directive</a:t>
            </a:r>
            <a:r>
              <a:rPr lang="en-US" dirty="0"/>
              <a:t>​</a:t>
            </a:r>
          </a:p>
          <a:p>
            <a:pPr fontAlgn="base"/>
            <a:r>
              <a:rPr lang="fr-BE" dirty="0"/>
              <a:t>   b) Consumer </a:t>
            </a:r>
            <a:r>
              <a:rPr lang="fr-BE" dirty="0" err="1"/>
              <a:t>Rights</a:t>
            </a:r>
            <a:r>
              <a:rPr lang="fr-BE" dirty="0"/>
              <a:t> Directive</a:t>
            </a:r>
            <a:r>
              <a:rPr lang="en-US" dirty="0"/>
              <a:t>​</a:t>
            </a:r>
          </a:p>
          <a:p>
            <a:pPr fontAlgn="base"/>
            <a:r>
              <a:rPr lang="fr-BE" dirty="0"/>
              <a:t>   c) </a:t>
            </a:r>
            <a:r>
              <a:rPr lang="fr-BE" dirty="0" err="1"/>
              <a:t>Unfair</a:t>
            </a:r>
            <a:r>
              <a:rPr lang="fr-BE" dirty="0"/>
              <a:t> </a:t>
            </a:r>
            <a:r>
              <a:rPr lang="fr-BE" dirty="0" err="1"/>
              <a:t>Contract</a:t>
            </a:r>
            <a:r>
              <a:rPr lang="fr-BE" dirty="0"/>
              <a:t> </a:t>
            </a:r>
            <a:r>
              <a:rPr lang="fr-BE" dirty="0" err="1"/>
              <a:t>Terms</a:t>
            </a:r>
            <a:r>
              <a:rPr lang="fr-BE" dirty="0"/>
              <a:t> Directive</a:t>
            </a:r>
            <a:r>
              <a:rPr lang="en-US" dirty="0"/>
              <a:t>​</a:t>
            </a:r>
          </a:p>
          <a:p>
            <a:pPr fontAlgn="base"/>
            <a:r>
              <a:rPr lang="fr-BE" dirty="0"/>
              <a:t>​</a:t>
            </a:r>
          </a:p>
          <a:p>
            <a:pPr fontAlgn="base"/>
            <a:r>
              <a:rPr lang="fr-BE" dirty="0" err="1"/>
              <a:t>Banning</a:t>
            </a:r>
            <a:r>
              <a:rPr lang="fr-BE" dirty="0"/>
              <a:t> certain commercial practices (Annex 1 of </a:t>
            </a:r>
            <a:r>
              <a:rPr lang="fr-BE" dirty="0" err="1"/>
              <a:t>Unfair</a:t>
            </a:r>
            <a:r>
              <a:rPr lang="fr-BE" dirty="0"/>
              <a:t> Commercial Practices Directive)</a:t>
            </a:r>
            <a:r>
              <a:rPr lang="en-US" dirty="0"/>
              <a:t>​</a:t>
            </a:r>
          </a:p>
          <a:p>
            <a:pPr fontAlgn="base"/>
            <a:r>
              <a:rPr lang="fr-BE" dirty="0"/>
              <a:t>​</a:t>
            </a:r>
          </a:p>
          <a:p>
            <a:pPr fontAlgn="base"/>
            <a:r>
              <a:rPr lang="fr-BE" dirty="0"/>
              <a:t> </a:t>
            </a:r>
            <a:r>
              <a:rPr lang="fr-BE" dirty="0" err="1"/>
              <a:t>Additional</a:t>
            </a:r>
            <a:r>
              <a:rPr lang="fr-BE" dirty="0"/>
              <a:t> obligations for traders (online interface </a:t>
            </a:r>
            <a:r>
              <a:rPr lang="fr-BE" dirty="0" err="1"/>
              <a:t>neutrality</a:t>
            </a:r>
            <a:r>
              <a:rPr lang="fr-BE" dirty="0"/>
              <a:t>, </a:t>
            </a:r>
            <a:r>
              <a:rPr lang="fr-BE" dirty="0" err="1"/>
              <a:t>fairness</a:t>
            </a:r>
            <a:r>
              <a:rPr lang="fr-BE" dirty="0"/>
              <a:t>  </a:t>
            </a:r>
            <a:r>
              <a:rPr lang="fr-BE" dirty="0" err="1"/>
              <a:t>principle</a:t>
            </a:r>
            <a:r>
              <a:rPr lang="fr-BE" dirty="0"/>
              <a:t>)</a:t>
            </a:r>
            <a:endParaRPr lang="en-US" dirty="0"/>
          </a:p>
          <a:p>
            <a:endParaRPr lang="en-US" dirty="0"/>
          </a:p>
        </p:txBody>
      </p:sp>
      <p:sp>
        <p:nvSpPr>
          <p:cNvPr id="4" name="Espace réservé du numéro de diapositive 3"/>
          <p:cNvSpPr>
            <a:spLocks noGrp="1"/>
          </p:cNvSpPr>
          <p:nvPr>
            <p:ph type="sldNum" sz="quarter" idx="5"/>
          </p:nvPr>
        </p:nvSpPr>
        <p:spPr/>
        <p:txBody>
          <a:bodyPr/>
          <a:lstStyle/>
          <a:p>
            <a:fld id="{7230D85A-6BBB-4F59-BEE7-AE5224317217}" type="slidenum">
              <a:rPr lang="en-US" smtClean="0"/>
              <a:t>105</a:t>
            </a:fld>
            <a:endParaRPr lang="en-US"/>
          </a:p>
        </p:txBody>
      </p:sp>
    </p:spTree>
    <p:extLst>
      <p:ext uri="{BB962C8B-B14F-4D97-AF65-F5344CB8AC3E}">
        <p14:creationId xmlns:p14="http://schemas.microsoft.com/office/powerpoint/2010/main" val="237194471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fontAlgn="base"/>
            <a:r>
              <a:rPr lang="en-US" dirty="0"/>
              <a:t>Are consumers aware of ADR and other out of court options?​</a:t>
            </a:r>
          </a:p>
          <a:p>
            <a:pPr fontAlgn="base"/>
            <a:r>
              <a:rPr lang="en-US" dirty="0"/>
              <a:t>​​</a:t>
            </a:r>
          </a:p>
          <a:p>
            <a:pPr fontAlgn="base"/>
            <a:r>
              <a:rPr lang="en-US" dirty="0"/>
              <a:t>How to improve awareness? What is the role of trade associations in promoting ADR?​</a:t>
            </a:r>
          </a:p>
          <a:p>
            <a:pPr fontAlgn="base"/>
            <a:r>
              <a:rPr lang="en-US" dirty="0"/>
              <a:t>​</a:t>
            </a:r>
          </a:p>
          <a:p>
            <a:pPr fontAlgn="base"/>
            <a:r>
              <a:rPr lang="en-US" dirty="0"/>
              <a:t>How to encourage use of the ADR system by consumers? (e.g. guidance on cross-border cases)​</a:t>
            </a:r>
          </a:p>
          <a:p>
            <a:pPr fontAlgn="base"/>
            <a:r>
              <a:rPr lang="en-US" dirty="0"/>
              <a:t>​</a:t>
            </a:r>
          </a:p>
          <a:p>
            <a:pPr fontAlgn="base"/>
            <a:r>
              <a:rPr lang="en-US" dirty="0"/>
              <a:t>Purpose of review: ​</a:t>
            </a:r>
          </a:p>
          <a:p>
            <a:pPr fontAlgn="base"/>
            <a:r>
              <a:rPr lang="en-US" dirty="0"/>
              <a:t>​</a:t>
            </a:r>
          </a:p>
          <a:p>
            <a:pPr fontAlgn="base"/>
            <a:r>
              <a:rPr lang="en-US" dirty="0"/>
              <a:t>How to improve cooperation of authorities for cross-border cases? </a:t>
            </a:r>
          </a:p>
          <a:p>
            <a:endParaRPr lang="en-US" dirty="0"/>
          </a:p>
        </p:txBody>
      </p:sp>
      <p:sp>
        <p:nvSpPr>
          <p:cNvPr id="4" name="Espace réservé du numéro de diapositive 3"/>
          <p:cNvSpPr>
            <a:spLocks noGrp="1"/>
          </p:cNvSpPr>
          <p:nvPr>
            <p:ph type="sldNum" sz="quarter" idx="5"/>
          </p:nvPr>
        </p:nvSpPr>
        <p:spPr/>
        <p:txBody>
          <a:bodyPr/>
          <a:lstStyle/>
          <a:p>
            <a:fld id="{7230D85A-6BBB-4F59-BEE7-AE5224317217}" type="slidenum">
              <a:rPr lang="en-US" smtClean="0"/>
              <a:t>107</a:t>
            </a:fld>
            <a:endParaRPr lang="en-US"/>
          </a:p>
        </p:txBody>
      </p:sp>
    </p:spTree>
    <p:extLst>
      <p:ext uri="{BB962C8B-B14F-4D97-AF65-F5344CB8AC3E}">
        <p14:creationId xmlns:p14="http://schemas.microsoft.com/office/powerpoint/2010/main" val="145333527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r>
              <a:rPr lang="en-GB" dirty="0"/>
              <a:t>SPI</a:t>
            </a:r>
          </a:p>
          <a:p>
            <a:pPr lvl="1">
              <a:buFont typeface="Arial" panose="020B0604020202020204" pitchFamily="34" charset="0"/>
              <a:buChar char="•"/>
            </a:pPr>
            <a:r>
              <a:rPr lang="fr-BE" b="0" i="0" dirty="0" err="1"/>
              <a:t>Improve</a:t>
            </a:r>
            <a:r>
              <a:rPr lang="fr-BE" b="0" i="0" dirty="0"/>
              <a:t> </a:t>
            </a:r>
            <a:r>
              <a:rPr lang="fr-BE" b="0" i="0" dirty="0" err="1"/>
              <a:t>durability</a:t>
            </a:r>
            <a:r>
              <a:rPr lang="fr-BE" b="0" i="0" dirty="0"/>
              <a:t> / </a:t>
            </a:r>
            <a:r>
              <a:rPr lang="fr-BE" b="0" i="0" dirty="0" err="1"/>
              <a:t>repairability</a:t>
            </a:r>
            <a:r>
              <a:rPr lang="fr-BE" b="0" i="0" dirty="0"/>
              <a:t> </a:t>
            </a:r>
            <a:r>
              <a:rPr lang="en-US" b="0" i="0" dirty="0"/>
              <a:t>​</a:t>
            </a:r>
            <a:endParaRPr lang="en-GB" dirty="0"/>
          </a:p>
          <a:p>
            <a:pPr lvl="1">
              <a:buFont typeface="Arial" panose="020B0604020202020204" pitchFamily="34" charset="0"/>
              <a:buChar char="•"/>
            </a:pPr>
            <a:r>
              <a:rPr lang="fr-BE" b="0" i="0" dirty="0" err="1"/>
              <a:t>Reduce</a:t>
            </a:r>
            <a:r>
              <a:rPr lang="fr-BE" b="0" i="0" dirty="0"/>
              <a:t> </a:t>
            </a:r>
            <a:r>
              <a:rPr lang="fr-BE" b="0" i="0" dirty="0" err="1"/>
              <a:t>environmental</a:t>
            </a:r>
            <a:r>
              <a:rPr lang="fr-BE" b="0" i="0" dirty="0"/>
              <a:t> </a:t>
            </a:r>
            <a:r>
              <a:rPr lang="fr-BE" b="0" i="0" dirty="0" err="1"/>
              <a:t>footprint</a:t>
            </a:r>
            <a:r>
              <a:rPr lang="fr-BE" b="0" i="0" dirty="0"/>
              <a:t>​</a:t>
            </a:r>
          </a:p>
          <a:p>
            <a:pPr lvl="1">
              <a:buFont typeface="Arial" panose="020B0604020202020204" pitchFamily="34" charset="0"/>
              <a:buChar char="•"/>
            </a:pPr>
            <a:r>
              <a:rPr lang="fr-BE" b="0" i="0" dirty="0" err="1"/>
              <a:t>Restrict</a:t>
            </a:r>
            <a:r>
              <a:rPr lang="fr-BE" b="0" i="0" dirty="0"/>
              <a:t> single-use </a:t>
            </a:r>
            <a:r>
              <a:rPr lang="en-US" b="0" i="0" dirty="0"/>
              <a:t>​</a:t>
            </a:r>
          </a:p>
          <a:p>
            <a:pPr lvl="1">
              <a:buFont typeface="Arial" panose="020B0604020202020204" pitchFamily="34" charset="0"/>
              <a:buChar char="•"/>
            </a:pPr>
            <a:r>
              <a:rPr lang="fr-BE" b="0" i="0" dirty="0"/>
              <a:t>Set </a:t>
            </a:r>
            <a:r>
              <a:rPr lang="fr-BE" b="0" i="0" dirty="0" err="1"/>
              <a:t>mandatory</a:t>
            </a:r>
            <a:r>
              <a:rPr lang="fr-BE" b="0" i="0" dirty="0"/>
              <a:t> green </a:t>
            </a:r>
            <a:r>
              <a:rPr lang="fr-BE" b="0" i="0" dirty="0" err="1"/>
              <a:t>procurement</a:t>
            </a:r>
            <a:r>
              <a:rPr lang="fr-BE" b="0" i="0" dirty="0"/>
              <a:t> </a:t>
            </a:r>
            <a:r>
              <a:rPr lang="fr-BE" b="0" i="0" dirty="0" err="1"/>
              <a:t>criteria</a:t>
            </a:r>
            <a:r>
              <a:rPr lang="fr-BE" b="0" i="0" dirty="0"/>
              <a:t>  </a:t>
            </a:r>
            <a:r>
              <a:rPr lang="en-US" b="0" i="0" dirty="0"/>
              <a:t>​</a:t>
            </a:r>
          </a:p>
          <a:p>
            <a:pPr lvl="1"/>
            <a:r>
              <a:rPr lang="fr-BE" b="0" i="0" dirty="0" err="1"/>
              <a:t>Improve</a:t>
            </a:r>
            <a:r>
              <a:rPr lang="fr-BE" b="0" i="0" dirty="0"/>
              <a:t> </a:t>
            </a:r>
            <a:r>
              <a:rPr lang="fr-BE" b="0" i="0" dirty="0" err="1"/>
              <a:t>product</a:t>
            </a:r>
            <a:r>
              <a:rPr lang="fr-BE" b="0" i="0" dirty="0"/>
              <a:t> information (Digital Product </a:t>
            </a:r>
            <a:r>
              <a:rPr lang="fr-BE" b="0" i="0" dirty="0" err="1"/>
              <a:t>Passport</a:t>
            </a:r>
            <a:r>
              <a:rPr lang="fr-BE" b="0" i="0" dirty="0"/>
              <a:t>) </a:t>
            </a:r>
            <a:endParaRPr lang="en-US" dirty="0"/>
          </a:p>
          <a:p>
            <a:endParaRPr lang="fr-BE" dirty="0"/>
          </a:p>
        </p:txBody>
      </p:sp>
      <p:sp>
        <p:nvSpPr>
          <p:cNvPr id="4" name="Slide Number Placeholder 3"/>
          <p:cNvSpPr>
            <a:spLocks noGrp="1"/>
          </p:cNvSpPr>
          <p:nvPr>
            <p:ph type="sldNum" sz="quarter" idx="5"/>
          </p:nvPr>
        </p:nvSpPr>
        <p:spPr/>
        <p:txBody>
          <a:bodyPr/>
          <a:lstStyle/>
          <a:p>
            <a:fld id="{D705A2EE-26E5-4EB3-AB91-BE55BDAB881A}" type="slidenum">
              <a:rPr lang="en-US" smtClean="0"/>
              <a:t>108</a:t>
            </a:fld>
            <a:endParaRPr lang="en-US"/>
          </a:p>
        </p:txBody>
      </p:sp>
    </p:spTree>
    <p:extLst>
      <p:ext uri="{BB962C8B-B14F-4D97-AF65-F5344CB8AC3E}">
        <p14:creationId xmlns:p14="http://schemas.microsoft.com/office/powerpoint/2010/main" val="988258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Specifically, we were able to show that the alleged damages were not ascertainable on a class-basis.</a:t>
            </a:r>
          </a:p>
          <a:p>
            <a:endParaRPr lang="en-US" dirty="0"/>
          </a:p>
          <a:p>
            <a:r>
              <a:rPr lang="en-US" dirty="0"/>
              <a:t>The court agreed with us that distributor consumption and the possibility of hand-to-hand resale could widely vary the damages that the plaintiffs were claiming.  In fact, the court even agreed that consumption could be viewed as a value to the distributor.</a:t>
            </a:r>
          </a:p>
          <a:p>
            <a:endParaRPr lang="en-US" dirty="0"/>
          </a:p>
          <a:p>
            <a:r>
              <a:rPr lang="en-US" dirty="0"/>
              <a:t>Because different distributors had different levels of consumption or hand-to-hand sales, they would have experienced different monetary gains or losses.  Thus, they could not be grouped together in considering damages, if any even existed.</a:t>
            </a:r>
          </a:p>
          <a:p>
            <a:endParaRPr lang="en-US" dirty="0"/>
          </a:p>
        </p:txBody>
      </p:sp>
      <p:sp>
        <p:nvSpPr>
          <p:cNvPr id="4" name="Slide Number Placeholder 3"/>
          <p:cNvSpPr>
            <a:spLocks noGrp="1"/>
          </p:cNvSpPr>
          <p:nvPr>
            <p:ph type="sldNum" sz="quarter" idx="5"/>
          </p:nvPr>
        </p:nvSpPr>
        <p:spPr/>
        <p:txBody>
          <a:bodyPr/>
          <a:lstStyle/>
          <a:p>
            <a:fld id="{81E1C9A2-0E86-42C9-912B-EEE4CAD3ED1D}" type="slidenum">
              <a:rPr lang="en-US" smtClean="0"/>
              <a:t>13</a:t>
            </a:fld>
            <a:endParaRPr lang="en-US" dirty="0"/>
          </a:p>
        </p:txBody>
      </p:sp>
    </p:spTree>
    <p:extLst>
      <p:ext uri="{BB962C8B-B14F-4D97-AF65-F5344CB8AC3E}">
        <p14:creationId xmlns:p14="http://schemas.microsoft.com/office/powerpoint/2010/main" val="372432087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F8A4C3-F43C-4764-8CFE-397145F5C1DC}" type="slidenum">
              <a:rPr lang="en-US" smtClean="0"/>
              <a:t>115</a:t>
            </a:fld>
            <a:endParaRPr lang="en-US"/>
          </a:p>
        </p:txBody>
      </p:sp>
    </p:spTree>
    <p:extLst>
      <p:ext uri="{BB962C8B-B14F-4D97-AF65-F5344CB8AC3E}">
        <p14:creationId xmlns:p14="http://schemas.microsoft.com/office/powerpoint/2010/main" val="2375991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Specifically, we were able to show that the alleged damages were not ascertainable on a class-basis.</a:t>
            </a:r>
          </a:p>
          <a:p>
            <a:endParaRPr lang="en-US" dirty="0"/>
          </a:p>
          <a:p>
            <a:r>
              <a:rPr lang="en-US" dirty="0"/>
              <a:t>The court agreed with us that distributor consumption and the possibility of hand-to-hand resale could widely vary the damages that the plaintiffs were claiming.  In fact, the court even agreed that consumption could be viewed as a value to the distributor.</a:t>
            </a:r>
          </a:p>
          <a:p>
            <a:endParaRPr lang="en-US" dirty="0"/>
          </a:p>
          <a:p>
            <a:r>
              <a:rPr lang="en-US" dirty="0"/>
              <a:t>Because different distributors had different levels of consumption or hand-to-hand sales, they would have experienced different monetary gains or losses.  Thus, they could not be grouped together in considering damages, if any even existed.</a:t>
            </a:r>
          </a:p>
          <a:p>
            <a:endParaRPr lang="en-US" dirty="0"/>
          </a:p>
        </p:txBody>
      </p:sp>
      <p:sp>
        <p:nvSpPr>
          <p:cNvPr id="4" name="Slide Number Placeholder 3"/>
          <p:cNvSpPr>
            <a:spLocks noGrp="1"/>
          </p:cNvSpPr>
          <p:nvPr>
            <p:ph type="sldNum" sz="quarter" idx="5"/>
          </p:nvPr>
        </p:nvSpPr>
        <p:spPr/>
        <p:txBody>
          <a:bodyPr/>
          <a:lstStyle/>
          <a:p>
            <a:fld id="{81E1C9A2-0E86-42C9-912B-EEE4CAD3ED1D}" type="slidenum">
              <a:rPr lang="en-US" smtClean="0"/>
              <a:t>14</a:t>
            </a:fld>
            <a:endParaRPr lang="en-US" dirty="0"/>
          </a:p>
        </p:txBody>
      </p:sp>
    </p:spTree>
    <p:extLst>
      <p:ext uri="{BB962C8B-B14F-4D97-AF65-F5344CB8AC3E}">
        <p14:creationId xmlns:p14="http://schemas.microsoft.com/office/powerpoint/2010/main" val="13781842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Specifically, we were able to show that the alleged damages were not ascertainable on a class-basis.</a:t>
            </a:r>
          </a:p>
          <a:p>
            <a:endParaRPr lang="en-US" dirty="0"/>
          </a:p>
          <a:p>
            <a:r>
              <a:rPr lang="en-US" dirty="0"/>
              <a:t>The court agreed with us that distributor consumption and the possibility of hand-to-hand resale could widely vary the damages that the plaintiffs were claiming.  In fact, the court even agreed that consumption could be viewed as a value to the distributor.</a:t>
            </a:r>
          </a:p>
          <a:p>
            <a:endParaRPr lang="en-US" dirty="0"/>
          </a:p>
          <a:p>
            <a:r>
              <a:rPr lang="en-US" dirty="0"/>
              <a:t>Because different distributors had different levels of consumption or hand-to-hand sales, they would have experienced different monetary gains or losses.  Thus, they could not be grouped together in considering damages, if any even existed.</a:t>
            </a:r>
          </a:p>
          <a:p>
            <a:endParaRPr lang="en-US" dirty="0"/>
          </a:p>
        </p:txBody>
      </p:sp>
      <p:sp>
        <p:nvSpPr>
          <p:cNvPr id="4" name="Slide Number Placeholder 3"/>
          <p:cNvSpPr>
            <a:spLocks noGrp="1"/>
          </p:cNvSpPr>
          <p:nvPr>
            <p:ph type="sldNum" sz="quarter" idx="5"/>
          </p:nvPr>
        </p:nvSpPr>
        <p:spPr/>
        <p:txBody>
          <a:bodyPr/>
          <a:lstStyle/>
          <a:p>
            <a:fld id="{81E1C9A2-0E86-42C9-912B-EEE4CAD3ED1D}" type="slidenum">
              <a:rPr lang="en-US" smtClean="0"/>
              <a:t>15</a:t>
            </a:fld>
            <a:endParaRPr lang="en-US" dirty="0"/>
          </a:p>
        </p:txBody>
      </p:sp>
    </p:spTree>
    <p:extLst>
      <p:ext uri="{BB962C8B-B14F-4D97-AF65-F5344CB8AC3E}">
        <p14:creationId xmlns:p14="http://schemas.microsoft.com/office/powerpoint/2010/main" val="11583860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Times New Roman" panose="02020603050405020304" pitchFamily="18" charset="0"/>
                <a:ea typeface="Calibri" panose="020F0502020204030204" pitchFamily="34" charset="0"/>
              </a:rPr>
              <a:t>LifeVantage’s win here is significant because the elements addressed by this court will apply across other legitimate multi-level marketing companies.</a:t>
            </a:r>
          </a:p>
          <a:p>
            <a:endParaRPr lang="en-US" sz="1200" dirty="0">
              <a:effectLst/>
              <a:latin typeface="Times New Roman" panose="02020603050405020304" pitchFamily="18" charset="0"/>
            </a:endParaRPr>
          </a:p>
          <a:p>
            <a:r>
              <a:rPr lang="en-US" sz="1200" dirty="0">
                <a:effectLst/>
                <a:latin typeface="Times New Roman" panose="02020603050405020304" pitchFamily="18" charset="0"/>
                <a:ea typeface="Calibri" panose="020F0502020204030204" pitchFamily="34" charset="0"/>
              </a:rPr>
              <a:t>To determine damages, the consumable products bought by the distributor, whether or not as a requirement of the distributorship program, cannot be disregarded as having zero value to the purchaser. </a:t>
            </a:r>
          </a:p>
          <a:p>
            <a:endParaRPr lang="en-US" sz="1200" dirty="0">
              <a:effectLst/>
              <a:latin typeface="Times New Roman" panose="02020603050405020304" pitchFamily="18" charset="0"/>
            </a:endParaRPr>
          </a:p>
          <a:p>
            <a:r>
              <a:rPr lang="en-US" sz="1200" dirty="0">
                <a:effectLst/>
                <a:latin typeface="Times New Roman" panose="02020603050405020304" pitchFamily="18" charset="0"/>
              </a:rPr>
              <a:t>In addition to the certification components, t</a:t>
            </a:r>
            <a:r>
              <a:rPr lang="en-US" sz="1200" dirty="0">
                <a:effectLst/>
                <a:latin typeface="Times New Roman" panose="02020603050405020304" pitchFamily="18" charset="0"/>
                <a:ea typeface="Calibri" panose="020F0502020204030204" pitchFamily="34" charset="0"/>
              </a:rPr>
              <a:t>he implications of the decision in this case help to demonstrate that LifeVantage, and similarly situated direct selling companies, are legitimate companies and not pyramid schemes, contrary to the plaintiffs’ allegations. The court acknowledged that many distributors wanted to purchase and consume products as part of their distributorship and that many became distributors because they liked and valued the products.</a:t>
            </a:r>
          </a:p>
          <a:p>
            <a:endParaRPr lang="en-US" sz="1200" dirty="0">
              <a:effectLst/>
              <a:latin typeface="Times New Roman" panose="02020603050405020304" pitchFamily="18" charset="0"/>
            </a:endParaRPr>
          </a:p>
          <a:p>
            <a:r>
              <a:rPr lang="en-US" sz="1200" dirty="0">
                <a:effectLst/>
                <a:latin typeface="Times New Roman" panose="02020603050405020304" pitchFamily="18" charset="0"/>
                <a:ea typeface="Calibri" panose="020F0502020204030204" pitchFamily="34" charset="0"/>
              </a:rPr>
              <a:t>The court distinguished between “a legitimate multi-level marketing company offering actual products and services” and a pyramid scheme that has “no legitimate revenue stream</a:t>
            </a:r>
            <a:endParaRPr lang="en-US" sz="1200" dirty="0">
              <a:effectLst/>
              <a:latin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1E1C9A2-0E86-42C9-912B-EEE4CAD3ED1D}" type="slidenum">
              <a:rPr lang="en-US" smtClean="0"/>
              <a:t>16</a:t>
            </a:fld>
            <a:endParaRPr lang="en-US" dirty="0"/>
          </a:p>
        </p:txBody>
      </p:sp>
    </p:spTree>
    <p:extLst>
      <p:ext uri="{BB962C8B-B14F-4D97-AF65-F5344CB8AC3E}">
        <p14:creationId xmlns:p14="http://schemas.microsoft.com/office/powerpoint/2010/main" val="3382795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8AD62E8-E0C6-4386-8E4A-418645DB203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71" y="669"/>
            <a:ext cx="12188857" cy="6856660"/>
          </a:xfrm>
          <a:prstGeom prst="rect">
            <a:avLst/>
          </a:prstGeom>
        </p:spPr>
      </p:pic>
      <p:sp>
        <p:nvSpPr>
          <p:cNvPr id="2" name="Title 1"/>
          <p:cNvSpPr>
            <a:spLocks noGrp="1"/>
          </p:cNvSpPr>
          <p:nvPr>
            <p:ph type="ctrTitle"/>
          </p:nvPr>
        </p:nvSpPr>
        <p:spPr>
          <a:xfrm>
            <a:off x="6675120" y="2552699"/>
            <a:ext cx="5126355" cy="2522409"/>
          </a:xfrm>
        </p:spPr>
        <p:txBody>
          <a:bodyPr anchor="b">
            <a:normAutofit/>
          </a:bodyPr>
          <a:lstStyle>
            <a:lvl1pPr algn="l">
              <a:defRPr sz="5900" spc="-100" baseline="0">
                <a:solidFill>
                  <a:schemeClr val="tx2"/>
                </a:solidFill>
              </a:defRPr>
            </a:lvl1pPr>
          </a:lstStyle>
          <a:p>
            <a:r>
              <a:rPr lang="en-US" dirty="0"/>
              <a:t>Click to edit Master title style</a:t>
            </a:r>
          </a:p>
        </p:txBody>
      </p:sp>
      <p:sp>
        <p:nvSpPr>
          <p:cNvPr id="3" name="Subtitle 2"/>
          <p:cNvSpPr>
            <a:spLocks noGrp="1"/>
          </p:cNvSpPr>
          <p:nvPr>
            <p:ph type="subTitle" idx="1"/>
          </p:nvPr>
        </p:nvSpPr>
        <p:spPr>
          <a:xfrm>
            <a:off x="6675119" y="5440869"/>
            <a:ext cx="5126355" cy="914400"/>
          </a:xfrm>
        </p:spPr>
        <p:txBody>
          <a:bodyPr anchor="t">
            <a:normAutofit/>
          </a:bodyPr>
          <a:lstStyle>
            <a:lvl1pPr marL="0" indent="0" algn="l">
              <a:buNone/>
              <a:defRPr sz="2200" cap="none" spc="0" baseline="0">
                <a:solidFill>
                  <a:schemeClr val="tx2"/>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Tree>
    <p:extLst>
      <p:ext uri="{BB962C8B-B14F-4D97-AF65-F5344CB8AC3E}">
        <p14:creationId xmlns:p14="http://schemas.microsoft.com/office/powerpoint/2010/main" val="54272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1AC57-4C90-41AC-AD6E-AD90E39D41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98340B-20D2-49B2-8846-DB4378CF47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815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B8543-2A03-49F7-BE86-E61E7992C0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BB0C66-0FB9-49F4-B9D4-DA4845B442CA}"/>
              </a:ext>
            </a:extLst>
          </p:cNvPr>
          <p:cNvSpPr>
            <a:spLocks noGrp="1"/>
          </p:cNvSpPr>
          <p:nvPr>
            <p:ph sz="half" idx="1"/>
          </p:nvPr>
        </p:nvSpPr>
        <p:spPr>
          <a:xfrm>
            <a:off x="838200" y="1825625"/>
            <a:ext cx="5181600" cy="393868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C96082F-B202-4BE6-9349-05A5458B3CB6}"/>
              </a:ext>
            </a:extLst>
          </p:cNvPr>
          <p:cNvSpPr>
            <a:spLocks noGrp="1"/>
          </p:cNvSpPr>
          <p:nvPr>
            <p:ph sz="half" idx="2"/>
          </p:nvPr>
        </p:nvSpPr>
        <p:spPr>
          <a:xfrm>
            <a:off x="6172200" y="1825625"/>
            <a:ext cx="5181600" cy="3938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9012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9808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70595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96F1A-20E7-0B48-A62F-3635CC95F2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6C6E0A-899C-3A4B-BD58-EE79D54F320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65A06B-1804-AA49-B8C6-11AD56B178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7">
            <a:extLst>
              <a:ext uri="{FF2B5EF4-FFF2-40B4-BE49-F238E27FC236}">
                <a16:creationId xmlns:a16="http://schemas.microsoft.com/office/drawing/2014/main" id="{01C21FE2-AB4C-3C4B-8D7B-25C0C9AB6434}"/>
              </a:ext>
            </a:extLst>
          </p:cNvPr>
          <p:cNvSpPr>
            <a:spLocks noGrp="1"/>
          </p:cNvSpPr>
          <p:nvPr>
            <p:ph type="body" sz="quarter" idx="11" hasCustomPrompt="1"/>
          </p:nvPr>
        </p:nvSpPr>
        <p:spPr>
          <a:xfrm>
            <a:off x="2753360" y="6363414"/>
            <a:ext cx="5522015" cy="287034"/>
          </a:xfrm>
        </p:spPr>
        <p:txBody>
          <a:bodyPr anchor="ctr">
            <a:normAutofit/>
          </a:bodyPr>
          <a:lstStyle>
            <a:lvl1pPr algn="r">
              <a:defRPr sz="1100" b="0"/>
            </a:lvl1pPr>
          </a:lstStyle>
          <a:p>
            <a:pPr lvl="0"/>
            <a:r>
              <a:rPr lang="en-US" dirty="0"/>
              <a:t>Custom Footer Text</a:t>
            </a:r>
          </a:p>
        </p:txBody>
      </p:sp>
    </p:spTree>
    <p:extLst>
      <p:ext uri="{BB962C8B-B14F-4D97-AF65-F5344CB8AC3E}">
        <p14:creationId xmlns:p14="http://schemas.microsoft.com/office/powerpoint/2010/main" val="3770896194"/>
      </p:ext>
    </p:extLst>
  </p:cSld>
  <p:clrMapOvr>
    <a:masterClrMapping/>
  </p:clrMapOvr>
  <p:transition spd="slow">
    <p:push/>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Main Text Slide">
    <p:spTree>
      <p:nvGrpSpPr>
        <p:cNvPr id="1" name=""/>
        <p:cNvGrpSpPr/>
        <p:nvPr/>
      </p:nvGrpSpPr>
      <p:grpSpPr>
        <a:xfrm>
          <a:off x="0" y="0"/>
          <a:ext cx="0" cy="0"/>
          <a:chOff x="0" y="0"/>
          <a:chExt cx="0" cy="0"/>
        </a:xfrm>
      </p:grpSpPr>
      <p:sp>
        <p:nvSpPr>
          <p:cNvPr id="6" name="Title Placeholder 2"/>
          <p:cNvSpPr>
            <a:spLocks noGrp="1"/>
          </p:cNvSpPr>
          <p:nvPr>
            <p:ph type="title"/>
          </p:nvPr>
        </p:nvSpPr>
        <p:spPr>
          <a:xfrm>
            <a:off x="987747" y="15962"/>
            <a:ext cx="9097476" cy="1143000"/>
          </a:xfrm>
          <a:prstGeom prst="rect">
            <a:avLst/>
          </a:prstGeom>
        </p:spPr>
        <p:txBody>
          <a:bodyPr vert="horz" lIns="91440" tIns="45720" rIns="91440" bIns="45720" rtlCol="0" anchor="ctr">
            <a:normAutofit/>
          </a:bodyPr>
          <a:lstStyle>
            <a:lvl1pPr>
              <a:defRPr>
                <a:solidFill>
                  <a:srgbClr val="0C3E7A"/>
                </a:solidFill>
              </a:defRPr>
            </a:lvl1pPr>
          </a:lstStyle>
          <a:p>
            <a:r>
              <a:rPr lang="en-US" dirty="0"/>
              <a:t>Click to edit Master title style</a:t>
            </a:r>
          </a:p>
        </p:txBody>
      </p:sp>
      <p:sp>
        <p:nvSpPr>
          <p:cNvPr id="9" name="Text Placeholder 4"/>
          <p:cNvSpPr>
            <a:spLocks noGrp="1"/>
          </p:cNvSpPr>
          <p:nvPr>
            <p:ph type="body" sz="quarter" idx="14"/>
          </p:nvPr>
        </p:nvSpPr>
        <p:spPr>
          <a:xfrm>
            <a:off x="987748" y="1485900"/>
            <a:ext cx="10066333" cy="4703690"/>
          </a:xfrm>
          <a:prstGeom prst="rect">
            <a:avLst/>
          </a:prstGeom>
        </p:spPr>
        <p:txBody>
          <a:bodyPr lIns="0">
            <a:noAutofit/>
          </a:bodyPr>
          <a:lstStyle>
            <a:lvl1pPr marL="117475" indent="-117475" algn="l" defTabSz="457200" rtl="0" eaLnBrk="1" latinLnBrk="0" hangingPunct="1">
              <a:spcBef>
                <a:spcPct val="20000"/>
              </a:spcBef>
              <a:buClr>
                <a:schemeClr val="bg1"/>
              </a:buClr>
              <a:buSzPct val="100000"/>
              <a:buFont typeface="Calibri" pitchFamily="34" charset="0"/>
              <a:buChar char=" "/>
              <a:defRPr lang="en-US" sz="2400" b="0" kern="1200" dirty="0" smtClean="0">
                <a:solidFill>
                  <a:srgbClr val="0C3E7A"/>
                </a:solidFill>
                <a:latin typeface="+mn-lt"/>
                <a:ea typeface="+mn-ea"/>
                <a:cs typeface="+mn-cs"/>
              </a:defRPr>
            </a:lvl1pPr>
            <a:lvl2pPr marL="457200" indent="-223838">
              <a:buClr>
                <a:srgbClr val="71ADB6"/>
              </a:buClr>
              <a:buSzPct val="130000"/>
              <a:buFont typeface="Calibri" panose="020F0502020204030204" pitchFamily="34" charset="0"/>
              <a:buChar char="–"/>
              <a:defRPr lang="en-US" sz="2200" b="0" kern="1200" dirty="0" smtClean="0">
                <a:solidFill>
                  <a:srgbClr val="000000"/>
                </a:solidFill>
                <a:latin typeface="+mn-lt"/>
                <a:ea typeface="+mn-ea"/>
                <a:cs typeface="+mn-cs"/>
              </a:defRPr>
            </a:lvl2pPr>
            <a:lvl3pPr marL="690563" indent="-233363">
              <a:buClr>
                <a:srgbClr val="71ADB6"/>
              </a:buClr>
              <a:buFont typeface="Calibri" pitchFamily="34" charset="0"/>
              <a:buChar char="•"/>
              <a:defRPr lang="en-US" sz="2000" kern="1200" dirty="0" smtClean="0">
                <a:solidFill>
                  <a:srgbClr val="000000"/>
                </a:solidFill>
                <a:latin typeface="+mn-lt"/>
                <a:ea typeface="+mn-ea"/>
                <a:cs typeface="+mn-cs"/>
              </a:defRPr>
            </a:lvl3pPr>
            <a:lvl4pPr marL="919163" indent="-228600" defTabSz="457200">
              <a:buClr>
                <a:srgbClr val="71ADB6"/>
              </a:buClr>
              <a:buSzPct val="80000"/>
              <a:buFont typeface="Wingdings" pitchFamily="2" charset="2"/>
              <a:buChar char="§"/>
              <a:tabLst/>
              <a:defRPr sz="1800" baseline="0">
                <a:solidFill>
                  <a:srgbClr val="000000"/>
                </a:solidFill>
              </a:defRPr>
            </a:lvl4pPr>
            <a:lvl5pPr marL="1085850" indent="-171450">
              <a:buClr>
                <a:srgbClr val="71ADB6"/>
              </a:buClr>
              <a:buFont typeface="Calibri" panose="020F0502020204030204" pitchFamily="34" charset="0"/>
              <a:buChar char="₊"/>
              <a:defRPr lang="en-US" sz="1800" kern="1200" baseline="0" dirty="0">
                <a:solidFill>
                  <a:srgbClr val="000000"/>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699608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se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5D6AE-5494-EF6E-D9DD-10031861372C}"/>
              </a:ext>
            </a:extLst>
          </p:cNvPr>
          <p:cNvSpPr>
            <a:spLocks noGrp="1"/>
          </p:cNvSpPr>
          <p:nvPr>
            <p:ph type="title"/>
          </p:nvPr>
        </p:nvSpPr>
        <p:spPr>
          <a:xfrm>
            <a:off x="838200" y="1652955"/>
            <a:ext cx="10515600" cy="2637692"/>
          </a:xfrm>
        </p:spPr>
        <p:txBody>
          <a:bodyPr>
            <a:noAutofit/>
          </a:bodyPr>
          <a:lstStyle>
            <a:lvl1pPr algn="ctr">
              <a:defRPr/>
            </a:lvl1pPr>
          </a:lstStyle>
          <a:p>
            <a:r>
              <a:rPr lang="en-US"/>
              <a:t>Click to edit Master title style</a:t>
            </a:r>
          </a:p>
        </p:txBody>
      </p:sp>
    </p:spTree>
    <p:extLst>
      <p:ext uri="{BB962C8B-B14F-4D97-AF65-F5344CB8AC3E}">
        <p14:creationId xmlns:p14="http://schemas.microsoft.com/office/powerpoint/2010/main" val="466218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7E144F-812F-4ECB-895F-61A63B3C86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D6D4B94-ACB4-40FD-8FEC-ED48C39D50E7}"/>
              </a:ext>
            </a:extLst>
          </p:cNvPr>
          <p:cNvSpPr>
            <a:spLocks noGrp="1"/>
          </p:cNvSpPr>
          <p:nvPr>
            <p:ph type="body" idx="1"/>
          </p:nvPr>
        </p:nvSpPr>
        <p:spPr>
          <a:xfrm>
            <a:off x="838200" y="1825625"/>
            <a:ext cx="10515600" cy="393868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a:extLst>
              <a:ext uri="{FF2B5EF4-FFF2-40B4-BE49-F238E27FC236}">
                <a16:creationId xmlns:a16="http://schemas.microsoft.com/office/drawing/2014/main" id="{8FC17848-5FD4-4249-A2B8-B22F3A75763F}"/>
              </a:ext>
            </a:extLst>
          </p:cNvPr>
          <p:cNvPicPr>
            <a:picLocks noChangeAspect="1"/>
          </p:cNvPicPr>
          <p:nvPr userDrawn="1"/>
        </p:nvPicPr>
        <p:blipFill>
          <a:blip r:embed="rId10">
            <a:extLst>
              <a:ext uri="{28A0092B-C50C-407E-A947-70E740481C1C}">
                <a14:useLocalDpi xmlns:a14="http://schemas.microsoft.com/office/drawing/2010/main" val="0"/>
              </a:ext>
            </a:extLst>
          </a:blip>
          <a:srcRect t="3914" b="3914"/>
          <a:stretch/>
        </p:blipFill>
        <p:spPr>
          <a:xfrm>
            <a:off x="0" y="6048486"/>
            <a:ext cx="12192000" cy="824753"/>
          </a:xfrm>
          <a:prstGeom prst="rect">
            <a:avLst/>
          </a:prstGeom>
          <a:effectLst/>
        </p:spPr>
      </p:pic>
    </p:spTree>
    <p:extLst>
      <p:ext uri="{BB962C8B-B14F-4D97-AF65-F5344CB8AC3E}">
        <p14:creationId xmlns:p14="http://schemas.microsoft.com/office/powerpoint/2010/main" val="2435657372"/>
      </p:ext>
    </p:extLst>
  </p:cSld>
  <p:clrMap bg1="lt1" tx1="dk1" bg2="lt2" tx2="dk2" accent1="accent1" accent2="accent2" accent3="accent3" accent4="accent4" accent5="accent5" accent6="accent6" hlink="hlink" folHlink="folHlink"/>
  <p:sldLayoutIdLst>
    <p:sldLayoutId id="2147483659" r:id="rId1"/>
    <p:sldLayoutId id="2147483652" r:id="rId2"/>
    <p:sldLayoutId id="2147483654" r:id="rId3"/>
    <p:sldLayoutId id="2147483657" r:id="rId4"/>
    <p:sldLayoutId id="2147483660" r:id="rId5"/>
    <p:sldLayoutId id="2147483662" r:id="rId6"/>
    <p:sldLayoutId id="2147483663" r:id="rId7"/>
    <p:sldLayoutId id="2147483664" r:id="rId8"/>
  </p:sldLayoutIdLst>
  <p:txStyles>
    <p:titleStyle>
      <a:lvl1pPr algn="l" defTabSz="914400" rtl="0" eaLnBrk="1" latinLnBrk="0" hangingPunct="1">
        <a:lnSpc>
          <a:spcPct val="90000"/>
        </a:lnSpc>
        <a:spcBef>
          <a:spcPct val="0"/>
        </a:spcBef>
        <a:buNone/>
        <a:defRPr sz="4400" kern="1200">
          <a:solidFill>
            <a:srgbClr val="2C2C3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C2C3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C2C3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C2C3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C2C3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C2C3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0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0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10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0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07.xml.rels><?xml version="1.0" encoding="UTF-8" standalone="yes"?>
<Relationships xmlns="http://schemas.openxmlformats.org/package/2006/relationships"><Relationship Id="rId8" Type="http://schemas.openxmlformats.org/officeDocument/2006/relationships/diagramData" Target="../diagrams/data11.xml"/><Relationship Id="rId3" Type="http://schemas.openxmlformats.org/officeDocument/2006/relationships/diagramData" Target="../diagrams/data10.xml"/><Relationship Id="rId7" Type="http://schemas.microsoft.com/office/2007/relationships/diagramDrawing" Target="../diagrams/drawing10.xml"/><Relationship Id="rId12" Type="http://schemas.microsoft.com/office/2007/relationships/diagramDrawing" Target="../diagrams/drawing11.xml"/><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diagramColors" Target="../diagrams/colors10.xml"/><Relationship Id="rId11" Type="http://schemas.openxmlformats.org/officeDocument/2006/relationships/diagramColors" Target="../diagrams/colors11.xml"/><Relationship Id="rId5" Type="http://schemas.openxmlformats.org/officeDocument/2006/relationships/diagramQuickStyle" Target="../diagrams/quickStyle10.xml"/><Relationship Id="rId10" Type="http://schemas.openxmlformats.org/officeDocument/2006/relationships/diagramQuickStyle" Target="../diagrams/quickStyle11.xml"/><Relationship Id="rId4" Type="http://schemas.openxmlformats.org/officeDocument/2006/relationships/diagramLayout" Target="../diagrams/layout10.xml"/><Relationship Id="rId9" Type="http://schemas.openxmlformats.org/officeDocument/2006/relationships/diagramLayout" Target="../diagrams/layout11.xml"/></Relationships>
</file>

<file path=ppt/slides/_rels/slide108.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0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0.xml"/><Relationship Id="rId1" Type="http://schemas.openxmlformats.org/officeDocument/2006/relationships/slideLayout" Target="../slideLayouts/slideLayout6.xml"/><Relationship Id="rId4" Type="http://schemas.openxmlformats.org/officeDocument/2006/relationships/image" Target="../media/image61.png"/></Relationships>
</file>

<file path=ppt/slides/_rels/slide1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14.emf"/><Relationship Id="rId4" Type="http://schemas.openxmlformats.org/officeDocument/2006/relationships/image" Target="../media/image13.emf"/></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20.gif"/></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3.wdp"/><Relationship Id="rId3" Type="http://schemas.openxmlformats.org/officeDocument/2006/relationships/image" Target="../media/image23.jpeg"/><Relationship Id="rId7" Type="http://schemas.openxmlformats.org/officeDocument/2006/relationships/image" Target="../media/image27.png"/><Relationship Id="rId12" Type="http://schemas.openxmlformats.org/officeDocument/2006/relationships/image" Target="../media/image30.png"/><Relationship Id="rId2" Type="http://schemas.openxmlformats.org/officeDocument/2006/relationships/notesSlide" Target="../notesSlides/notesSlide45.xml"/><Relationship Id="rId1" Type="http://schemas.openxmlformats.org/officeDocument/2006/relationships/slideLayout" Target="../slideLayouts/slideLayout5.xml"/><Relationship Id="rId6" Type="http://schemas.openxmlformats.org/officeDocument/2006/relationships/image" Target="../media/image26.png"/><Relationship Id="rId11" Type="http://schemas.openxmlformats.org/officeDocument/2006/relationships/image" Target="../media/image29.png"/><Relationship Id="rId5" Type="http://schemas.openxmlformats.org/officeDocument/2006/relationships/image" Target="../media/image25.png"/><Relationship Id="rId10" Type="http://schemas.microsoft.com/office/2007/relationships/hdphoto" Target="../media/hdphoto2.wdp"/><Relationship Id="rId4" Type="http://schemas.openxmlformats.org/officeDocument/2006/relationships/image" Target="../media/image24.jpeg"/><Relationship Id="rId9" Type="http://schemas.openxmlformats.org/officeDocument/2006/relationships/image" Target="../media/image28.png"/><Relationship Id="rId14" Type="http://schemas.openxmlformats.org/officeDocument/2006/relationships/image" Target="../media/image31.jpeg"/></Relationships>
</file>

<file path=ppt/slides/_rels/slide5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with low confidence">
            <a:extLst>
              <a:ext uri="{FF2B5EF4-FFF2-40B4-BE49-F238E27FC236}">
                <a16:creationId xmlns:a16="http://schemas.microsoft.com/office/drawing/2014/main" id="{D9243763-9D69-75C5-33BA-805FA76AF5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9"/>
            <a:ext cx="12192000" cy="6856661"/>
          </a:xfrm>
          <a:prstGeom prst="rect">
            <a:avLst/>
          </a:prstGeom>
        </p:spPr>
      </p:pic>
    </p:spTree>
    <p:extLst>
      <p:ext uri="{BB962C8B-B14F-4D97-AF65-F5344CB8AC3E}">
        <p14:creationId xmlns:p14="http://schemas.microsoft.com/office/powerpoint/2010/main" val="23489109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6F68366-982C-BA7D-E274-C77076438BBD}"/>
              </a:ext>
            </a:extLst>
          </p:cNvPr>
          <p:cNvSpPr>
            <a:spLocks noGrp="1"/>
          </p:cNvSpPr>
          <p:nvPr>
            <p:ph type="title"/>
          </p:nvPr>
        </p:nvSpPr>
        <p:spPr/>
        <p:txBody>
          <a:bodyPr/>
          <a:lstStyle/>
          <a:p>
            <a:r>
              <a:rPr lang="en-US" dirty="0"/>
              <a:t>Direct Seller </a:t>
            </a:r>
            <a:br>
              <a:rPr lang="en-US" dirty="0"/>
            </a:br>
            <a:r>
              <a:rPr lang="en-US" dirty="0"/>
              <a:t>Class Action Update</a:t>
            </a:r>
          </a:p>
        </p:txBody>
      </p:sp>
      <p:sp>
        <p:nvSpPr>
          <p:cNvPr id="6" name="Content Placeholder 2">
            <a:extLst>
              <a:ext uri="{FF2B5EF4-FFF2-40B4-BE49-F238E27FC236}">
                <a16:creationId xmlns:a16="http://schemas.microsoft.com/office/drawing/2014/main" id="{4EB5342D-1DD8-726C-D032-E05B8353C121}"/>
              </a:ext>
            </a:extLst>
          </p:cNvPr>
          <p:cNvSpPr>
            <a:spLocks noGrp="1"/>
          </p:cNvSpPr>
          <p:nvPr>
            <p:ph idx="4294967295"/>
          </p:nvPr>
        </p:nvSpPr>
        <p:spPr>
          <a:xfrm>
            <a:off x="0" y="1825625"/>
            <a:ext cx="10515600" cy="3938588"/>
          </a:xfrm>
        </p:spPr>
        <p:txBody>
          <a:bodyPr/>
          <a:lstStyle/>
          <a:p>
            <a:endParaRPr lang="en-US" dirty="0"/>
          </a:p>
          <a:p>
            <a:endParaRPr lang="en-US" dirty="0"/>
          </a:p>
          <a:p>
            <a:endParaRPr lang="en-US" dirty="0"/>
          </a:p>
        </p:txBody>
      </p:sp>
    </p:spTree>
    <p:extLst>
      <p:ext uri="{BB962C8B-B14F-4D97-AF65-F5344CB8AC3E}">
        <p14:creationId xmlns:p14="http://schemas.microsoft.com/office/powerpoint/2010/main" val="355131680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e 3">
            <a:extLst>
              <a:ext uri="{FF2B5EF4-FFF2-40B4-BE49-F238E27FC236}">
                <a16:creationId xmlns:a16="http://schemas.microsoft.com/office/drawing/2014/main" id="{01790B00-C645-4FBB-8E17-3F1A0336ADE7}"/>
              </a:ext>
            </a:extLst>
          </p:cNvPr>
          <p:cNvGraphicFramePr/>
          <p:nvPr/>
        </p:nvGraphicFramePr>
        <p:xfrm>
          <a:off x="838200" y="1623526"/>
          <a:ext cx="10825583" cy="40401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2">
            <a:extLst>
              <a:ext uri="{FF2B5EF4-FFF2-40B4-BE49-F238E27FC236}">
                <a16:creationId xmlns:a16="http://schemas.microsoft.com/office/drawing/2014/main" id="{2C14781A-79A8-4571-AFBE-AD86C60AE9D5}"/>
              </a:ext>
            </a:extLst>
          </p:cNvPr>
          <p:cNvSpPr>
            <a:spLocks noGrp="1"/>
          </p:cNvSpPr>
          <p:nvPr>
            <p:ph type="title"/>
          </p:nvPr>
        </p:nvSpPr>
        <p:spPr>
          <a:xfrm>
            <a:off x="838200" y="365125"/>
            <a:ext cx="10515600" cy="1325563"/>
          </a:xfrm>
        </p:spPr>
        <p:txBody>
          <a:bodyPr>
            <a:normAutofit/>
          </a:bodyPr>
          <a:lstStyle/>
          <a:p>
            <a:r>
              <a:rPr lang="en-GB" b="1" dirty="0"/>
              <a:t>EU Policy Objectives</a:t>
            </a:r>
            <a:r>
              <a:rPr lang="en-GB" dirty="0"/>
              <a:t> </a:t>
            </a:r>
            <a:endParaRPr lang="en-US" dirty="0"/>
          </a:p>
        </p:txBody>
      </p:sp>
    </p:spTree>
    <p:extLst>
      <p:ext uri="{BB962C8B-B14F-4D97-AF65-F5344CB8AC3E}">
        <p14:creationId xmlns:p14="http://schemas.microsoft.com/office/powerpoint/2010/main" val="303118665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FB971A-50C1-4E24-94E4-0C056C1BA641}"/>
              </a:ext>
            </a:extLst>
          </p:cNvPr>
          <p:cNvSpPr>
            <a:spLocks noGrp="1"/>
          </p:cNvSpPr>
          <p:nvPr>
            <p:ph type="title"/>
          </p:nvPr>
        </p:nvSpPr>
        <p:spPr/>
        <p:txBody>
          <a:bodyPr>
            <a:normAutofit/>
          </a:bodyPr>
          <a:lstStyle/>
          <a:p>
            <a:r>
              <a:rPr lang="en-GB" b="1" dirty="0"/>
              <a:t>Proposal For Directive On Improving Working Conditions In Platform Work</a:t>
            </a:r>
            <a:r>
              <a:rPr lang="en-GB" dirty="0"/>
              <a:t> </a:t>
            </a:r>
            <a:endParaRPr lang="en-US" dirty="0"/>
          </a:p>
        </p:txBody>
      </p:sp>
      <p:graphicFrame>
        <p:nvGraphicFramePr>
          <p:cNvPr id="7" name="Diagramme 6">
            <a:extLst>
              <a:ext uri="{FF2B5EF4-FFF2-40B4-BE49-F238E27FC236}">
                <a16:creationId xmlns:a16="http://schemas.microsoft.com/office/drawing/2014/main" id="{F5AC50C1-9C7B-438E-BFDC-03BCE7006A93}"/>
              </a:ext>
            </a:extLst>
          </p:cNvPr>
          <p:cNvGraphicFramePr/>
          <p:nvPr/>
        </p:nvGraphicFramePr>
        <p:xfrm>
          <a:off x="838201" y="2099389"/>
          <a:ext cx="9164216" cy="26405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8" name="Groupe 7">
            <a:extLst>
              <a:ext uri="{FF2B5EF4-FFF2-40B4-BE49-F238E27FC236}">
                <a16:creationId xmlns:a16="http://schemas.microsoft.com/office/drawing/2014/main" id="{13D183EA-B647-4A3E-9353-2705E714BE0A}"/>
              </a:ext>
            </a:extLst>
          </p:cNvPr>
          <p:cNvGrpSpPr/>
          <p:nvPr/>
        </p:nvGrpSpPr>
        <p:grpSpPr>
          <a:xfrm>
            <a:off x="2034074" y="5148651"/>
            <a:ext cx="9641373" cy="559838"/>
            <a:chOff x="4499429" y="5908183"/>
            <a:chExt cx="4645608" cy="1054361"/>
          </a:xfrm>
          <a:solidFill>
            <a:schemeClr val="tx1">
              <a:lumMod val="60000"/>
              <a:lumOff val="40000"/>
            </a:schemeClr>
          </a:solidFill>
        </p:grpSpPr>
        <p:sp>
          <p:nvSpPr>
            <p:cNvPr id="9" name="Rectangle : coins arrondis 8">
              <a:extLst>
                <a:ext uri="{FF2B5EF4-FFF2-40B4-BE49-F238E27FC236}">
                  <a16:creationId xmlns:a16="http://schemas.microsoft.com/office/drawing/2014/main" id="{4C931BDB-C77B-4677-B998-015A57B78373}"/>
                </a:ext>
              </a:extLst>
            </p:cNvPr>
            <p:cNvSpPr/>
            <p:nvPr/>
          </p:nvSpPr>
          <p:spPr>
            <a:xfrm>
              <a:off x="4499429" y="5908183"/>
              <a:ext cx="4645608" cy="1006015"/>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Rectangle : coins arrondis 4">
              <a:extLst>
                <a:ext uri="{FF2B5EF4-FFF2-40B4-BE49-F238E27FC236}">
                  <a16:creationId xmlns:a16="http://schemas.microsoft.com/office/drawing/2014/main" id="{F751103E-E668-4E0C-ABC9-C019FA867A4B}"/>
                </a:ext>
              </a:extLst>
            </p:cNvPr>
            <p:cNvSpPr txBox="1"/>
            <p:nvPr/>
          </p:nvSpPr>
          <p:spPr>
            <a:xfrm>
              <a:off x="4584561" y="5908183"/>
              <a:ext cx="4449545" cy="105436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fr-BE" kern="1200" dirty="0"/>
                <a:t>&gt;&gt; Focus </a:t>
              </a:r>
              <a:r>
                <a:rPr lang="en-GB" kern="1200" dirty="0"/>
                <a:t>on on-demand services</a:t>
              </a:r>
              <a:r>
                <a:rPr lang="en-US" kern="1200" dirty="0"/>
                <a:t> </a:t>
              </a:r>
              <a:r>
                <a:rPr lang="en-GB" kern="1200" dirty="0"/>
                <a:t> (“</a:t>
              </a:r>
              <a:r>
                <a:rPr lang="en-US" i="1" kern="1200" dirty="0"/>
                <a:t>work provided at the request of the recipient of the service”)</a:t>
              </a:r>
              <a:endParaRPr lang="en-US" kern="1200" dirty="0"/>
            </a:p>
          </p:txBody>
        </p:sp>
      </p:grpSp>
    </p:spTree>
    <p:extLst>
      <p:ext uri="{BB962C8B-B14F-4D97-AF65-F5344CB8AC3E}">
        <p14:creationId xmlns:p14="http://schemas.microsoft.com/office/powerpoint/2010/main" val="301893448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8675B8-38FA-465F-AEC5-CA5EB09E0C72}"/>
              </a:ext>
            </a:extLst>
          </p:cNvPr>
          <p:cNvSpPr>
            <a:spLocks noGrp="1"/>
          </p:cNvSpPr>
          <p:nvPr>
            <p:ph type="title"/>
          </p:nvPr>
        </p:nvSpPr>
        <p:spPr/>
        <p:txBody>
          <a:bodyPr/>
          <a:lstStyle/>
          <a:p>
            <a:r>
              <a:rPr lang="en-US" b="1" dirty="0"/>
              <a:t>Commission Proposal - Criteria</a:t>
            </a:r>
          </a:p>
        </p:txBody>
      </p:sp>
      <p:sp>
        <p:nvSpPr>
          <p:cNvPr id="3" name="Espace réservé du contenu 2">
            <a:extLst>
              <a:ext uri="{FF2B5EF4-FFF2-40B4-BE49-F238E27FC236}">
                <a16:creationId xmlns:a16="http://schemas.microsoft.com/office/drawing/2014/main" id="{77DC3176-281B-4B65-98B4-21C4E4EBB14D}"/>
              </a:ext>
            </a:extLst>
          </p:cNvPr>
          <p:cNvSpPr>
            <a:spLocks noGrp="1"/>
          </p:cNvSpPr>
          <p:nvPr>
            <p:ph idx="1"/>
          </p:nvPr>
        </p:nvSpPr>
        <p:spPr/>
        <p:txBody>
          <a:bodyPr>
            <a:normAutofit fontScale="92500" lnSpcReduction="10000"/>
          </a:bodyPr>
          <a:lstStyle/>
          <a:p>
            <a:r>
              <a:rPr lang="en-US" sz="1900" dirty="0"/>
              <a:t>(</a:t>
            </a:r>
            <a:r>
              <a:rPr lang="en-US" sz="2200" dirty="0"/>
              <a:t>art 4) If </a:t>
            </a:r>
            <a:r>
              <a:rPr lang="en-US" sz="2200" b="1" dirty="0"/>
              <a:t>two</a:t>
            </a:r>
            <a:r>
              <a:rPr lang="en-US" sz="2200" dirty="0"/>
              <a:t> of the following five criteria are fulfilled, there is </a:t>
            </a:r>
            <a:r>
              <a:rPr lang="en-US" sz="2200" b="1" dirty="0"/>
              <a:t>a legal presumption</a:t>
            </a:r>
            <a:r>
              <a:rPr lang="en-US" sz="2200" dirty="0"/>
              <a:t> of employment relationship between platform and platform worker:</a:t>
            </a:r>
          </a:p>
          <a:p>
            <a:pPr marL="914400" lvl="1" indent="-457200">
              <a:buFont typeface="+mj-lt"/>
              <a:buAutoNum type="arabicPeriod"/>
            </a:pPr>
            <a:r>
              <a:rPr lang="en-GB" sz="1800" dirty="0"/>
              <a:t>Effectively determining, or setting upper limits for the level of remuneration</a:t>
            </a:r>
          </a:p>
          <a:p>
            <a:pPr marL="914400" lvl="1" indent="-457200">
              <a:buFont typeface="+mj-lt"/>
              <a:buAutoNum type="arabicPeriod"/>
            </a:pPr>
            <a:r>
              <a:rPr lang="en-GB" sz="1800" dirty="0"/>
              <a:t>Requiring the person performing platform work to respect specific binding rules with regard to appearance, conduct towards the recipient of the service or performance of the work</a:t>
            </a:r>
          </a:p>
          <a:p>
            <a:pPr marL="914400" lvl="1" indent="-457200">
              <a:buFont typeface="+mj-lt"/>
              <a:buAutoNum type="arabicPeriod"/>
            </a:pPr>
            <a:r>
              <a:rPr lang="en-GB" sz="1800" dirty="0"/>
              <a:t>Supervising the performance of work or verifying the quality of the results of the work including by electronic means</a:t>
            </a:r>
          </a:p>
          <a:p>
            <a:pPr marL="914400" lvl="1" indent="-457200">
              <a:buFont typeface="+mj-lt"/>
              <a:buAutoNum type="arabicPeriod"/>
            </a:pPr>
            <a:r>
              <a:rPr lang="en-GB" sz="1800" dirty="0"/>
              <a:t>Effectively restricting the freedom, including through sanctions, to organise one’s work, in particular the discretion to choose one’s working hours or periods of absence, to accept or to refuse tasks or to use subcontractors or substitutes;</a:t>
            </a:r>
          </a:p>
          <a:p>
            <a:pPr marL="914400" lvl="1" indent="-457200">
              <a:buFont typeface="+mj-lt"/>
              <a:buAutoNum type="arabicPeriod"/>
            </a:pPr>
            <a:r>
              <a:rPr lang="en-GB" sz="1800" dirty="0"/>
              <a:t>effectively restricting the possibility to build a client base or to perform work for any third part</a:t>
            </a:r>
            <a:endParaRPr lang="en-US" dirty="0"/>
          </a:p>
          <a:p>
            <a:r>
              <a:rPr lang="en-GB" sz="2200" dirty="0"/>
              <a:t>Platforms would have the right to contest this classification, with the burden of proof resting on them (principle of rebuttable presumption).</a:t>
            </a:r>
            <a:endParaRPr lang="en-US" sz="2200" dirty="0"/>
          </a:p>
        </p:txBody>
      </p:sp>
    </p:spTree>
    <p:extLst>
      <p:ext uri="{BB962C8B-B14F-4D97-AF65-F5344CB8AC3E}">
        <p14:creationId xmlns:p14="http://schemas.microsoft.com/office/powerpoint/2010/main" val="162702823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715BB9-4BED-4BE9-B16D-F43AB551324B}"/>
              </a:ext>
            </a:extLst>
          </p:cNvPr>
          <p:cNvSpPr>
            <a:spLocks noGrp="1"/>
          </p:cNvSpPr>
          <p:nvPr>
            <p:ph type="title"/>
          </p:nvPr>
        </p:nvSpPr>
        <p:spPr/>
        <p:txBody>
          <a:bodyPr/>
          <a:lstStyle/>
          <a:p>
            <a:r>
              <a:rPr lang="en-US" b="1" dirty="0" err="1"/>
              <a:t>Negociations</a:t>
            </a:r>
            <a:r>
              <a:rPr lang="en-US" b="1" dirty="0"/>
              <a:t> Ongoing</a:t>
            </a:r>
          </a:p>
        </p:txBody>
      </p:sp>
      <p:sp>
        <p:nvSpPr>
          <p:cNvPr id="7" name="Content Placeholder 6">
            <a:extLst>
              <a:ext uri="{FF2B5EF4-FFF2-40B4-BE49-F238E27FC236}">
                <a16:creationId xmlns:a16="http://schemas.microsoft.com/office/drawing/2014/main" id="{9550C96B-2EFF-4AF2-9317-8581F822DB26}"/>
              </a:ext>
            </a:extLst>
          </p:cNvPr>
          <p:cNvSpPr>
            <a:spLocks noGrp="1"/>
          </p:cNvSpPr>
          <p:nvPr>
            <p:ph sz="half" idx="1"/>
          </p:nvPr>
        </p:nvSpPr>
        <p:spPr/>
        <p:txBody>
          <a:bodyPr>
            <a:noAutofit/>
          </a:bodyPr>
          <a:lstStyle/>
          <a:p>
            <a:r>
              <a:rPr lang="en-US" dirty="0"/>
              <a:t>European Parliament</a:t>
            </a:r>
          </a:p>
        </p:txBody>
      </p:sp>
      <p:sp>
        <p:nvSpPr>
          <p:cNvPr id="9" name="Content Placeholder 8">
            <a:extLst>
              <a:ext uri="{FF2B5EF4-FFF2-40B4-BE49-F238E27FC236}">
                <a16:creationId xmlns:a16="http://schemas.microsoft.com/office/drawing/2014/main" id="{087579A1-890D-432F-85A6-E63385C8FE25}"/>
              </a:ext>
            </a:extLst>
          </p:cNvPr>
          <p:cNvSpPr>
            <a:spLocks noGrp="1"/>
          </p:cNvSpPr>
          <p:nvPr>
            <p:ph sz="half" idx="2"/>
          </p:nvPr>
        </p:nvSpPr>
        <p:spPr/>
        <p:txBody>
          <a:bodyPr>
            <a:normAutofit/>
          </a:bodyPr>
          <a:lstStyle/>
          <a:p>
            <a:r>
              <a:rPr lang="en-US" dirty="0"/>
              <a:t>Council of the European Union</a:t>
            </a:r>
          </a:p>
        </p:txBody>
      </p:sp>
      <p:pic>
        <p:nvPicPr>
          <p:cNvPr id="2" name="Image 1">
            <a:extLst>
              <a:ext uri="{FF2B5EF4-FFF2-40B4-BE49-F238E27FC236}">
                <a16:creationId xmlns:a16="http://schemas.microsoft.com/office/drawing/2014/main" id="{43022EA5-8D10-4711-AE01-44D49382D6CE}"/>
              </a:ext>
            </a:extLst>
          </p:cNvPr>
          <p:cNvPicPr>
            <a:picLocks noChangeAspect="1"/>
          </p:cNvPicPr>
          <p:nvPr/>
        </p:nvPicPr>
        <p:blipFill rotWithShape="1">
          <a:blip r:embed="rId3"/>
          <a:srcRect l="18061" t="34286" r="62883" b="46531"/>
          <a:stretch/>
        </p:blipFill>
        <p:spPr>
          <a:xfrm>
            <a:off x="1175657" y="2752700"/>
            <a:ext cx="3517641" cy="1991918"/>
          </a:xfrm>
          <a:prstGeom prst="rect">
            <a:avLst/>
          </a:prstGeom>
        </p:spPr>
      </p:pic>
      <p:pic>
        <p:nvPicPr>
          <p:cNvPr id="4" name="Image 3">
            <a:extLst>
              <a:ext uri="{FF2B5EF4-FFF2-40B4-BE49-F238E27FC236}">
                <a16:creationId xmlns:a16="http://schemas.microsoft.com/office/drawing/2014/main" id="{354D2F17-6E3A-49B7-9763-D01F381477D2}"/>
              </a:ext>
            </a:extLst>
          </p:cNvPr>
          <p:cNvPicPr>
            <a:picLocks noChangeAspect="1"/>
          </p:cNvPicPr>
          <p:nvPr/>
        </p:nvPicPr>
        <p:blipFill>
          <a:blip r:embed="rId4"/>
          <a:stretch>
            <a:fillRect/>
          </a:stretch>
        </p:blipFill>
        <p:spPr>
          <a:xfrm>
            <a:off x="6172200" y="2663345"/>
            <a:ext cx="5834743" cy="1531309"/>
          </a:xfrm>
          <a:prstGeom prst="rect">
            <a:avLst/>
          </a:prstGeom>
        </p:spPr>
      </p:pic>
    </p:spTree>
    <p:extLst>
      <p:ext uri="{BB962C8B-B14F-4D97-AF65-F5344CB8AC3E}">
        <p14:creationId xmlns:p14="http://schemas.microsoft.com/office/powerpoint/2010/main" val="159495619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138609-655E-4997-89FE-0695269E6395}"/>
              </a:ext>
            </a:extLst>
          </p:cNvPr>
          <p:cNvSpPr>
            <a:spLocks noGrp="1"/>
          </p:cNvSpPr>
          <p:nvPr>
            <p:ph type="title"/>
          </p:nvPr>
        </p:nvSpPr>
        <p:spPr/>
        <p:txBody>
          <a:bodyPr/>
          <a:lstStyle/>
          <a:p>
            <a:r>
              <a:rPr lang="en-US" b="1" dirty="0"/>
              <a:t>Timeline</a:t>
            </a:r>
          </a:p>
        </p:txBody>
      </p:sp>
      <p:graphicFrame>
        <p:nvGraphicFramePr>
          <p:cNvPr id="4" name="Espace réservé du contenu 3">
            <a:extLst>
              <a:ext uri="{FF2B5EF4-FFF2-40B4-BE49-F238E27FC236}">
                <a16:creationId xmlns:a16="http://schemas.microsoft.com/office/drawing/2014/main" id="{2F9A27FE-6D3E-4384-B295-CEA4D55D477A}"/>
              </a:ext>
            </a:extLst>
          </p:cNvPr>
          <p:cNvGraphicFramePr>
            <a:graphicFrameLocks noGrp="1"/>
          </p:cNvGraphicFramePr>
          <p:nvPr>
            <p:ph idx="1"/>
            <p:extLst>
              <p:ext uri="{D42A27DB-BD31-4B8C-83A1-F6EECF244321}">
                <p14:modId xmlns:p14="http://schemas.microsoft.com/office/powerpoint/2010/main" val="2617797131"/>
              </p:ext>
            </p:extLst>
          </p:nvPr>
        </p:nvGraphicFramePr>
        <p:xfrm>
          <a:off x="838200" y="1825625"/>
          <a:ext cx="10515600" cy="39385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3025793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E5BE22-DB8E-4015-9C48-E317D0E44569}"/>
              </a:ext>
            </a:extLst>
          </p:cNvPr>
          <p:cNvSpPr>
            <a:spLocks noGrp="1"/>
          </p:cNvSpPr>
          <p:nvPr>
            <p:ph type="title"/>
          </p:nvPr>
        </p:nvSpPr>
        <p:spPr/>
        <p:txBody>
          <a:bodyPr/>
          <a:lstStyle/>
          <a:p>
            <a:r>
              <a:rPr lang="en-US" b="1" dirty="0"/>
              <a:t>Digital Fairness </a:t>
            </a:r>
            <a:r>
              <a:rPr lang="en-US" sz="3600" dirty="0"/>
              <a:t>(Review of EU Consumer Directives)</a:t>
            </a:r>
            <a:endParaRPr lang="en-US" dirty="0"/>
          </a:p>
        </p:txBody>
      </p:sp>
      <p:pic>
        <p:nvPicPr>
          <p:cNvPr id="2050" name="Picture 2">
            <a:extLst>
              <a:ext uri="{FF2B5EF4-FFF2-40B4-BE49-F238E27FC236}">
                <a16:creationId xmlns:a16="http://schemas.microsoft.com/office/drawing/2014/main" id="{59661235-2C85-4985-9DA0-60448A68D0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447" t="4908" r="3807" b="5094"/>
          <a:stretch/>
        </p:blipFill>
        <p:spPr bwMode="auto">
          <a:xfrm>
            <a:off x="2587689" y="1690688"/>
            <a:ext cx="7016621" cy="41618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9602982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CB032B-9CFC-4EC3-BA00-30EE401E9F66}"/>
              </a:ext>
            </a:extLst>
          </p:cNvPr>
          <p:cNvSpPr>
            <a:spLocks noGrp="1"/>
          </p:cNvSpPr>
          <p:nvPr>
            <p:ph type="title"/>
          </p:nvPr>
        </p:nvSpPr>
        <p:spPr/>
        <p:txBody>
          <a:bodyPr/>
          <a:lstStyle/>
          <a:p>
            <a:r>
              <a:rPr lang="en-US" b="1" dirty="0"/>
              <a:t>Timeline</a:t>
            </a:r>
          </a:p>
        </p:txBody>
      </p:sp>
      <p:graphicFrame>
        <p:nvGraphicFramePr>
          <p:cNvPr id="4" name="Espace réservé du contenu 3">
            <a:extLst>
              <a:ext uri="{FF2B5EF4-FFF2-40B4-BE49-F238E27FC236}">
                <a16:creationId xmlns:a16="http://schemas.microsoft.com/office/drawing/2014/main" id="{B1653C58-8E1C-4976-A330-73359C4F6B48}"/>
              </a:ext>
            </a:extLst>
          </p:cNvPr>
          <p:cNvGraphicFramePr>
            <a:graphicFrameLocks noGrp="1"/>
          </p:cNvGraphicFramePr>
          <p:nvPr>
            <p:ph idx="1"/>
            <p:extLst>
              <p:ext uri="{D42A27DB-BD31-4B8C-83A1-F6EECF244321}">
                <p14:modId xmlns:p14="http://schemas.microsoft.com/office/powerpoint/2010/main" val="577413419"/>
              </p:ext>
            </p:extLst>
          </p:nvPr>
        </p:nvGraphicFramePr>
        <p:xfrm>
          <a:off x="529388" y="1572001"/>
          <a:ext cx="11421980" cy="32406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1231943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274363-0E9D-4248-A67C-8E6E84DE5ECC}"/>
              </a:ext>
            </a:extLst>
          </p:cNvPr>
          <p:cNvSpPr>
            <a:spLocks noGrp="1"/>
          </p:cNvSpPr>
          <p:nvPr>
            <p:ph type="title"/>
          </p:nvPr>
        </p:nvSpPr>
        <p:spPr/>
        <p:txBody>
          <a:bodyPr>
            <a:normAutofit/>
          </a:bodyPr>
          <a:lstStyle/>
          <a:p>
            <a:r>
              <a:rPr lang="en-GB" b="1" dirty="0"/>
              <a:t>Revision of ADR Directive​</a:t>
            </a:r>
            <a:endParaRPr lang="en-US" b="1" dirty="0"/>
          </a:p>
        </p:txBody>
      </p:sp>
      <p:graphicFrame>
        <p:nvGraphicFramePr>
          <p:cNvPr id="4" name="Espace réservé du contenu 3">
            <a:extLst>
              <a:ext uri="{FF2B5EF4-FFF2-40B4-BE49-F238E27FC236}">
                <a16:creationId xmlns:a16="http://schemas.microsoft.com/office/drawing/2014/main" id="{D28B2AE4-514E-47E8-B93D-C8A8CAC2B893}"/>
              </a:ext>
            </a:extLst>
          </p:cNvPr>
          <p:cNvGraphicFramePr>
            <a:graphicFrameLocks noGrp="1"/>
          </p:cNvGraphicFramePr>
          <p:nvPr>
            <p:ph idx="1"/>
          </p:nvPr>
        </p:nvGraphicFramePr>
        <p:xfrm>
          <a:off x="838200" y="1604865"/>
          <a:ext cx="10515600" cy="18139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me 4">
            <a:extLst>
              <a:ext uri="{FF2B5EF4-FFF2-40B4-BE49-F238E27FC236}">
                <a16:creationId xmlns:a16="http://schemas.microsoft.com/office/drawing/2014/main" id="{80EE9B6B-85D9-4CD4-BF53-80EB8AC88065}"/>
              </a:ext>
            </a:extLst>
          </p:cNvPr>
          <p:cNvGraphicFramePr/>
          <p:nvPr/>
        </p:nvGraphicFramePr>
        <p:xfrm>
          <a:off x="951722" y="3526971"/>
          <a:ext cx="10402078" cy="257782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85924230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B0A088-8AB2-4F20-84E5-8D5969A220DE}"/>
              </a:ext>
            </a:extLst>
          </p:cNvPr>
          <p:cNvSpPr>
            <a:spLocks noGrp="1"/>
          </p:cNvSpPr>
          <p:nvPr>
            <p:ph idx="1"/>
          </p:nvPr>
        </p:nvSpPr>
        <p:spPr>
          <a:xfrm>
            <a:off x="1187959" y="1967095"/>
            <a:ext cx="4908043" cy="3967407"/>
          </a:xfrm>
        </p:spPr>
        <p:txBody>
          <a:bodyPr/>
          <a:lstStyle/>
          <a:p>
            <a:endParaRPr lang="fr-BE"/>
          </a:p>
          <a:p>
            <a:endParaRPr lang="fr-BE"/>
          </a:p>
        </p:txBody>
      </p:sp>
      <p:graphicFrame>
        <p:nvGraphicFramePr>
          <p:cNvPr id="4" name="Diagram 3">
            <a:extLst>
              <a:ext uri="{FF2B5EF4-FFF2-40B4-BE49-F238E27FC236}">
                <a16:creationId xmlns:a16="http://schemas.microsoft.com/office/drawing/2014/main" id="{FF7B811A-7155-4180-97C5-C1BBE5CA6278}"/>
              </a:ext>
            </a:extLst>
          </p:cNvPr>
          <p:cNvGraphicFramePr/>
          <p:nvPr/>
        </p:nvGraphicFramePr>
        <p:xfrm>
          <a:off x="1187959" y="1967095"/>
          <a:ext cx="10110472" cy="35285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re 1">
            <a:extLst>
              <a:ext uri="{FF2B5EF4-FFF2-40B4-BE49-F238E27FC236}">
                <a16:creationId xmlns:a16="http://schemas.microsoft.com/office/drawing/2014/main" id="{8AD79B6F-A60E-4CE7-A34C-55D84457E3AE}"/>
              </a:ext>
            </a:extLst>
          </p:cNvPr>
          <p:cNvSpPr>
            <a:spLocks noGrp="1"/>
          </p:cNvSpPr>
          <p:nvPr>
            <p:ph type="title"/>
          </p:nvPr>
        </p:nvSpPr>
        <p:spPr>
          <a:xfrm>
            <a:off x="838200" y="365125"/>
            <a:ext cx="10515600" cy="1325563"/>
          </a:xfrm>
        </p:spPr>
        <p:txBody>
          <a:bodyPr>
            <a:normAutofit/>
          </a:bodyPr>
          <a:lstStyle/>
          <a:p>
            <a:r>
              <a:rPr lang="en-GB" b="1" dirty="0"/>
              <a:t>Sustainability and Climate Initiatives​</a:t>
            </a:r>
            <a:endParaRPr lang="en-US" b="1" dirty="0"/>
          </a:p>
        </p:txBody>
      </p:sp>
    </p:spTree>
    <p:extLst>
      <p:ext uri="{BB962C8B-B14F-4D97-AF65-F5344CB8AC3E}">
        <p14:creationId xmlns:p14="http://schemas.microsoft.com/office/powerpoint/2010/main" val="300611200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FE2F74-F869-4189-AD34-ADE28D152231}"/>
              </a:ext>
            </a:extLst>
          </p:cNvPr>
          <p:cNvSpPr>
            <a:spLocks noGrp="1"/>
          </p:cNvSpPr>
          <p:nvPr>
            <p:ph type="title"/>
          </p:nvPr>
        </p:nvSpPr>
        <p:spPr/>
        <p:txBody>
          <a:bodyPr>
            <a:noAutofit/>
          </a:bodyPr>
          <a:lstStyle/>
          <a:p>
            <a:r>
              <a:rPr lang="fr-BE" sz="3600" b="1" dirty="0"/>
              <a:t>EU initiatives </a:t>
            </a:r>
            <a:r>
              <a:rPr lang="fr-BE" sz="3600" b="1" dirty="0" err="1"/>
              <a:t>impacting</a:t>
            </a:r>
            <a:r>
              <a:rPr lang="fr-BE" sz="3600" b="1" dirty="0"/>
              <a:t> the </a:t>
            </a:r>
            <a:r>
              <a:rPr lang="fr-BE" sz="3600" b="1" dirty="0" err="1"/>
              <a:t>supply</a:t>
            </a:r>
            <a:r>
              <a:rPr lang="fr-BE" sz="3600" b="1" dirty="0"/>
              <a:t> </a:t>
            </a:r>
            <a:r>
              <a:rPr lang="fr-BE" sz="3600" b="1" dirty="0" err="1"/>
              <a:t>chain</a:t>
            </a:r>
            <a:endParaRPr lang="en-US" sz="3600" dirty="0"/>
          </a:p>
        </p:txBody>
      </p:sp>
      <p:pic>
        <p:nvPicPr>
          <p:cNvPr id="8" name="Image 7">
            <a:extLst>
              <a:ext uri="{FF2B5EF4-FFF2-40B4-BE49-F238E27FC236}">
                <a16:creationId xmlns:a16="http://schemas.microsoft.com/office/drawing/2014/main" id="{3900B829-6A32-48FC-BD2C-4ED9A57826EC}"/>
              </a:ext>
            </a:extLst>
          </p:cNvPr>
          <p:cNvPicPr>
            <a:picLocks noChangeAspect="1"/>
          </p:cNvPicPr>
          <p:nvPr/>
        </p:nvPicPr>
        <p:blipFill rotWithShape="1">
          <a:blip r:embed="rId2"/>
          <a:srcRect l="9260" t="24652" r="6327" b="16735"/>
          <a:stretch/>
        </p:blipFill>
        <p:spPr>
          <a:xfrm>
            <a:off x="435360" y="1456499"/>
            <a:ext cx="11321280" cy="4216514"/>
          </a:xfrm>
          <a:prstGeom prst="rect">
            <a:avLst/>
          </a:prstGeom>
        </p:spPr>
      </p:pic>
    </p:spTree>
    <p:extLst>
      <p:ext uri="{BB962C8B-B14F-4D97-AF65-F5344CB8AC3E}">
        <p14:creationId xmlns:p14="http://schemas.microsoft.com/office/powerpoint/2010/main" val="37824852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FB971A-50C1-4E24-94E4-0C056C1BA641}"/>
              </a:ext>
            </a:extLst>
          </p:cNvPr>
          <p:cNvSpPr>
            <a:spLocks noGrp="1"/>
          </p:cNvSpPr>
          <p:nvPr>
            <p:ph type="title"/>
          </p:nvPr>
        </p:nvSpPr>
        <p:spPr/>
        <p:txBody>
          <a:bodyPr/>
          <a:lstStyle/>
          <a:p>
            <a:r>
              <a:rPr lang="en-US" dirty="0"/>
              <a:t>The </a:t>
            </a:r>
            <a:r>
              <a:rPr lang="en-US" i="1" dirty="0"/>
              <a:t>LifeVantage</a:t>
            </a:r>
            <a:r>
              <a:rPr lang="en-US" dirty="0"/>
              <a:t> Class Action</a:t>
            </a:r>
          </a:p>
        </p:txBody>
      </p:sp>
      <p:sp>
        <p:nvSpPr>
          <p:cNvPr id="6" name="Content Placeholder 2">
            <a:extLst>
              <a:ext uri="{FF2B5EF4-FFF2-40B4-BE49-F238E27FC236}">
                <a16:creationId xmlns:a16="http://schemas.microsoft.com/office/drawing/2014/main" id="{99140C52-12D3-BE3A-0FA5-133FB312A5C8}"/>
              </a:ext>
            </a:extLst>
          </p:cNvPr>
          <p:cNvSpPr>
            <a:spLocks noGrp="1"/>
          </p:cNvSpPr>
          <p:nvPr>
            <p:ph idx="1"/>
          </p:nvPr>
        </p:nvSpPr>
        <p:spPr/>
        <p:txBody>
          <a:bodyPr/>
          <a:lstStyle/>
          <a:p>
            <a:r>
              <a:rPr lang="en-US" dirty="0"/>
              <a:t>The Allegations:</a:t>
            </a:r>
          </a:p>
          <a:p>
            <a:pPr lvl="1"/>
            <a:r>
              <a:rPr lang="en-US" dirty="0"/>
              <a:t>Illegal pyramid scheme</a:t>
            </a:r>
          </a:p>
          <a:p>
            <a:pPr lvl="1"/>
            <a:r>
              <a:rPr lang="en-US" dirty="0"/>
              <a:t>False product, earnings, and lifestyle claims</a:t>
            </a:r>
          </a:p>
          <a:p>
            <a:pPr lvl="1"/>
            <a:r>
              <a:rPr lang="en-US" dirty="0"/>
              <a:t>Violations of the Securities Exchange Act</a:t>
            </a:r>
          </a:p>
          <a:p>
            <a:pPr lvl="1"/>
            <a:r>
              <a:rPr lang="en-US" dirty="0"/>
              <a:t>Unjust enrichment</a:t>
            </a:r>
          </a:p>
          <a:p>
            <a:r>
              <a:rPr lang="en-US" dirty="0"/>
              <a:t>Class claims on behalf of “at least 200,000 Distributors”</a:t>
            </a:r>
          </a:p>
          <a:p>
            <a:endParaRPr lang="en-US" dirty="0"/>
          </a:p>
          <a:p>
            <a:endParaRPr lang="en-US" dirty="0"/>
          </a:p>
        </p:txBody>
      </p:sp>
    </p:spTree>
    <p:extLst>
      <p:ext uri="{BB962C8B-B14F-4D97-AF65-F5344CB8AC3E}">
        <p14:creationId xmlns:p14="http://schemas.microsoft.com/office/powerpoint/2010/main" val="233877739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CF3C598-076A-48A3-819D-696DA1648D5B}"/>
              </a:ext>
            </a:extLst>
          </p:cNvPr>
          <p:cNvPicPr>
            <a:picLocks noChangeAspect="1"/>
          </p:cNvPicPr>
          <p:nvPr/>
        </p:nvPicPr>
        <p:blipFill rotWithShape="1">
          <a:blip r:embed="rId2"/>
          <a:srcRect l="21276" t="26620" r="22092" b="6395"/>
          <a:stretch/>
        </p:blipFill>
        <p:spPr>
          <a:xfrm>
            <a:off x="2643673" y="943930"/>
            <a:ext cx="6904653" cy="4593837"/>
          </a:xfrm>
          <a:prstGeom prst="rect">
            <a:avLst/>
          </a:prstGeom>
        </p:spPr>
      </p:pic>
      <p:pic>
        <p:nvPicPr>
          <p:cNvPr id="5" name="Image 4">
            <a:extLst>
              <a:ext uri="{FF2B5EF4-FFF2-40B4-BE49-F238E27FC236}">
                <a16:creationId xmlns:a16="http://schemas.microsoft.com/office/drawing/2014/main" id="{94A201DD-5B91-48A1-9750-A92F98472F19}"/>
              </a:ext>
            </a:extLst>
          </p:cNvPr>
          <p:cNvPicPr>
            <a:picLocks noChangeAspect="1"/>
          </p:cNvPicPr>
          <p:nvPr/>
        </p:nvPicPr>
        <p:blipFill rotWithShape="1">
          <a:blip r:embed="rId3"/>
          <a:srcRect l="20434" t="12788" r="63112" b="75102"/>
          <a:stretch/>
        </p:blipFill>
        <p:spPr>
          <a:xfrm>
            <a:off x="415907" y="2506809"/>
            <a:ext cx="2227766" cy="922191"/>
          </a:xfrm>
          <a:prstGeom prst="rect">
            <a:avLst/>
          </a:prstGeom>
        </p:spPr>
      </p:pic>
    </p:spTree>
    <p:extLst>
      <p:ext uri="{BB962C8B-B14F-4D97-AF65-F5344CB8AC3E}">
        <p14:creationId xmlns:p14="http://schemas.microsoft.com/office/powerpoint/2010/main" val="1433567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243763-9D69-75C5-33BA-805FA76AF59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669"/>
            <a:ext cx="12192000" cy="6856660"/>
          </a:xfrm>
          <a:prstGeom prst="rect">
            <a:avLst/>
          </a:prstGeom>
        </p:spPr>
      </p:pic>
    </p:spTree>
    <p:extLst>
      <p:ext uri="{BB962C8B-B14F-4D97-AF65-F5344CB8AC3E}">
        <p14:creationId xmlns:p14="http://schemas.microsoft.com/office/powerpoint/2010/main" val="55425610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243763-9D69-75C5-33BA-805FA76AF59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669"/>
            <a:ext cx="12191998" cy="6856660"/>
          </a:xfrm>
          <a:prstGeom prst="rect">
            <a:avLst/>
          </a:prstGeom>
        </p:spPr>
      </p:pic>
    </p:spTree>
    <p:extLst>
      <p:ext uri="{BB962C8B-B14F-4D97-AF65-F5344CB8AC3E}">
        <p14:creationId xmlns:p14="http://schemas.microsoft.com/office/powerpoint/2010/main" val="376118875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243763-9D69-75C5-33BA-805FA76AF59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669"/>
            <a:ext cx="12191998" cy="6856659"/>
          </a:xfrm>
          <a:prstGeom prst="rect">
            <a:avLst/>
          </a:prstGeom>
        </p:spPr>
      </p:pic>
    </p:spTree>
    <p:extLst>
      <p:ext uri="{BB962C8B-B14F-4D97-AF65-F5344CB8AC3E}">
        <p14:creationId xmlns:p14="http://schemas.microsoft.com/office/powerpoint/2010/main" val="56892011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243763-9D69-75C5-33BA-805FA76AF59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 y="669"/>
            <a:ext cx="12191996" cy="6856659"/>
          </a:xfrm>
          <a:prstGeom prst="rect">
            <a:avLst/>
          </a:prstGeom>
        </p:spPr>
      </p:pic>
    </p:spTree>
    <p:extLst>
      <p:ext uri="{BB962C8B-B14F-4D97-AF65-F5344CB8AC3E}">
        <p14:creationId xmlns:p14="http://schemas.microsoft.com/office/powerpoint/2010/main" val="77570006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705FBA3-F7AA-42AA-99F2-D8FC1D204975}"/>
              </a:ext>
            </a:extLst>
          </p:cNvPr>
          <p:cNvSpPr>
            <a:spLocks noGrp="1"/>
          </p:cNvSpPr>
          <p:nvPr>
            <p:ph type="title"/>
          </p:nvPr>
        </p:nvSpPr>
        <p:spPr>
          <a:xfrm>
            <a:off x="257175" y="365125"/>
            <a:ext cx="11677650" cy="1325563"/>
          </a:xfrm>
        </p:spPr>
        <p:txBody>
          <a:bodyPr/>
          <a:lstStyle/>
          <a:p>
            <a:r>
              <a:rPr lang="en-US" dirty="0"/>
              <a:t>(</a:t>
            </a:r>
            <a:r>
              <a:rPr lang="en-US"/>
              <a:t>A)(8)(</a:t>
            </a:r>
            <a:r>
              <a:rPr lang="en-US" dirty="0"/>
              <a:t>b) - Earnings Representations</a:t>
            </a:r>
          </a:p>
        </p:txBody>
      </p:sp>
      <p:sp>
        <p:nvSpPr>
          <p:cNvPr id="7" name="Content Placeholder 2">
            <a:extLst>
              <a:ext uri="{FF2B5EF4-FFF2-40B4-BE49-F238E27FC236}">
                <a16:creationId xmlns:a16="http://schemas.microsoft.com/office/drawing/2014/main" id="{A2AB6B20-FC88-4133-9233-79B680FDF152}"/>
              </a:ext>
            </a:extLst>
          </p:cNvPr>
          <p:cNvSpPr>
            <a:spLocks noGrp="1"/>
          </p:cNvSpPr>
          <p:nvPr>
            <p:ph idx="1"/>
          </p:nvPr>
        </p:nvSpPr>
        <p:spPr>
          <a:xfrm>
            <a:off x="257175" y="1547090"/>
            <a:ext cx="7873880" cy="4153871"/>
          </a:xfrm>
        </p:spPr>
        <p:txBody>
          <a:bodyPr>
            <a:normAutofit/>
          </a:bodyPr>
          <a:lstStyle/>
          <a:p>
            <a:pPr indent="-228600">
              <a:lnSpc>
                <a:spcPct val="110000"/>
              </a:lnSpc>
            </a:pPr>
            <a:r>
              <a:rPr lang="en-US" sz="1800" b="0" dirty="0">
                <a:solidFill>
                  <a:schemeClr val="tx1"/>
                </a:solidFill>
                <a:ea typeface="Verdana" pitchFamily="34" charset="0"/>
              </a:rPr>
              <a:t>Member companies must comply with, and obligate their independent salespeople to also comply with, the following standards:</a:t>
            </a:r>
          </a:p>
          <a:p>
            <a:pPr marL="971550" lvl="1" indent="-514350">
              <a:lnSpc>
                <a:spcPct val="110000"/>
              </a:lnSpc>
              <a:buFont typeface="+mj-lt"/>
              <a:buAutoNum type="arabicPeriod"/>
            </a:pPr>
            <a:r>
              <a:rPr lang="en-US" sz="1800" dirty="0">
                <a:ea typeface="Verdana" pitchFamily="34" charset="0"/>
              </a:rPr>
              <a:t>Earnings representations and sales figures must be truthful, accurate, and presented in a manner that is not false, deceptive or misleading.</a:t>
            </a:r>
          </a:p>
          <a:p>
            <a:pPr marL="971550" lvl="1" indent="-514350">
              <a:lnSpc>
                <a:spcPct val="110000"/>
              </a:lnSpc>
              <a:buFont typeface="+mj-lt"/>
              <a:buAutoNum type="arabicPeriod"/>
            </a:pPr>
            <a:r>
              <a:rPr lang="en-US" sz="1800" dirty="0">
                <a:ea typeface="Verdana" pitchFamily="34" charset="0"/>
              </a:rPr>
              <a:t>Current and prospective independent salespeople must be provided with sufficient information to understand that:</a:t>
            </a:r>
          </a:p>
          <a:p>
            <a:pPr marL="1428750" lvl="2" indent="-514350">
              <a:lnSpc>
                <a:spcPct val="110000"/>
              </a:lnSpc>
              <a:buFont typeface="+mj-lt"/>
              <a:buAutoNum type="alphaLcParenR"/>
            </a:pPr>
            <a:r>
              <a:rPr lang="en-US" sz="1800" dirty="0">
                <a:ea typeface="Verdana" pitchFamily="34" charset="0"/>
              </a:rPr>
              <a:t>Actual earnings can vary significantly depending upon time committed, skill level and other factors;</a:t>
            </a:r>
          </a:p>
          <a:p>
            <a:pPr marL="1428750" lvl="2" indent="-514350">
              <a:lnSpc>
                <a:spcPct val="110000"/>
              </a:lnSpc>
              <a:buFont typeface="+mj-lt"/>
              <a:buAutoNum type="alphaLcParenR"/>
            </a:pPr>
            <a:r>
              <a:rPr lang="en-US" sz="1800" dirty="0">
                <a:ea typeface="Verdana" pitchFamily="34" charset="0"/>
              </a:rPr>
              <a:t>Not everyone will achieve the represented level of income; and</a:t>
            </a:r>
          </a:p>
          <a:p>
            <a:pPr marL="1428750" lvl="2" indent="-514350">
              <a:lnSpc>
                <a:spcPct val="110000"/>
              </a:lnSpc>
              <a:buFont typeface="+mj-lt"/>
              <a:buAutoNum type="alphaLcParenR"/>
            </a:pPr>
            <a:r>
              <a:rPr lang="en-US" sz="1800" dirty="0">
                <a:ea typeface="Verdana" pitchFamily="34" charset="0"/>
              </a:rPr>
              <a:t>Such amounts are before expenses, if any.</a:t>
            </a:r>
          </a:p>
          <a:p>
            <a:pPr>
              <a:lnSpc>
                <a:spcPct val="110000"/>
              </a:lnSpc>
            </a:pPr>
            <a:endParaRPr lang="en-US" sz="1800" dirty="0"/>
          </a:p>
        </p:txBody>
      </p:sp>
      <p:grpSp>
        <p:nvGrpSpPr>
          <p:cNvPr id="2" name="Group 1">
            <a:extLst>
              <a:ext uri="{FF2B5EF4-FFF2-40B4-BE49-F238E27FC236}">
                <a16:creationId xmlns:a16="http://schemas.microsoft.com/office/drawing/2014/main" id="{C04F248F-8F09-AC35-5B21-30D499C819F6}"/>
              </a:ext>
            </a:extLst>
          </p:cNvPr>
          <p:cNvGrpSpPr/>
          <p:nvPr/>
        </p:nvGrpSpPr>
        <p:grpSpPr>
          <a:xfrm>
            <a:off x="8804824" y="1648906"/>
            <a:ext cx="2809661" cy="3560187"/>
            <a:chOff x="8131055" y="1552632"/>
            <a:chExt cx="3657928" cy="4397829"/>
          </a:xfrm>
        </p:grpSpPr>
        <p:pic>
          <p:nvPicPr>
            <p:cNvPr id="5" name="Picture 5">
              <a:extLst>
                <a:ext uri="{FF2B5EF4-FFF2-40B4-BE49-F238E27FC236}">
                  <a16:creationId xmlns:a16="http://schemas.microsoft.com/office/drawing/2014/main" id="{BE95FCD6-4B22-466E-A195-7D17C5FC1FEE}"/>
                </a:ext>
              </a:extLst>
            </p:cNvPr>
            <p:cNvPicPr>
              <a:picLocks noChangeAspect="1" noChangeArrowheads="1"/>
            </p:cNvPicPr>
            <p:nvPr/>
          </p:nvPicPr>
          <p:blipFill>
            <a:blip r:embed="rId3"/>
            <a:srcRect/>
            <a:stretch/>
          </p:blipFill>
          <p:spPr bwMode="auto">
            <a:xfrm>
              <a:off x="8477215" y="1706880"/>
              <a:ext cx="2965610" cy="401893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C:\Users\lij1\OneDrive - Council of Better Business Bureaus, Inc\Dektop\Transparent_Classic_Black_Frame_PNG_Image.png">
              <a:extLst>
                <a:ext uri="{FF2B5EF4-FFF2-40B4-BE49-F238E27FC236}">
                  <a16:creationId xmlns:a16="http://schemas.microsoft.com/office/drawing/2014/main" id="{59E7AC44-D737-8AC4-793C-10C210C0AD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1055" y="1552632"/>
              <a:ext cx="3657928" cy="439782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32717721"/>
      </p:ext>
    </p:extLst>
  </p:cSld>
  <p:clrMapOvr>
    <a:masterClrMapping/>
  </p:clrMapOvr>
  <p:transition spd="slow">
    <p:push/>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with low confidence">
            <a:extLst>
              <a:ext uri="{FF2B5EF4-FFF2-40B4-BE49-F238E27FC236}">
                <a16:creationId xmlns:a16="http://schemas.microsoft.com/office/drawing/2014/main" id="{D9243763-9D69-75C5-33BA-805FA76AF5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9"/>
            <a:ext cx="12192000" cy="6856661"/>
          </a:xfrm>
          <a:prstGeom prst="rect">
            <a:avLst/>
          </a:prstGeom>
        </p:spPr>
      </p:pic>
    </p:spTree>
    <p:extLst>
      <p:ext uri="{BB962C8B-B14F-4D97-AF65-F5344CB8AC3E}">
        <p14:creationId xmlns:p14="http://schemas.microsoft.com/office/powerpoint/2010/main" val="34781440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FB971A-50C1-4E24-94E4-0C056C1BA641}"/>
              </a:ext>
            </a:extLst>
          </p:cNvPr>
          <p:cNvSpPr>
            <a:spLocks noGrp="1"/>
          </p:cNvSpPr>
          <p:nvPr>
            <p:ph type="title"/>
          </p:nvPr>
        </p:nvSpPr>
        <p:spPr/>
        <p:txBody>
          <a:bodyPr/>
          <a:lstStyle/>
          <a:p>
            <a:r>
              <a:rPr lang="en-US" dirty="0"/>
              <a:t>The </a:t>
            </a:r>
            <a:r>
              <a:rPr lang="en-US" i="1" dirty="0"/>
              <a:t>LifeVantage</a:t>
            </a:r>
            <a:r>
              <a:rPr lang="en-US" dirty="0"/>
              <a:t> Class Action </a:t>
            </a:r>
          </a:p>
        </p:txBody>
      </p:sp>
      <p:sp>
        <p:nvSpPr>
          <p:cNvPr id="6" name="Content Placeholder 2">
            <a:extLst>
              <a:ext uri="{FF2B5EF4-FFF2-40B4-BE49-F238E27FC236}">
                <a16:creationId xmlns:a16="http://schemas.microsoft.com/office/drawing/2014/main" id="{4EB5342D-1DD8-726C-D032-E05B8353C121}"/>
              </a:ext>
            </a:extLst>
          </p:cNvPr>
          <p:cNvSpPr>
            <a:spLocks noGrp="1"/>
          </p:cNvSpPr>
          <p:nvPr>
            <p:ph idx="1"/>
          </p:nvPr>
        </p:nvSpPr>
        <p:spPr/>
        <p:txBody>
          <a:bodyPr/>
          <a:lstStyle/>
          <a:p>
            <a:pPr marL="0" indent="0" algn="ctr">
              <a:buNone/>
            </a:pPr>
            <a:endParaRPr lang="en-US" dirty="0"/>
          </a:p>
          <a:p>
            <a:pPr marL="0" indent="0" algn="ctr">
              <a:buNone/>
            </a:pPr>
            <a:endParaRPr lang="en-US" dirty="0"/>
          </a:p>
          <a:p>
            <a:pPr marL="0" indent="0" algn="ctr">
              <a:buNone/>
            </a:pPr>
            <a:r>
              <a:rPr lang="en-US" dirty="0"/>
              <a:t>Class Certification Denied</a:t>
            </a:r>
          </a:p>
        </p:txBody>
      </p:sp>
    </p:spTree>
    <p:extLst>
      <p:ext uri="{BB962C8B-B14F-4D97-AF65-F5344CB8AC3E}">
        <p14:creationId xmlns:p14="http://schemas.microsoft.com/office/powerpoint/2010/main" val="3118615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FB971A-50C1-4E24-94E4-0C056C1BA641}"/>
              </a:ext>
            </a:extLst>
          </p:cNvPr>
          <p:cNvSpPr>
            <a:spLocks noGrp="1"/>
          </p:cNvSpPr>
          <p:nvPr>
            <p:ph type="title"/>
          </p:nvPr>
        </p:nvSpPr>
        <p:spPr/>
        <p:txBody>
          <a:bodyPr/>
          <a:lstStyle/>
          <a:p>
            <a:r>
              <a:rPr lang="en-US" dirty="0"/>
              <a:t>The </a:t>
            </a:r>
            <a:r>
              <a:rPr lang="en-US" i="1" dirty="0"/>
              <a:t>LifeVantage</a:t>
            </a:r>
            <a:r>
              <a:rPr lang="en-US" dirty="0"/>
              <a:t> Decision</a:t>
            </a:r>
          </a:p>
        </p:txBody>
      </p:sp>
      <p:sp>
        <p:nvSpPr>
          <p:cNvPr id="6" name="Content Placeholder 2">
            <a:extLst>
              <a:ext uri="{FF2B5EF4-FFF2-40B4-BE49-F238E27FC236}">
                <a16:creationId xmlns:a16="http://schemas.microsoft.com/office/drawing/2014/main" id="{99140C52-12D3-BE3A-0FA5-133FB312A5C8}"/>
              </a:ext>
            </a:extLst>
          </p:cNvPr>
          <p:cNvSpPr>
            <a:spLocks noGrp="1"/>
          </p:cNvSpPr>
          <p:nvPr>
            <p:ph idx="1"/>
          </p:nvPr>
        </p:nvSpPr>
        <p:spPr/>
        <p:txBody>
          <a:bodyPr/>
          <a:lstStyle/>
          <a:p>
            <a:pPr marL="0" indent="0">
              <a:buNone/>
            </a:pPr>
            <a:r>
              <a:rPr lang="en-US" dirty="0"/>
              <a:t>Distributor-consumed products are not valueless:</a:t>
            </a:r>
          </a:p>
          <a:p>
            <a:pPr marL="457200" lvl="1" indent="0" algn="just">
              <a:buNone/>
            </a:pPr>
            <a:r>
              <a:rPr lang="en-US" dirty="0"/>
              <a:t>“Even if . . . no distributor would have bought and consumed products absent the requirement to do so, that does not inexorably mean that the products they did consume were inherently worthless.  Thus, </a:t>
            </a:r>
            <a:r>
              <a:rPr lang="en-US" b="1" dirty="0"/>
              <a:t>counting products that were consumed by distributors as an unmitigated loss seems illogical on its face</a:t>
            </a:r>
            <a:r>
              <a:rPr lang="en-US" dirty="0"/>
              <a:t>.”</a:t>
            </a:r>
          </a:p>
          <a:p>
            <a:pPr marL="0" indent="0">
              <a:buNone/>
            </a:pPr>
            <a:endParaRPr lang="en-US" dirty="0"/>
          </a:p>
        </p:txBody>
      </p:sp>
    </p:spTree>
    <p:extLst>
      <p:ext uri="{BB962C8B-B14F-4D97-AF65-F5344CB8AC3E}">
        <p14:creationId xmlns:p14="http://schemas.microsoft.com/office/powerpoint/2010/main" val="30787537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FB971A-50C1-4E24-94E4-0C056C1BA641}"/>
              </a:ext>
            </a:extLst>
          </p:cNvPr>
          <p:cNvSpPr>
            <a:spLocks noGrp="1"/>
          </p:cNvSpPr>
          <p:nvPr>
            <p:ph type="title"/>
          </p:nvPr>
        </p:nvSpPr>
        <p:spPr/>
        <p:txBody>
          <a:bodyPr/>
          <a:lstStyle/>
          <a:p>
            <a:r>
              <a:rPr lang="en-US" dirty="0"/>
              <a:t>The </a:t>
            </a:r>
            <a:r>
              <a:rPr lang="en-US" i="1" dirty="0"/>
              <a:t>LifeVantage</a:t>
            </a:r>
            <a:r>
              <a:rPr lang="en-US" dirty="0"/>
              <a:t> Decision</a:t>
            </a:r>
          </a:p>
        </p:txBody>
      </p:sp>
      <p:sp>
        <p:nvSpPr>
          <p:cNvPr id="6" name="Content Placeholder 2">
            <a:extLst>
              <a:ext uri="{FF2B5EF4-FFF2-40B4-BE49-F238E27FC236}">
                <a16:creationId xmlns:a16="http://schemas.microsoft.com/office/drawing/2014/main" id="{99140C52-12D3-BE3A-0FA5-133FB312A5C8}"/>
              </a:ext>
            </a:extLst>
          </p:cNvPr>
          <p:cNvSpPr>
            <a:spLocks noGrp="1"/>
          </p:cNvSpPr>
          <p:nvPr>
            <p:ph idx="1"/>
          </p:nvPr>
        </p:nvSpPr>
        <p:spPr/>
        <p:txBody>
          <a:bodyPr/>
          <a:lstStyle/>
          <a:p>
            <a:pPr marL="0" indent="0" algn="just">
              <a:buNone/>
            </a:pPr>
            <a:r>
              <a:rPr lang="en-US" dirty="0"/>
              <a:t>The absence of data on distributor consumption does not render such consumption valueless:</a:t>
            </a:r>
          </a:p>
          <a:p>
            <a:pPr marL="457200" lvl="1" indent="0" algn="just">
              <a:buNone/>
            </a:pPr>
            <a:r>
              <a:rPr lang="en-US" dirty="0"/>
              <a:t>“[T]he present absence of extensive data on distributors’ personal consumption </a:t>
            </a:r>
            <a:r>
              <a:rPr lang="en-US" b="1" dirty="0"/>
              <a:t>does not mean the effect </a:t>
            </a:r>
            <a:r>
              <a:rPr lang="en-US" dirty="0"/>
              <a:t>such data would have on the calculation of damages in this case </a:t>
            </a:r>
            <a:r>
              <a:rPr lang="en-US" b="1" dirty="0"/>
              <a:t>is purely hypothetical</a:t>
            </a:r>
            <a:r>
              <a:rPr lang="en-US" dirty="0"/>
              <a:t>.” . . . .</a:t>
            </a:r>
          </a:p>
          <a:p>
            <a:pPr marL="457200" lvl="1" indent="0" algn="just">
              <a:buNone/>
            </a:pPr>
            <a:r>
              <a:rPr lang="en-US" dirty="0"/>
              <a:t>The need for information concerning each distributor’s personal consumption “</a:t>
            </a:r>
            <a:r>
              <a:rPr lang="en-US" b="1" dirty="0"/>
              <a:t>deals a heavy blow</a:t>
            </a:r>
            <a:r>
              <a:rPr lang="en-US" dirty="0"/>
              <a:t> to the argument for certifying this massive nationwide class.”</a:t>
            </a:r>
          </a:p>
        </p:txBody>
      </p:sp>
    </p:spTree>
    <p:extLst>
      <p:ext uri="{BB962C8B-B14F-4D97-AF65-F5344CB8AC3E}">
        <p14:creationId xmlns:p14="http://schemas.microsoft.com/office/powerpoint/2010/main" val="11143950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FB971A-50C1-4E24-94E4-0C056C1BA641}"/>
              </a:ext>
            </a:extLst>
          </p:cNvPr>
          <p:cNvSpPr>
            <a:spLocks noGrp="1"/>
          </p:cNvSpPr>
          <p:nvPr>
            <p:ph type="title"/>
          </p:nvPr>
        </p:nvSpPr>
        <p:spPr/>
        <p:txBody>
          <a:bodyPr/>
          <a:lstStyle/>
          <a:p>
            <a:r>
              <a:rPr lang="en-US" dirty="0"/>
              <a:t>The </a:t>
            </a:r>
            <a:r>
              <a:rPr lang="en-US" i="1" dirty="0"/>
              <a:t>LifeVantage</a:t>
            </a:r>
            <a:r>
              <a:rPr lang="en-US" dirty="0"/>
              <a:t> Decision</a:t>
            </a:r>
          </a:p>
        </p:txBody>
      </p:sp>
      <p:sp>
        <p:nvSpPr>
          <p:cNvPr id="6" name="Content Placeholder 2">
            <a:extLst>
              <a:ext uri="{FF2B5EF4-FFF2-40B4-BE49-F238E27FC236}">
                <a16:creationId xmlns:a16="http://schemas.microsoft.com/office/drawing/2014/main" id="{99140C52-12D3-BE3A-0FA5-133FB312A5C8}"/>
              </a:ext>
            </a:extLst>
          </p:cNvPr>
          <p:cNvSpPr>
            <a:spLocks noGrp="1"/>
          </p:cNvSpPr>
          <p:nvPr>
            <p:ph idx="1"/>
          </p:nvPr>
        </p:nvSpPr>
        <p:spPr/>
        <p:txBody>
          <a:bodyPr/>
          <a:lstStyle/>
          <a:p>
            <a:pPr marL="0" indent="0" algn="just">
              <a:buNone/>
            </a:pPr>
            <a:r>
              <a:rPr lang="en-US" dirty="0"/>
              <a:t>The potential for hand-to-hand resale cannot be ignored:</a:t>
            </a:r>
          </a:p>
          <a:p>
            <a:pPr marL="457200" lvl="1" indent="0" algn="just">
              <a:buNone/>
            </a:pPr>
            <a:r>
              <a:rPr lang="en-US" dirty="0"/>
              <a:t>Even though “there was much less incentive for distributors to resell products hand-to-hand than through distributor channels[,] . . . </a:t>
            </a:r>
            <a:r>
              <a:rPr lang="en-US" b="1" dirty="0"/>
              <a:t>the potential rarity</a:t>
            </a:r>
            <a:r>
              <a:rPr lang="en-US" dirty="0"/>
              <a:t> with which such retail sales occurred </a:t>
            </a:r>
            <a:r>
              <a:rPr lang="en-US" b="1" dirty="0"/>
              <a:t>does not warrant dismissing them </a:t>
            </a:r>
            <a:r>
              <a:rPr lang="en-US" dirty="0"/>
              <a:t>out of hand when calculating damages.”</a:t>
            </a:r>
          </a:p>
          <a:p>
            <a:pPr marL="0" indent="0">
              <a:buNone/>
            </a:pPr>
            <a:endParaRPr lang="en-US" dirty="0"/>
          </a:p>
        </p:txBody>
      </p:sp>
    </p:spTree>
    <p:extLst>
      <p:ext uri="{BB962C8B-B14F-4D97-AF65-F5344CB8AC3E}">
        <p14:creationId xmlns:p14="http://schemas.microsoft.com/office/powerpoint/2010/main" val="9061324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FB971A-50C1-4E24-94E4-0C056C1BA641}"/>
              </a:ext>
            </a:extLst>
          </p:cNvPr>
          <p:cNvSpPr>
            <a:spLocks noGrp="1"/>
          </p:cNvSpPr>
          <p:nvPr>
            <p:ph type="title"/>
          </p:nvPr>
        </p:nvSpPr>
        <p:spPr/>
        <p:txBody>
          <a:bodyPr/>
          <a:lstStyle/>
          <a:p>
            <a:r>
              <a:rPr lang="en-US" dirty="0"/>
              <a:t>The </a:t>
            </a:r>
            <a:r>
              <a:rPr lang="en-US" i="1" dirty="0"/>
              <a:t>LifeVantage</a:t>
            </a:r>
            <a:r>
              <a:rPr lang="en-US" dirty="0"/>
              <a:t> Impact</a:t>
            </a:r>
          </a:p>
        </p:txBody>
      </p:sp>
      <p:sp>
        <p:nvSpPr>
          <p:cNvPr id="5" name="Content Placeholder 2">
            <a:extLst>
              <a:ext uri="{FF2B5EF4-FFF2-40B4-BE49-F238E27FC236}">
                <a16:creationId xmlns:a16="http://schemas.microsoft.com/office/drawing/2014/main" id="{DAF906B1-0B06-ADBA-E63F-A9E5567A45D3}"/>
              </a:ext>
            </a:extLst>
          </p:cNvPr>
          <p:cNvSpPr>
            <a:spLocks noGrp="1"/>
          </p:cNvSpPr>
          <p:nvPr>
            <p:ph idx="1"/>
          </p:nvPr>
        </p:nvSpPr>
        <p:spPr/>
        <p:txBody>
          <a:bodyPr/>
          <a:lstStyle/>
          <a:p>
            <a:pPr marL="0" indent="0" algn="just">
              <a:buNone/>
            </a:pPr>
            <a:r>
              <a:rPr lang="en-US" dirty="0"/>
              <a:t>What does this mean for direct sellers?</a:t>
            </a:r>
          </a:p>
          <a:p>
            <a:pPr marL="0" indent="0" algn="just">
              <a:buNone/>
            </a:pPr>
            <a:endParaRPr lang="en-US" sz="800" dirty="0"/>
          </a:p>
          <a:p>
            <a:pPr lvl="1" algn="just">
              <a:buFont typeface="Wingdings" panose="05000000000000000000" pitchFamily="2" charset="2"/>
              <a:buChar char="Ø"/>
            </a:pPr>
            <a:r>
              <a:rPr lang="en-US" dirty="0"/>
              <a:t>Legal precedence rejecting the FTC’s position that d</a:t>
            </a:r>
            <a:r>
              <a:rPr lang="en-US" sz="2400" dirty="0"/>
              <a:t>istributor consumption and hand-to-hand retail sales cannot be considered in calculating end-user consumption.</a:t>
            </a:r>
          </a:p>
          <a:p>
            <a:pPr lvl="1" algn="just">
              <a:buFont typeface="Wingdings" panose="05000000000000000000" pitchFamily="2" charset="2"/>
              <a:buChar char="Ø"/>
            </a:pPr>
            <a:endParaRPr lang="en-US" sz="800" dirty="0"/>
          </a:p>
          <a:p>
            <a:pPr lvl="1" algn="just">
              <a:buFont typeface="Wingdings" panose="05000000000000000000" pitchFamily="2" charset="2"/>
              <a:buChar char="Ø"/>
            </a:pPr>
            <a:r>
              <a:rPr lang="en-US" dirty="0"/>
              <a:t>Makes certifying a class on pyramid scheme claims extremely difficult for direct sellers that sell products.</a:t>
            </a:r>
          </a:p>
          <a:p>
            <a:pPr lvl="1" algn="just">
              <a:buFont typeface="Wingdings" panose="05000000000000000000" pitchFamily="2" charset="2"/>
              <a:buChar char="Ø"/>
            </a:pPr>
            <a:endParaRPr lang="en-US" sz="800" dirty="0"/>
          </a:p>
          <a:p>
            <a:pPr lvl="1" algn="just">
              <a:buFont typeface="Wingdings" panose="05000000000000000000" pitchFamily="2" charset="2"/>
              <a:buChar char="Ø"/>
            </a:pPr>
            <a:r>
              <a:rPr lang="en-US" dirty="0"/>
              <a:t>Legitimizes direct selling companies, like LifeVantage.</a:t>
            </a:r>
          </a:p>
        </p:txBody>
      </p:sp>
    </p:spTree>
    <p:extLst>
      <p:ext uri="{BB962C8B-B14F-4D97-AF65-F5344CB8AC3E}">
        <p14:creationId xmlns:p14="http://schemas.microsoft.com/office/powerpoint/2010/main" val="32426226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FB971A-50C1-4E24-94E4-0C056C1BA641}"/>
              </a:ext>
            </a:extLst>
          </p:cNvPr>
          <p:cNvSpPr>
            <a:spLocks noGrp="1"/>
          </p:cNvSpPr>
          <p:nvPr>
            <p:ph type="title"/>
          </p:nvPr>
        </p:nvSpPr>
        <p:spPr/>
        <p:txBody>
          <a:bodyPr/>
          <a:lstStyle/>
          <a:p>
            <a:r>
              <a:rPr lang="en-US" dirty="0"/>
              <a:t>Distributor </a:t>
            </a:r>
            <a:r>
              <a:rPr lang="en-US"/>
              <a:t>Misclassification </a:t>
            </a:r>
            <a:br>
              <a:rPr lang="en-US"/>
            </a:br>
            <a:r>
              <a:rPr lang="en-US"/>
              <a:t>Class </a:t>
            </a:r>
            <a:r>
              <a:rPr lang="en-US" dirty="0"/>
              <a:t>Actions</a:t>
            </a:r>
          </a:p>
        </p:txBody>
      </p:sp>
    </p:spTree>
    <p:extLst>
      <p:ext uri="{BB962C8B-B14F-4D97-AF65-F5344CB8AC3E}">
        <p14:creationId xmlns:p14="http://schemas.microsoft.com/office/powerpoint/2010/main" val="30600495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FB971A-50C1-4E24-94E4-0C056C1BA641}"/>
              </a:ext>
            </a:extLst>
          </p:cNvPr>
          <p:cNvSpPr>
            <a:spLocks noGrp="1"/>
          </p:cNvSpPr>
          <p:nvPr>
            <p:ph type="title"/>
          </p:nvPr>
        </p:nvSpPr>
        <p:spPr/>
        <p:txBody>
          <a:bodyPr/>
          <a:lstStyle/>
          <a:p>
            <a:r>
              <a:rPr lang="en-US" dirty="0"/>
              <a:t>SCOTUS </a:t>
            </a:r>
            <a:r>
              <a:rPr lang="en-US" i="1" dirty="0"/>
              <a:t>Viking River</a:t>
            </a:r>
            <a:r>
              <a:rPr lang="en-US" dirty="0"/>
              <a:t> Decision</a:t>
            </a:r>
          </a:p>
        </p:txBody>
      </p:sp>
      <p:sp>
        <p:nvSpPr>
          <p:cNvPr id="4" name="Content Placeholder 3">
            <a:extLst>
              <a:ext uri="{FF2B5EF4-FFF2-40B4-BE49-F238E27FC236}">
                <a16:creationId xmlns:a16="http://schemas.microsoft.com/office/drawing/2014/main" id="{E72A3E7B-ADC3-3D5B-81FD-3E72A6D51127}"/>
              </a:ext>
            </a:extLst>
          </p:cNvPr>
          <p:cNvSpPr>
            <a:spLocks noGrp="1"/>
          </p:cNvSpPr>
          <p:nvPr>
            <p:ph idx="1"/>
          </p:nvPr>
        </p:nvSpPr>
        <p:spPr/>
        <p:txBody>
          <a:bodyPr/>
          <a:lstStyle/>
          <a:p>
            <a:pPr algn="just"/>
            <a:r>
              <a:rPr lang="en-US" dirty="0"/>
              <a:t>Decided June 2022.</a:t>
            </a:r>
          </a:p>
          <a:p>
            <a:pPr algn="just"/>
            <a:r>
              <a:rPr lang="en-US" dirty="0"/>
              <a:t>Huge win for direct sellers that might face claims from California workers alleging employment status.</a:t>
            </a:r>
          </a:p>
        </p:txBody>
      </p:sp>
    </p:spTree>
    <p:extLst>
      <p:ext uri="{BB962C8B-B14F-4D97-AF65-F5344CB8AC3E}">
        <p14:creationId xmlns:p14="http://schemas.microsoft.com/office/powerpoint/2010/main" val="41248435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FB971A-50C1-4E24-94E4-0C056C1BA641}"/>
              </a:ext>
            </a:extLst>
          </p:cNvPr>
          <p:cNvSpPr>
            <a:spLocks noGrp="1"/>
          </p:cNvSpPr>
          <p:nvPr>
            <p:ph type="title"/>
          </p:nvPr>
        </p:nvSpPr>
        <p:spPr/>
        <p:txBody>
          <a:bodyPr/>
          <a:lstStyle/>
          <a:p>
            <a:r>
              <a:rPr lang="en-US" dirty="0"/>
              <a:t>SCOTUS </a:t>
            </a:r>
            <a:r>
              <a:rPr lang="en-US" i="1" dirty="0"/>
              <a:t>Viking River</a:t>
            </a:r>
            <a:r>
              <a:rPr lang="en-US" dirty="0"/>
              <a:t> Decision</a:t>
            </a:r>
          </a:p>
        </p:txBody>
      </p:sp>
      <p:sp>
        <p:nvSpPr>
          <p:cNvPr id="4" name="Content Placeholder 3">
            <a:extLst>
              <a:ext uri="{FF2B5EF4-FFF2-40B4-BE49-F238E27FC236}">
                <a16:creationId xmlns:a16="http://schemas.microsoft.com/office/drawing/2014/main" id="{E72A3E7B-ADC3-3D5B-81FD-3E72A6D51127}"/>
              </a:ext>
            </a:extLst>
          </p:cNvPr>
          <p:cNvSpPr>
            <a:spLocks noGrp="1"/>
          </p:cNvSpPr>
          <p:nvPr>
            <p:ph idx="1"/>
          </p:nvPr>
        </p:nvSpPr>
        <p:spPr/>
        <p:txBody>
          <a:bodyPr/>
          <a:lstStyle/>
          <a:p>
            <a:pPr algn="just"/>
            <a:r>
              <a:rPr lang="en-US" dirty="0"/>
              <a:t>California’s Private Attorney General Act (PAGA) allows an “aggrieved employee” to bring claims as a representative of the state against her employer—on behalf of herself and others.</a:t>
            </a:r>
          </a:p>
          <a:p>
            <a:pPr algn="just"/>
            <a:r>
              <a:rPr lang="en-US" dirty="0"/>
              <a:t>Recoveries for violations experienced by an individual employee are usually relatively small, but claims brought on behalf of other workers can multiply to become very large.</a:t>
            </a:r>
          </a:p>
        </p:txBody>
      </p:sp>
    </p:spTree>
    <p:extLst>
      <p:ext uri="{BB962C8B-B14F-4D97-AF65-F5344CB8AC3E}">
        <p14:creationId xmlns:p14="http://schemas.microsoft.com/office/powerpoint/2010/main" val="38449343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243763-9D69-75C5-33BA-805FA76AF59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669"/>
            <a:ext cx="12192000" cy="6856660"/>
          </a:xfrm>
          <a:prstGeom prst="rect">
            <a:avLst/>
          </a:prstGeom>
        </p:spPr>
      </p:pic>
    </p:spTree>
    <p:extLst>
      <p:ext uri="{BB962C8B-B14F-4D97-AF65-F5344CB8AC3E}">
        <p14:creationId xmlns:p14="http://schemas.microsoft.com/office/powerpoint/2010/main" val="38417049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FB971A-50C1-4E24-94E4-0C056C1BA641}"/>
              </a:ext>
            </a:extLst>
          </p:cNvPr>
          <p:cNvSpPr>
            <a:spLocks noGrp="1"/>
          </p:cNvSpPr>
          <p:nvPr>
            <p:ph type="title"/>
          </p:nvPr>
        </p:nvSpPr>
        <p:spPr/>
        <p:txBody>
          <a:bodyPr/>
          <a:lstStyle/>
          <a:p>
            <a:r>
              <a:rPr lang="en-US" dirty="0"/>
              <a:t>SCOTUS </a:t>
            </a:r>
            <a:r>
              <a:rPr lang="en-US" i="1" dirty="0"/>
              <a:t>Viking River</a:t>
            </a:r>
            <a:r>
              <a:rPr lang="en-US" dirty="0"/>
              <a:t> Decision</a:t>
            </a:r>
          </a:p>
        </p:txBody>
      </p:sp>
      <p:sp>
        <p:nvSpPr>
          <p:cNvPr id="4" name="Content Placeholder 3">
            <a:extLst>
              <a:ext uri="{FF2B5EF4-FFF2-40B4-BE49-F238E27FC236}">
                <a16:creationId xmlns:a16="http://schemas.microsoft.com/office/drawing/2014/main" id="{E72A3E7B-ADC3-3D5B-81FD-3E72A6D51127}"/>
              </a:ext>
            </a:extLst>
          </p:cNvPr>
          <p:cNvSpPr>
            <a:spLocks noGrp="1"/>
          </p:cNvSpPr>
          <p:nvPr>
            <p:ph idx="1"/>
          </p:nvPr>
        </p:nvSpPr>
        <p:spPr/>
        <p:txBody>
          <a:bodyPr/>
          <a:lstStyle/>
          <a:p>
            <a:pPr algn="just"/>
            <a:r>
              <a:rPr lang="en-US" sz="2700" dirty="0"/>
              <a:t>California state courts had held that the statutory right to bring PAGA claims on behalf of other employees could not be waived by contract—i.e., direct sellers could not enforce the class action waivers in their arbitration agreements when such claims were brought.</a:t>
            </a:r>
          </a:p>
          <a:p>
            <a:pPr algn="just"/>
            <a:r>
              <a:rPr lang="en-US" sz="2700" dirty="0"/>
              <a:t>The Supreme Court disagreed, holding the FAA requires enforcement of agreements to arbitrate on individual basis.</a:t>
            </a:r>
          </a:p>
          <a:p>
            <a:pPr algn="just"/>
            <a:r>
              <a:rPr lang="en-US" sz="2700" dirty="0"/>
              <a:t>Employees may still arbitrate their individual PAGA claims.</a:t>
            </a:r>
          </a:p>
        </p:txBody>
      </p:sp>
    </p:spTree>
    <p:extLst>
      <p:ext uri="{BB962C8B-B14F-4D97-AF65-F5344CB8AC3E}">
        <p14:creationId xmlns:p14="http://schemas.microsoft.com/office/powerpoint/2010/main" val="27517257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FB971A-50C1-4E24-94E4-0C056C1BA641}"/>
              </a:ext>
            </a:extLst>
          </p:cNvPr>
          <p:cNvSpPr>
            <a:spLocks noGrp="1"/>
          </p:cNvSpPr>
          <p:nvPr>
            <p:ph type="title"/>
          </p:nvPr>
        </p:nvSpPr>
        <p:spPr/>
        <p:txBody>
          <a:bodyPr/>
          <a:lstStyle/>
          <a:p>
            <a:r>
              <a:rPr lang="en-US" i="1" dirty="0"/>
              <a:t>Viking River</a:t>
            </a:r>
            <a:r>
              <a:rPr lang="en-US" dirty="0"/>
              <a:t> Impact</a:t>
            </a:r>
          </a:p>
        </p:txBody>
      </p:sp>
      <p:sp>
        <p:nvSpPr>
          <p:cNvPr id="4" name="Content Placeholder 3">
            <a:extLst>
              <a:ext uri="{FF2B5EF4-FFF2-40B4-BE49-F238E27FC236}">
                <a16:creationId xmlns:a16="http://schemas.microsoft.com/office/drawing/2014/main" id="{E72A3E7B-ADC3-3D5B-81FD-3E72A6D51127}"/>
              </a:ext>
            </a:extLst>
          </p:cNvPr>
          <p:cNvSpPr>
            <a:spLocks noGrp="1"/>
          </p:cNvSpPr>
          <p:nvPr>
            <p:ph idx="1"/>
          </p:nvPr>
        </p:nvSpPr>
        <p:spPr/>
        <p:txBody>
          <a:bodyPr/>
          <a:lstStyle/>
          <a:p>
            <a:pPr algn="just"/>
            <a:r>
              <a:rPr lang="en-US" dirty="0"/>
              <a:t>Direct sellers should carefully review dispute-resolution provisions in agreements with their distributors to ensure there is language requiring individual-only arbitration.</a:t>
            </a:r>
          </a:p>
          <a:p>
            <a:pPr algn="just"/>
            <a:r>
              <a:rPr lang="en-US" dirty="0"/>
              <a:t>This is an ever-evolving area of law, and legislatures and courts may find ways to circumvent this decision.  </a:t>
            </a:r>
          </a:p>
        </p:txBody>
      </p:sp>
    </p:spTree>
    <p:extLst>
      <p:ext uri="{BB962C8B-B14F-4D97-AF65-F5344CB8AC3E}">
        <p14:creationId xmlns:p14="http://schemas.microsoft.com/office/powerpoint/2010/main" val="13701760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FB971A-50C1-4E24-94E4-0C056C1BA641}"/>
              </a:ext>
            </a:extLst>
          </p:cNvPr>
          <p:cNvSpPr>
            <a:spLocks noGrp="1"/>
          </p:cNvSpPr>
          <p:nvPr>
            <p:ph type="title"/>
          </p:nvPr>
        </p:nvSpPr>
        <p:spPr/>
        <p:txBody>
          <a:bodyPr/>
          <a:lstStyle/>
          <a:p>
            <a:r>
              <a:rPr lang="en-US" i="1" dirty="0"/>
              <a:t>Viking River</a:t>
            </a:r>
            <a:r>
              <a:rPr lang="en-US" dirty="0"/>
              <a:t> Impact</a:t>
            </a:r>
          </a:p>
        </p:txBody>
      </p:sp>
      <p:sp>
        <p:nvSpPr>
          <p:cNvPr id="4" name="Content Placeholder 3">
            <a:extLst>
              <a:ext uri="{FF2B5EF4-FFF2-40B4-BE49-F238E27FC236}">
                <a16:creationId xmlns:a16="http://schemas.microsoft.com/office/drawing/2014/main" id="{E72A3E7B-ADC3-3D5B-81FD-3E72A6D51127}"/>
              </a:ext>
            </a:extLst>
          </p:cNvPr>
          <p:cNvSpPr>
            <a:spLocks noGrp="1"/>
          </p:cNvSpPr>
          <p:nvPr>
            <p:ph idx="1"/>
          </p:nvPr>
        </p:nvSpPr>
        <p:spPr/>
        <p:txBody>
          <a:bodyPr/>
          <a:lstStyle/>
          <a:p>
            <a:pPr algn="just"/>
            <a:r>
              <a:rPr lang="en-US" dirty="0"/>
              <a:t>Relying on </a:t>
            </a:r>
            <a:r>
              <a:rPr lang="en-US" i="1" dirty="0"/>
              <a:t>Viking River</a:t>
            </a:r>
            <a:r>
              <a:rPr lang="en-US" dirty="0"/>
              <a:t>, Amway has filed a motion to compel individual arbitration in its PAGA suit, pending in California.  Amway is demanding the representative claims be dismissed once the motion is granted</a:t>
            </a:r>
          </a:p>
          <a:p>
            <a:pPr lvl="1" algn="just"/>
            <a:r>
              <a:rPr lang="en-US" dirty="0"/>
              <a:t>Motion hearing on October 5</a:t>
            </a:r>
          </a:p>
          <a:p>
            <a:pPr algn="just"/>
            <a:r>
              <a:rPr lang="en-US" dirty="0"/>
              <a:t>It Works! will be doing the same soon.</a:t>
            </a:r>
          </a:p>
          <a:p>
            <a:pPr lvl="1"/>
            <a:endParaRPr lang="en-US" dirty="0"/>
          </a:p>
        </p:txBody>
      </p:sp>
    </p:spTree>
    <p:extLst>
      <p:ext uri="{BB962C8B-B14F-4D97-AF65-F5344CB8AC3E}">
        <p14:creationId xmlns:p14="http://schemas.microsoft.com/office/powerpoint/2010/main" val="21043449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FB971A-50C1-4E24-94E4-0C056C1BA641}"/>
              </a:ext>
            </a:extLst>
          </p:cNvPr>
          <p:cNvSpPr>
            <a:spLocks noGrp="1"/>
          </p:cNvSpPr>
          <p:nvPr>
            <p:ph type="title"/>
          </p:nvPr>
        </p:nvSpPr>
        <p:spPr/>
        <p:txBody>
          <a:bodyPr/>
          <a:lstStyle/>
          <a:p>
            <a:r>
              <a:rPr lang="en-US" dirty="0"/>
              <a:t>Innovative Efforts to Avoid Mass Arbitration</a:t>
            </a:r>
          </a:p>
        </p:txBody>
      </p:sp>
      <p:sp>
        <p:nvSpPr>
          <p:cNvPr id="4" name="Content Placeholder 3">
            <a:extLst>
              <a:ext uri="{FF2B5EF4-FFF2-40B4-BE49-F238E27FC236}">
                <a16:creationId xmlns:a16="http://schemas.microsoft.com/office/drawing/2014/main" id="{E72A3E7B-ADC3-3D5B-81FD-3E72A6D51127}"/>
              </a:ext>
            </a:extLst>
          </p:cNvPr>
          <p:cNvSpPr>
            <a:spLocks noGrp="1"/>
          </p:cNvSpPr>
          <p:nvPr>
            <p:ph idx="1"/>
          </p:nvPr>
        </p:nvSpPr>
        <p:spPr/>
        <p:txBody>
          <a:bodyPr/>
          <a:lstStyle/>
          <a:p>
            <a:pPr algn="just"/>
            <a:r>
              <a:rPr lang="en-US" dirty="0"/>
              <a:t>Two novel approaches:</a:t>
            </a:r>
          </a:p>
          <a:p>
            <a:pPr marL="914400" lvl="1" indent="-457200" algn="just">
              <a:buFont typeface="+mj-lt"/>
              <a:buAutoNum type="arabicPeriod"/>
            </a:pPr>
            <a:r>
              <a:rPr lang="en-US" b="1" dirty="0"/>
              <a:t>Bellwether procedures: </a:t>
            </a:r>
          </a:p>
          <a:p>
            <a:pPr lvl="2" algn="just"/>
            <a:r>
              <a:rPr lang="en-US" sz="2400" dirty="0"/>
              <a:t>Provides that only a certain number of similar arbitration claims (e.g., 10) may proceed at one time.  When one case resolves, another may take its place.</a:t>
            </a:r>
          </a:p>
          <a:p>
            <a:pPr lvl="2" algn="just"/>
            <a:r>
              <a:rPr lang="en-US" sz="2400" dirty="0"/>
              <a:t>If an individual shows “substantial hardship” she may move to the front of the line, but no more than the designated max number of cases can proceed at one time without company’s consent.</a:t>
            </a:r>
          </a:p>
          <a:p>
            <a:pPr lvl="2"/>
            <a:endParaRPr lang="en-US" dirty="0"/>
          </a:p>
        </p:txBody>
      </p:sp>
    </p:spTree>
    <p:extLst>
      <p:ext uri="{BB962C8B-B14F-4D97-AF65-F5344CB8AC3E}">
        <p14:creationId xmlns:p14="http://schemas.microsoft.com/office/powerpoint/2010/main" val="5544140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FB971A-50C1-4E24-94E4-0C056C1BA641}"/>
              </a:ext>
            </a:extLst>
          </p:cNvPr>
          <p:cNvSpPr>
            <a:spLocks noGrp="1"/>
          </p:cNvSpPr>
          <p:nvPr>
            <p:ph type="title"/>
          </p:nvPr>
        </p:nvSpPr>
        <p:spPr/>
        <p:txBody>
          <a:bodyPr/>
          <a:lstStyle/>
          <a:p>
            <a:r>
              <a:rPr lang="en-US" dirty="0"/>
              <a:t>Innovative Efforts to Avoid Mass Arbitration</a:t>
            </a:r>
          </a:p>
        </p:txBody>
      </p:sp>
      <p:sp>
        <p:nvSpPr>
          <p:cNvPr id="4" name="Content Placeholder 3">
            <a:extLst>
              <a:ext uri="{FF2B5EF4-FFF2-40B4-BE49-F238E27FC236}">
                <a16:creationId xmlns:a16="http://schemas.microsoft.com/office/drawing/2014/main" id="{E72A3E7B-ADC3-3D5B-81FD-3E72A6D51127}"/>
              </a:ext>
            </a:extLst>
          </p:cNvPr>
          <p:cNvSpPr>
            <a:spLocks noGrp="1"/>
          </p:cNvSpPr>
          <p:nvPr>
            <p:ph idx="1"/>
          </p:nvPr>
        </p:nvSpPr>
        <p:spPr/>
        <p:txBody>
          <a:bodyPr/>
          <a:lstStyle/>
          <a:p>
            <a:pPr algn="just"/>
            <a:r>
              <a:rPr lang="en-US" dirty="0"/>
              <a:t>Two novel approaches:</a:t>
            </a:r>
          </a:p>
          <a:p>
            <a:pPr marL="914400" lvl="1" indent="-457200" algn="just">
              <a:buFont typeface="+mj-lt"/>
              <a:buAutoNum type="arabicPeriod" startAt="2"/>
            </a:pPr>
            <a:r>
              <a:rPr lang="en-US" b="1" noProof="0" dirty="0"/>
              <a:t>Batch arbitration: </a:t>
            </a:r>
          </a:p>
          <a:p>
            <a:pPr lvl="2" algn="just"/>
            <a:r>
              <a:rPr lang="en-US" sz="2400" dirty="0"/>
              <a:t>Provides that similar claims will proceed in batches (e.g., 25 per batch), with only one arbitration fee per batch.</a:t>
            </a:r>
          </a:p>
          <a:p>
            <a:pPr lvl="2" algn="just"/>
            <a:r>
              <a:rPr lang="en-US" sz="2400" noProof="0" dirty="0"/>
              <a:t>Sometimes limit</a:t>
            </a:r>
            <a:r>
              <a:rPr lang="en-US" sz="2400" dirty="0"/>
              <a:t>s to only one batch at a time.</a:t>
            </a:r>
            <a:endParaRPr lang="en-US" sz="2400" noProof="0" dirty="0"/>
          </a:p>
          <a:p>
            <a:pPr lvl="2"/>
            <a:endParaRPr lang="en-US" dirty="0"/>
          </a:p>
          <a:p>
            <a:pPr lvl="2"/>
            <a:endParaRPr lang="en-US" dirty="0"/>
          </a:p>
        </p:txBody>
      </p:sp>
    </p:spTree>
    <p:extLst>
      <p:ext uri="{BB962C8B-B14F-4D97-AF65-F5344CB8AC3E}">
        <p14:creationId xmlns:p14="http://schemas.microsoft.com/office/powerpoint/2010/main" val="35648649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FB971A-50C1-4E24-94E4-0C056C1BA641}"/>
              </a:ext>
            </a:extLst>
          </p:cNvPr>
          <p:cNvSpPr>
            <a:spLocks noGrp="1"/>
          </p:cNvSpPr>
          <p:nvPr>
            <p:ph type="title"/>
          </p:nvPr>
        </p:nvSpPr>
        <p:spPr/>
        <p:txBody>
          <a:bodyPr/>
          <a:lstStyle/>
          <a:p>
            <a:r>
              <a:rPr lang="en-US" dirty="0"/>
              <a:t>Innovative Efforts to Avoid Mass Arbitration</a:t>
            </a:r>
          </a:p>
        </p:txBody>
      </p:sp>
      <p:sp>
        <p:nvSpPr>
          <p:cNvPr id="4" name="Content Placeholder 3">
            <a:extLst>
              <a:ext uri="{FF2B5EF4-FFF2-40B4-BE49-F238E27FC236}">
                <a16:creationId xmlns:a16="http://schemas.microsoft.com/office/drawing/2014/main" id="{E72A3E7B-ADC3-3D5B-81FD-3E72A6D51127}"/>
              </a:ext>
            </a:extLst>
          </p:cNvPr>
          <p:cNvSpPr>
            <a:spLocks noGrp="1"/>
          </p:cNvSpPr>
          <p:nvPr>
            <p:ph idx="1"/>
          </p:nvPr>
        </p:nvSpPr>
        <p:spPr/>
        <p:txBody>
          <a:bodyPr/>
          <a:lstStyle/>
          <a:p>
            <a:pPr algn="just"/>
            <a:r>
              <a:rPr lang="en-US" sz="2400" dirty="0"/>
              <a:t>These innovative approaches are new and are relatively untested in the courts; but we expect a lot of legal challenges.</a:t>
            </a:r>
          </a:p>
          <a:p>
            <a:pPr algn="just"/>
            <a:r>
              <a:rPr lang="en-US" sz="2400" noProof="0" dirty="0"/>
              <a:t>Recent court found a bellwether provision </a:t>
            </a:r>
            <a:r>
              <a:rPr lang="en-US" sz="2400" noProof="0" dirty="0" err="1"/>
              <a:t>uncon</a:t>
            </a:r>
            <a:r>
              <a:rPr lang="en-US" sz="2400" dirty="0" err="1"/>
              <a:t>scionable</a:t>
            </a:r>
            <a:r>
              <a:rPr lang="en-US" sz="2400" dirty="0"/>
              <a:t>—and rendered </a:t>
            </a:r>
            <a:r>
              <a:rPr lang="en-US" sz="2400" b="1" dirty="0"/>
              <a:t>the entire arbitration agreement unenforceable</a:t>
            </a:r>
            <a:r>
              <a:rPr lang="en-US" sz="2400" dirty="0"/>
              <a:t>. </a:t>
            </a:r>
            <a:r>
              <a:rPr lang="en-US" sz="2400" i="1" dirty="0" err="1"/>
              <a:t>MacClelland</a:t>
            </a:r>
            <a:r>
              <a:rPr lang="en-US" sz="2400" i="1" dirty="0"/>
              <a:t> v. </a:t>
            </a:r>
            <a:r>
              <a:rPr lang="en-US" sz="2400" i="1" dirty="0" err="1"/>
              <a:t>Cellco</a:t>
            </a:r>
            <a:r>
              <a:rPr lang="en-US" sz="2400" i="1" dirty="0"/>
              <a:t> </a:t>
            </a:r>
            <a:r>
              <a:rPr lang="en-US" sz="2400" i="1" dirty="0" err="1"/>
              <a:t>P’Ship</a:t>
            </a:r>
            <a:r>
              <a:rPr lang="en-US" sz="2400" i="1" dirty="0"/>
              <a:t> </a:t>
            </a:r>
            <a:r>
              <a:rPr lang="en-US" sz="2400" dirty="0"/>
              <a:t>(N.D. Cal. July 1, 2022).</a:t>
            </a:r>
          </a:p>
          <a:p>
            <a:pPr algn="just"/>
            <a:r>
              <a:rPr lang="en-US" sz="2400" dirty="0"/>
              <a:t>It’s very important to think creatively and holistically (including strategic drafting of seemingly unrelated provisions, such as venue and forum-selection clauses) to reduce the most risk.</a:t>
            </a:r>
          </a:p>
          <a:p>
            <a:endParaRPr lang="en-US" sz="2400" noProof="0" dirty="0"/>
          </a:p>
        </p:txBody>
      </p:sp>
    </p:spTree>
    <p:extLst>
      <p:ext uri="{BB962C8B-B14F-4D97-AF65-F5344CB8AC3E}">
        <p14:creationId xmlns:p14="http://schemas.microsoft.com/office/powerpoint/2010/main" val="30765937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FB971A-50C1-4E24-94E4-0C056C1BA641}"/>
              </a:ext>
            </a:extLst>
          </p:cNvPr>
          <p:cNvSpPr>
            <a:spLocks noGrp="1"/>
          </p:cNvSpPr>
          <p:nvPr>
            <p:ph type="title"/>
          </p:nvPr>
        </p:nvSpPr>
        <p:spPr/>
        <p:txBody>
          <a:bodyPr/>
          <a:lstStyle/>
          <a:p>
            <a:r>
              <a:rPr lang="en-US" dirty="0"/>
              <a:t>Significant Direct Seller Class Action Settlements</a:t>
            </a:r>
          </a:p>
        </p:txBody>
      </p:sp>
      <p:sp>
        <p:nvSpPr>
          <p:cNvPr id="4" name="Content Placeholder 3">
            <a:extLst>
              <a:ext uri="{FF2B5EF4-FFF2-40B4-BE49-F238E27FC236}">
                <a16:creationId xmlns:a16="http://schemas.microsoft.com/office/drawing/2014/main" id="{669D7DC4-8C10-494D-B06C-AF68566E67DD}"/>
              </a:ext>
            </a:extLst>
          </p:cNvPr>
          <p:cNvSpPr>
            <a:spLocks noGrp="1"/>
          </p:cNvSpPr>
          <p:nvPr>
            <p:ph idx="4294967295"/>
          </p:nvPr>
        </p:nvSpPr>
        <p:spPr>
          <a:xfrm>
            <a:off x="0" y="1825625"/>
            <a:ext cx="10515600" cy="3938588"/>
          </a:xfrm>
        </p:spPr>
        <p:txBody>
          <a:bodyPr/>
          <a:lstStyle/>
          <a:p>
            <a:pPr lvl="1"/>
            <a:endParaRPr lang="en-US" dirty="0"/>
          </a:p>
          <a:p>
            <a:pPr lvl="1"/>
            <a:endParaRPr lang="en-US" dirty="0"/>
          </a:p>
          <a:p>
            <a:pPr lvl="1"/>
            <a:endParaRPr lang="en-US" dirty="0"/>
          </a:p>
          <a:p>
            <a:pPr lvl="1"/>
            <a:endParaRPr lang="en-US" dirty="0"/>
          </a:p>
          <a:p>
            <a:pPr lvl="1"/>
            <a:endParaRPr lang="en-US" dirty="0"/>
          </a:p>
        </p:txBody>
      </p:sp>
    </p:spTree>
    <p:extLst>
      <p:ext uri="{BB962C8B-B14F-4D97-AF65-F5344CB8AC3E}">
        <p14:creationId xmlns:p14="http://schemas.microsoft.com/office/powerpoint/2010/main" val="24676996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FB971A-50C1-4E24-94E4-0C056C1BA641}"/>
              </a:ext>
            </a:extLst>
          </p:cNvPr>
          <p:cNvSpPr>
            <a:spLocks noGrp="1"/>
          </p:cNvSpPr>
          <p:nvPr>
            <p:ph type="title"/>
          </p:nvPr>
        </p:nvSpPr>
        <p:spPr/>
        <p:txBody>
          <a:bodyPr/>
          <a:lstStyle/>
          <a:p>
            <a:r>
              <a:rPr lang="en-US" dirty="0"/>
              <a:t>The </a:t>
            </a:r>
            <a:r>
              <a:rPr lang="en-US" i="1" dirty="0"/>
              <a:t>AdvoCare</a:t>
            </a:r>
            <a:r>
              <a:rPr lang="en-US" dirty="0"/>
              <a:t> Settlement </a:t>
            </a:r>
          </a:p>
        </p:txBody>
      </p:sp>
      <p:sp>
        <p:nvSpPr>
          <p:cNvPr id="4" name="Content Placeholder 3">
            <a:extLst>
              <a:ext uri="{FF2B5EF4-FFF2-40B4-BE49-F238E27FC236}">
                <a16:creationId xmlns:a16="http://schemas.microsoft.com/office/drawing/2014/main" id="{669D7DC4-8C10-494D-B06C-AF68566E67DD}"/>
              </a:ext>
            </a:extLst>
          </p:cNvPr>
          <p:cNvSpPr>
            <a:spLocks noGrp="1"/>
          </p:cNvSpPr>
          <p:nvPr>
            <p:ph idx="1"/>
          </p:nvPr>
        </p:nvSpPr>
        <p:spPr/>
        <p:txBody>
          <a:bodyPr/>
          <a:lstStyle/>
          <a:p>
            <a:r>
              <a:rPr lang="en-US" dirty="0"/>
              <a:t>Allegations:</a:t>
            </a:r>
          </a:p>
          <a:p>
            <a:pPr lvl="1"/>
            <a:r>
              <a:rPr lang="en-US" dirty="0"/>
              <a:t>Class action alleging AdvoCare operated a pyramid scheme that utilized false earnings claims to recruit participants.</a:t>
            </a:r>
          </a:p>
          <a:p>
            <a:r>
              <a:rPr lang="en-US" dirty="0"/>
              <a:t>Causes of Action:</a:t>
            </a:r>
          </a:p>
          <a:p>
            <a:pPr lvl="1"/>
            <a:r>
              <a:rPr lang="en-US" dirty="0"/>
              <a:t>Racketeering activity – RICO 18 U.S.C. §§ 1961 and 1962</a:t>
            </a:r>
          </a:p>
          <a:p>
            <a:pPr lvl="1"/>
            <a:r>
              <a:rPr lang="en-US" dirty="0"/>
              <a:t>Federal securities fraud</a:t>
            </a:r>
          </a:p>
          <a:p>
            <a:pPr lvl="1"/>
            <a:r>
              <a:rPr lang="en-US" dirty="0"/>
              <a:t>Unjust enrichment</a:t>
            </a:r>
          </a:p>
          <a:p>
            <a:pPr lvl="1"/>
            <a:endParaRPr lang="en-US" dirty="0"/>
          </a:p>
          <a:p>
            <a:pPr lvl="1"/>
            <a:endParaRPr lang="en-US" dirty="0"/>
          </a:p>
          <a:p>
            <a:pPr lvl="1"/>
            <a:endParaRPr lang="en-US" dirty="0"/>
          </a:p>
          <a:p>
            <a:pPr lvl="1"/>
            <a:endParaRPr lang="en-US" dirty="0"/>
          </a:p>
          <a:p>
            <a:pPr lvl="1"/>
            <a:endParaRPr lang="en-US" dirty="0"/>
          </a:p>
        </p:txBody>
      </p:sp>
    </p:spTree>
    <p:extLst>
      <p:ext uri="{BB962C8B-B14F-4D97-AF65-F5344CB8AC3E}">
        <p14:creationId xmlns:p14="http://schemas.microsoft.com/office/powerpoint/2010/main" val="38959590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FB971A-50C1-4E24-94E4-0C056C1BA641}"/>
              </a:ext>
            </a:extLst>
          </p:cNvPr>
          <p:cNvSpPr>
            <a:spLocks noGrp="1"/>
          </p:cNvSpPr>
          <p:nvPr>
            <p:ph type="title"/>
          </p:nvPr>
        </p:nvSpPr>
        <p:spPr/>
        <p:txBody>
          <a:bodyPr/>
          <a:lstStyle/>
          <a:p>
            <a:r>
              <a:rPr lang="en-US" dirty="0"/>
              <a:t>The </a:t>
            </a:r>
            <a:r>
              <a:rPr lang="en-US" i="1" dirty="0"/>
              <a:t>AdvoCare</a:t>
            </a:r>
            <a:r>
              <a:rPr lang="en-US" dirty="0"/>
              <a:t> Settlement</a:t>
            </a:r>
          </a:p>
        </p:txBody>
      </p:sp>
      <p:sp>
        <p:nvSpPr>
          <p:cNvPr id="4" name="Content Placeholder 3">
            <a:extLst>
              <a:ext uri="{FF2B5EF4-FFF2-40B4-BE49-F238E27FC236}">
                <a16:creationId xmlns:a16="http://schemas.microsoft.com/office/drawing/2014/main" id="{669D7DC4-8C10-494D-B06C-AF68566E67DD}"/>
              </a:ext>
            </a:extLst>
          </p:cNvPr>
          <p:cNvSpPr>
            <a:spLocks noGrp="1"/>
          </p:cNvSpPr>
          <p:nvPr>
            <p:ph idx="1"/>
          </p:nvPr>
        </p:nvSpPr>
        <p:spPr/>
        <p:txBody>
          <a:bodyPr/>
          <a:lstStyle/>
          <a:p>
            <a:r>
              <a:rPr lang="en-US" dirty="0"/>
              <a:t>Parallel Cases</a:t>
            </a:r>
          </a:p>
          <a:p>
            <a:pPr lvl="1"/>
            <a:r>
              <a:rPr lang="en-US" dirty="0"/>
              <a:t>FTC Action</a:t>
            </a:r>
          </a:p>
          <a:p>
            <a:pPr lvl="2"/>
            <a:r>
              <a:rPr lang="en-US" sz="2400" dirty="0"/>
              <a:t>Settled in 2019 for $150M</a:t>
            </a:r>
          </a:p>
          <a:p>
            <a:pPr lvl="2"/>
            <a:r>
              <a:rPr lang="en-US" sz="2400" dirty="0"/>
              <a:t>Prohibited from future multilevel compensation models</a:t>
            </a:r>
          </a:p>
          <a:p>
            <a:pPr lvl="1"/>
            <a:r>
              <a:rPr lang="en-US" dirty="0"/>
              <a:t>Private Class Action</a:t>
            </a:r>
          </a:p>
          <a:p>
            <a:pPr lvl="2"/>
            <a:r>
              <a:rPr lang="en-US" sz="2400" dirty="0"/>
              <a:t>Settled in 2021</a:t>
            </a:r>
          </a:p>
          <a:p>
            <a:pPr lvl="1"/>
            <a:endParaRPr lang="en-US" dirty="0"/>
          </a:p>
          <a:p>
            <a:pPr lvl="1"/>
            <a:endParaRPr lang="en-US" dirty="0"/>
          </a:p>
          <a:p>
            <a:pPr lvl="1"/>
            <a:endParaRPr lang="en-US" dirty="0"/>
          </a:p>
          <a:p>
            <a:pPr lvl="1"/>
            <a:endParaRPr lang="en-US" dirty="0"/>
          </a:p>
          <a:p>
            <a:pPr lvl="1"/>
            <a:endParaRPr lang="en-US" dirty="0"/>
          </a:p>
          <a:p>
            <a:pPr lvl="1"/>
            <a:endParaRPr lang="en-US" dirty="0"/>
          </a:p>
        </p:txBody>
      </p:sp>
    </p:spTree>
    <p:extLst>
      <p:ext uri="{BB962C8B-B14F-4D97-AF65-F5344CB8AC3E}">
        <p14:creationId xmlns:p14="http://schemas.microsoft.com/office/powerpoint/2010/main" val="10314526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FB971A-50C1-4E24-94E4-0C056C1BA641}"/>
              </a:ext>
            </a:extLst>
          </p:cNvPr>
          <p:cNvSpPr>
            <a:spLocks noGrp="1"/>
          </p:cNvSpPr>
          <p:nvPr>
            <p:ph type="title"/>
          </p:nvPr>
        </p:nvSpPr>
        <p:spPr/>
        <p:txBody>
          <a:bodyPr/>
          <a:lstStyle/>
          <a:p>
            <a:r>
              <a:rPr lang="en-US" dirty="0"/>
              <a:t>The </a:t>
            </a:r>
            <a:r>
              <a:rPr lang="en-US" i="1" dirty="0"/>
              <a:t>AdvoCare</a:t>
            </a:r>
            <a:r>
              <a:rPr lang="en-US" dirty="0"/>
              <a:t> Settlement</a:t>
            </a:r>
          </a:p>
        </p:txBody>
      </p:sp>
      <p:sp>
        <p:nvSpPr>
          <p:cNvPr id="4" name="Content Placeholder 3">
            <a:extLst>
              <a:ext uri="{FF2B5EF4-FFF2-40B4-BE49-F238E27FC236}">
                <a16:creationId xmlns:a16="http://schemas.microsoft.com/office/drawing/2014/main" id="{669D7DC4-8C10-494D-B06C-AF68566E67DD}"/>
              </a:ext>
            </a:extLst>
          </p:cNvPr>
          <p:cNvSpPr>
            <a:spLocks noGrp="1"/>
          </p:cNvSpPr>
          <p:nvPr>
            <p:ph idx="1"/>
          </p:nvPr>
        </p:nvSpPr>
        <p:spPr/>
        <p:txBody>
          <a:bodyPr/>
          <a:lstStyle/>
          <a:p>
            <a:r>
              <a:rPr lang="en-US" dirty="0"/>
              <a:t>Private Class Action Settlement Details:</a:t>
            </a:r>
          </a:p>
          <a:p>
            <a:pPr lvl="1"/>
            <a:r>
              <a:rPr lang="en-US" dirty="0"/>
              <a:t>$10.5M</a:t>
            </a:r>
          </a:p>
          <a:p>
            <a:pPr lvl="1"/>
            <a:r>
              <a:rPr lang="en-US" dirty="0"/>
              <a:t>Opt-in requirement</a:t>
            </a:r>
          </a:p>
          <a:p>
            <a:pPr lvl="1"/>
            <a:r>
              <a:rPr lang="en-US" dirty="0"/>
              <a:t>Claim presentation</a:t>
            </a:r>
          </a:p>
          <a:p>
            <a:pPr lvl="1"/>
            <a:r>
              <a:rPr lang="en-US" dirty="0"/>
              <a:t>FTC distribution offset</a:t>
            </a:r>
          </a:p>
          <a:p>
            <a:pPr lvl="1"/>
            <a:r>
              <a:rPr lang="en-US" dirty="0"/>
              <a:t>Reversionary</a:t>
            </a:r>
          </a:p>
          <a:p>
            <a:pPr lvl="1"/>
            <a:endParaRPr lang="en-US" dirty="0"/>
          </a:p>
          <a:p>
            <a:pPr lvl="1"/>
            <a:endParaRPr lang="en-US" dirty="0"/>
          </a:p>
          <a:p>
            <a:pPr lvl="1"/>
            <a:endParaRPr lang="en-US" dirty="0"/>
          </a:p>
          <a:p>
            <a:pPr lvl="1"/>
            <a:endParaRPr lang="en-US" dirty="0"/>
          </a:p>
          <a:p>
            <a:pPr lvl="1"/>
            <a:endParaRPr lang="en-US" dirty="0"/>
          </a:p>
          <a:p>
            <a:pPr lvl="1"/>
            <a:endParaRPr lang="en-US" dirty="0"/>
          </a:p>
        </p:txBody>
      </p:sp>
    </p:spTree>
    <p:extLst>
      <p:ext uri="{BB962C8B-B14F-4D97-AF65-F5344CB8AC3E}">
        <p14:creationId xmlns:p14="http://schemas.microsoft.com/office/powerpoint/2010/main" val="42045385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243763-9D69-75C5-33BA-805FA76AF59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669"/>
            <a:ext cx="12191998" cy="6856660"/>
          </a:xfrm>
          <a:prstGeom prst="rect">
            <a:avLst/>
          </a:prstGeom>
        </p:spPr>
      </p:pic>
    </p:spTree>
    <p:extLst>
      <p:ext uri="{BB962C8B-B14F-4D97-AF65-F5344CB8AC3E}">
        <p14:creationId xmlns:p14="http://schemas.microsoft.com/office/powerpoint/2010/main" val="29097244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FB971A-50C1-4E24-94E4-0C056C1BA641}"/>
              </a:ext>
            </a:extLst>
          </p:cNvPr>
          <p:cNvSpPr>
            <a:spLocks noGrp="1"/>
          </p:cNvSpPr>
          <p:nvPr>
            <p:ph type="title"/>
          </p:nvPr>
        </p:nvSpPr>
        <p:spPr/>
        <p:txBody>
          <a:bodyPr/>
          <a:lstStyle/>
          <a:p>
            <a:r>
              <a:rPr lang="en-US" dirty="0"/>
              <a:t>The </a:t>
            </a:r>
            <a:r>
              <a:rPr lang="en-US" i="1" dirty="0"/>
              <a:t>Herbalife</a:t>
            </a:r>
            <a:r>
              <a:rPr lang="en-US" dirty="0"/>
              <a:t> Settlement </a:t>
            </a:r>
          </a:p>
        </p:txBody>
      </p:sp>
      <p:sp>
        <p:nvSpPr>
          <p:cNvPr id="4" name="Content Placeholder 3">
            <a:extLst>
              <a:ext uri="{FF2B5EF4-FFF2-40B4-BE49-F238E27FC236}">
                <a16:creationId xmlns:a16="http://schemas.microsoft.com/office/drawing/2014/main" id="{669D7DC4-8C10-494D-B06C-AF68566E67DD}"/>
              </a:ext>
            </a:extLst>
          </p:cNvPr>
          <p:cNvSpPr>
            <a:spLocks noGrp="1"/>
          </p:cNvSpPr>
          <p:nvPr>
            <p:ph idx="1"/>
          </p:nvPr>
        </p:nvSpPr>
        <p:spPr>
          <a:xfrm>
            <a:off x="838200" y="1539241"/>
            <a:ext cx="11094720" cy="4225066"/>
          </a:xfrm>
        </p:spPr>
        <p:txBody>
          <a:bodyPr/>
          <a:lstStyle/>
          <a:p>
            <a:pPr>
              <a:spcAft>
                <a:spcPts val="0"/>
              </a:spcAft>
            </a:pPr>
            <a:r>
              <a:rPr lang="en-US" dirty="0"/>
              <a:t>Allegations:</a:t>
            </a:r>
          </a:p>
          <a:p>
            <a:pPr lvl="1" algn="just">
              <a:spcAft>
                <a:spcPts val="0"/>
              </a:spcAft>
            </a:pPr>
            <a:r>
              <a:rPr lang="en-US" dirty="0"/>
              <a:t>Class action alleging Herbalife promotes and sells expensive tickets to monthly events based on representations that success is contingent on attendance. </a:t>
            </a:r>
          </a:p>
          <a:p>
            <a:pPr algn="just">
              <a:spcAft>
                <a:spcPts val="0"/>
              </a:spcAft>
            </a:pPr>
            <a:r>
              <a:rPr lang="en-US" dirty="0"/>
              <a:t>Causes of Action:</a:t>
            </a:r>
          </a:p>
          <a:p>
            <a:pPr lvl="1" algn="just">
              <a:spcAft>
                <a:spcPts val="0"/>
              </a:spcAft>
            </a:pPr>
            <a:r>
              <a:rPr lang="en-US" dirty="0"/>
              <a:t>Racketeering activity - RICO 18 U.S.C. § 1962(C)</a:t>
            </a:r>
          </a:p>
          <a:p>
            <a:pPr lvl="1" algn="just">
              <a:spcAft>
                <a:spcPts val="0"/>
              </a:spcAft>
            </a:pPr>
            <a:r>
              <a:rPr lang="en-US" dirty="0"/>
              <a:t>Violation of CA’s unfair competition law</a:t>
            </a:r>
          </a:p>
          <a:p>
            <a:pPr lvl="1" algn="just">
              <a:spcAft>
                <a:spcPts val="0"/>
              </a:spcAft>
            </a:pPr>
            <a:r>
              <a:rPr lang="en-US" dirty="0"/>
              <a:t>Negligent misrepresentation</a:t>
            </a:r>
          </a:p>
          <a:p>
            <a:pPr lvl="1">
              <a:lnSpc>
                <a:spcPts val="2600"/>
              </a:lnSpc>
              <a:spcAft>
                <a:spcPts val="0"/>
              </a:spcAft>
            </a:pPr>
            <a:endParaRPr lang="en-US" dirty="0"/>
          </a:p>
          <a:p>
            <a:pPr lvl="1">
              <a:lnSpc>
                <a:spcPts val="2600"/>
              </a:lnSpc>
              <a:spcAft>
                <a:spcPts val="0"/>
              </a:spcAft>
            </a:pPr>
            <a:endParaRPr lang="en-US" dirty="0"/>
          </a:p>
          <a:p>
            <a:pPr lvl="1">
              <a:lnSpc>
                <a:spcPts val="2600"/>
              </a:lnSpc>
              <a:spcAft>
                <a:spcPts val="0"/>
              </a:spcAft>
            </a:pPr>
            <a:endParaRPr lang="en-US" dirty="0"/>
          </a:p>
          <a:p>
            <a:pPr lvl="1">
              <a:lnSpc>
                <a:spcPts val="2600"/>
              </a:lnSpc>
              <a:spcAft>
                <a:spcPts val="0"/>
              </a:spcAft>
            </a:pPr>
            <a:endParaRPr lang="en-US" dirty="0"/>
          </a:p>
          <a:p>
            <a:pPr lvl="1">
              <a:lnSpc>
                <a:spcPts val="2600"/>
              </a:lnSpc>
              <a:spcAft>
                <a:spcPts val="0"/>
              </a:spcAft>
            </a:pPr>
            <a:endParaRPr lang="en-US" dirty="0"/>
          </a:p>
          <a:p>
            <a:pPr lvl="1">
              <a:lnSpc>
                <a:spcPts val="2600"/>
              </a:lnSpc>
              <a:spcAft>
                <a:spcPts val="0"/>
              </a:spcAft>
            </a:pPr>
            <a:endParaRPr lang="en-US" dirty="0"/>
          </a:p>
          <a:p>
            <a:pPr lvl="1">
              <a:lnSpc>
                <a:spcPts val="2600"/>
              </a:lnSpc>
              <a:spcAft>
                <a:spcPts val="0"/>
              </a:spcAft>
            </a:pPr>
            <a:endParaRPr lang="en-US" dirty="0"/>
          </a:p>
        </p:txBody>
      </p:sp>
    </p:spTree>
    <p:extLst>
      <p:ext uri="{BB962C8B-B14F-4D97-AF65-F5344CB8AC3E}">
        <p14:creationId xmlns:p14="http://schemas.microsoft.com/office/powerpoint/2010/main" val="9009066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FB971A-50C1-4E24-94E4-0C056C1BA641}"/>
              </a:ext>
            </a:extLst>
          </p:cNvPr>
          <p:cNvSpPr>
            <a:spLocks noGrp="1"/>
          </p:cNvSpPr>
          <p:nvPr>
            <p:ph type="title"/>
          </p:nvPr>
        </p:nvSpPr>
        <p:spPr/>
        <p:txBody>
          <a:bodyPr/>
          <a:lstStyle/>
          <a:p>
            <a:r>
              <a:rPr lang="en-US" dirty="0"/>
              <a:t>The </a:t>
            </a:r>
            <a:r>
              <a:rPr lang="en-US" i="1" dirty="0"/>
              <a:t>Herbalife</a:t>
            </a:r>
            <a:r>
              <a:rPr lang="en-US" dirty="0"/>
              <a:t> Settlement</a:t>
            </a:r>
          </a:p>
        </p:txBody>
      </p:sp>
      <p:sp>
        <p:nvSpPr>
          <p:cNvPr id="4" name="Content Placeholder 3">
            <a:extLst>
              <a:ext uri="{FF2B5EF4-FFF2-40B4-BE49-F238E27FC236}">
                <a16:creationId xmlns:a16="http://schemas.microsoft.com/office/drawing/2014/main" id="{669D7DC4-8C10-494D-B06C-AF68566E67DD}"/>
              </a:ext>
            </a:extLst>
          </p:cNvPr>
          <p:cNvSpPr>
            <a:spLocks noGrp="1"/>
          </p:cNvSpPr>
          <p:nvPr>
            <p:ph idx="1"/>
          </p:nvPr>
        </p:nvSpPr>
        <p:spPr/>
        <p:txBody>
          <a:bodyPr/>
          <a:lstStyle/>
          <a:p>
            <a:pPr algn="just"/>
            <a:r>
              <a:rPr lang="en-US" dirty="0"/>
              <a:t>Procedural Posture</a:t>
            </a:r>
          </a:p>
          <a:p>
            <a:pPr lvl="1" algn="just"/>
            <a:r>
              <a:rPr lang="en-US" dirty="0"/>
              <a:t>Claims split up and sent to various venues early in litigation.</a:t>
            </a:r>
          </a:p>
          <a:p>
            <a:pPr lvl="1" algn="just"/>
            <a:r>
              <a:rPr lang="en-US" dirty="0"/>
              <a:t>Claims settled prior to class certification ruling. </a:t>
            </a:r>
          </a:p>
          <a:p>
            <a:pPr lvl="1" algn="just"/>
            <a:r>
              <a:rPr lang="en-US" dirty="0"/>
              <a:t>California litigation is where all class claims will be settled, and other litigations will be dismissed accordingly.</a:t>
            </a:r>
          </a:p>
          <a:p>
            <a:pPr lvl="1"/>
            <a:endParaRPr lang="en-US" dirty="0"/>
          </a:p>
          <a:p>
            <a:pPr lvl="1"/>
            <a:endParaRPr lang="en-US" dirty="0"/>
          </a:p>
          <a:p>
            <a:pPr lvl="1"/>
            <a:endParaRPr lang="en-US" dirty="0"/>
          </a:p>
          <a:p>
            <a:pPr lvl="1"/>
            <a:endParaRPr lang="en-US" dirty="0"/>
          </a:p>
          <a:p>
            <a:pPr lvl="1"/>
            <a:endParaRPr lang="en-US" dirty="0"/>
          </a:p>
          <a:p>
            <a:pPr lvl="1"/>
            <a:endParaRPr lang="en-US" dirty="0"/>
          </a:p>
        </p:txBody>
      </p:sp>
    </p:spTree>
    <p:extLst>
      <p:ext uri="{BB962C8B-B14F-4D97-AF65-F5344CB8AC3E}">
        <p14:creationId xmlns:p14="http://schemas.microsoft.com/office/powerpoint/2010/main" val="27057915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FB971A-50C1-4E24-94E4-0C056C1BA641}"/>
              </a:ext>
            </a:extLst>
          </p:cNvPr>
          <p:cNvSpPr>
            <a:spLocks noGrp="1"/>
          </p:cNvSpPr>
          <p:nvPr>
            <p:ph type="title"/>
          </p:nvPr>
        </p:nvSpPr>
        <p:spPr/>
        <p:txBody>
          <a:bodyPr/>
          <a:lstStyle/>
          <a:p>
            <a:r>
              <a:rPr lang="en-US" dirty="0"/>
              <a:t>The </a:t>
            </a:r>
            <a:r>
              <a:rPr lang="en-US" i="1" dirty="0"/>
              <a:t>Herbalife</a:t>
            </a:r>
            <a:r>
              <a:rPr lang="en-US" dirty="0"/>
              <a:t> Settlement - Details</a:t>
            </a:r>
          </a:p>
        </p:txBody>
      </p:sp>
      <p:sp>
        <p:nvSpPr>
          <p:cNvPr id="4" name="Content Placeholder 3">
            <a:extLst>
              <a:ext uri="{FF2B5EF4-FFF2-40B4-BE49-F238E27FC236}">
                <a16:creationId xmlns:a16="http://schemas.microsoft.com/office/drawing/2014/main" id="{669D7DC4-8C10-494D-B06C-AF68566E67DD}"/>
              </a:ext>
            </a:extLst>
          </p:cNvPr>
          <p:cNvSpPr>
            <a:spLocks noGrp="1"/>
          </p:cNvSpPr>
          <p:nvPr>
            <p:ph idx="1"/>
          </p:nvPr>
        </p:nvSpPr>
        <p:spPr>
          <a:xfrm>
            <a:off x="838200" y="1569721"/>
            <a:ext cx="10515600" cy="4194586"/>
          </a:xfrm>
        </p:spPr>
        <p:txBody>
          <a:bodyPr/>
          <a:lstStyle/>
          <a:p>
            <a:r>
              <a:rPr lang="en-US" dirty="0"/>
              <a:t>$12M into a class settlement fund</a:t>
            </a:r>
          </a:p>
          <a:p>
            <a:r>
              <a:rPr lang="en-US" dirty="0"/>
              <a:t>No admission of fault or wrongdoing</a:t>
            </a:r>
          </a:p>
          <a:p>
            <a:r>
              <a:rPr lang="en-US" dirty="0"/>
              <a:t>5 stipulations:</a:t>
            </a:r>
          </a:p>
          <a:p>
            <a:pPr marL="914400" lvl="1" indent="-457200">
              <a:buFont typeface="+mj-lt"/>
              <a:buAutoNum type="arabicPeriod"/>
            </a:pPr>
            <a:r>
              <a:rPr lang="en-US" dirty="0"/>
              <a:t>event attendance not mandatory</a:t>
            </a:r>
          </a:p>
          <a:p>
            <a:pPr marL="914400" lvl="1" indent="-457200">
              <a:buFont typeface="+mj-lt"/>
              <a:buAutoNum type="arabicPeriod"/>
            </a:pPr>
            <a:r>
              <a:rPr lang="en-US" dirty="0"/>
              <a:t>representations that attendance mandatory prohibited</a:t>
            </a:r>
          </a:p>
          <a:p>
            <a:pPr marL="914400" lvl="1" indent="-457200">
              <a:buFont typeface="+mj-lt"/>
              <a:buAutoNum type="arabicPeriod"/>
            </a:pPr>
            <a:r>
              <a:rPr lang="en-US" dirty="0"/>
              <a:t>communications must state that attendance not mandatory</a:t>
            </a:r>
          </a:p>
          <a:p>
            <a:pPr marL="914400" lvl="1" indent="-457200">
              <a:buFont typeface="+mj-lt"/>
              <a:buAutoNum type="arabicPeriod"/>
            </a:pPr>
            <a:r>
              <a:rPr lang="en-US" dirty="0"/>
              <a:t>ticket purchases for events refundable</a:t>
            </a:r>
          </a:p>
          <a:p>
            <a:pPr marL="914400" lvl="1" indent="-457200">
              <a:buFont typeface="+mj-lt"/>
              <a:buAutoNum type="arabicPeriod"/>
            </a:pPr>
            <a:r>
              <a:rPr lang="en-US" dirty="0"/>
              <a:t>tickets can be cancelled within 24 hours of purchase</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p:txBody>
      </p:sp>
    </p:spTree>
    <p:extLst>
      <p:ext uri="{BB962C8B-B14F-4D97-AF65-F5344CB8AC3E}">
        <p14:creationId xmlns:p14="http://schemas.microsoft.com/office/powerpoint/2010/main" val="4480945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69D7DC4-8C10-494D-B06C-AF68566E67DD}"/>
              </a:ext>
            </a:extLst>
          </p:cNvPr>
          <p:cNvSpPr>
            <a:spLocks noGrp="1"/>
          </p:cNvSpPr>
          <p:nvPr>
            <p:ph idx="1"/>
          </p:nvPr>
        </p:nvSpPr>
        <p:spPr/>
        <p:txBody>
          <a:bodyPr/>
          <a:lstStyle/>
          <a:p>
            <a:pPr lvl="1"/>
            <a:endParaRPr lang="en-US" dirty="0"/>
          </a:p>
          <a:p>
            <a:pPr lvl="1"/>
            <a:endParaRPr lang="en-US" dirty="0"/>
          </a:p>
          <a:p>
            <a:pPr lvl="1"/>
            <a:endParaRPr lang="en-US" dirty="0"/>
          </a:p>
          <a:p>
            <a:pPr lvl="1"/>
            <a:endParaRPr lang="en-US" dirty="0"/>
          </a:p>
        </p:txBody>
      </p:sp>
      <p:sp>
        <p:nvSpPr>
          <p:cNvPr id="2" name="Title 4">
            <a:extLst>
              <a:ext uri="{FF2B5EF4-FFF2-40B4-BE49-F238E27FC236}">
                <a16:creationId xmlns:a16="http://schemas.microsoft.com/office/drawing/2014/main" id="{FB410070-9A49-E672-3A1C-EFA132652920}"/>
              </a:ext>
            </a:extLst>
          </p:cNvPr>
          <p:cNvSpPr txBox="1">
            <a:spLocks/>
          </p:cNvSpPr>
          <p:nvPr/>
        </p:nvSpPr>
        <p:spPr>
          <a:xfrm>
            <a:off x="838200" y="1652955"/>
            <a:ext cx="10515600" cy="26376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2C2C32"/>
                </a:solidFill>
                <a:latin typeface="Gotham" panose="02000504050000020004" pitchFamily="2" charset="0"/>
                <a:ea typeface="+mj-ea"/>
                <a:cs typeface="+mj-cs"/>
              </a:defRPr>
            </a:lvl1pPr>
          </a:lstStyle>
          <a:p>
            <a:pPr algn="ctr"/>
            <a:r>
              <a:rPr lang="en-US" dirty="0"/>
              <a:t>FTC Enforcement Actions</a:t>
            </a:r>
          </a:p>
        </p:txBody>
      </p:sp>
    </p:spTree>
    <p:extLst>
      <p:ext uri="{BB962C8B-B14F-4D97-AF65-F5344CB8AC3E}">
        <p14:creationId xmlns:p14="http://schemas.microsoft.com/office/powerpoint/2010/main" val="42545182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FB971A-50C1-4E24-94E4-0C056C1BA641}"/>
              </a:ext>
            </a:extLst>
          </p:cNvPr>
          <p:cNvSpPr>
            <a:spLocks noGrp="1"/>
          </p:cNvSpPr>
          <p:nvPr>
            <p:ph type="title"/>
          </p:nvPr>
        </p:nvSpPr>
        <p:spPr/>
        <p:txBody>
          <a:bodyPr/>
          <a:lstStyle/>
          <a:p>
            <a:r>
              <a:rPr lang="en-US" i="1" dirty="0"/>
              <a:t>Financial Education Services</a:t>
            </a:r>
          </a:p>
        </p:txBody>
      </p:sp>
      <p:sp>
        <p:nvSpPr>
          <p:cNvPr id="4" name="Content Placeholder 3">
            <a:extLst>
              <a:ext uri="{FF2B5EF4-FFF2-40B4-BE49-F238E27FC236}">
                <a16:creationId xmlns:a16="http://schemas.microsoft.com/office/drawing/2014/main" id="{669D7DC4-8C10-494D-B06C-AF68566E67DD}"/>
              </a:ext>
            </a:extLst>
          </p:cNvPr>
          <p:cNvSpPr>
            <a:spLocks noGrp="1"/>
          </p:cNvSpPr>
          <p:nvPr>
            <p:ph idx="1"/>
          </p:nvPr>
        </p:nvSpPr>
        <p:spPr/>
        <p:txBody>
          <a:bodyPr/>
          <a:lstStyle/>
          <a:p>
            <a:pPr algn="just"/>
            <a:r>
              <a:rPr lang="en-US" dirty="0"/>
              <a:t>Major success story with important lessons</a:t>
            </a:r>
          </a:p>
          <a:p>
            <a:pPr algn="just"/>
            <a:r>
              <a:rPr lang="en-US" dirty="0"/>
              <a:t>Procedural Posture</a:t>
            </a:r>
          </a:p>
          <a:p>
            <a:pPr lvl="1" algn="just"/>
            <a:r>
              <a:rPr lang="en-US" b="1" dirty="0"/>
              <a:t>May 23, 2022 </a:t>
            </a:r>
            <a:r>
              <a:rPr lang="en-US" dirty="0"/>
              <a:t>– FTC immediately moves for a TRO against FES</a:t>
            </a:r>
          </a:p>
          <a:p>
            <a:pPr lvl="1" algn="just"/>
            <a:r>
              <a:rPr lang="en-US" b="1" dirty="0"/>
              <a:t>May 24, 2022 </a:t>
            </a:r>
            <a:r>
              <a:rPr lang="en-US" dirty="0"/>
              <a:t>– Court grants TRO, freezes assets, &amp; appoints receiver</a:t>
            </a:r>
          </a:p>
          <a:p>
            <a:pPr lvl="1" algn="just"/>
            <a:r>
              <a:rPr lang="en-US" b="1" dirty="0"/>
              <a:t>June 30, 2022 </a:t>
            </a:r>
            <a:r>
              <a:rPr lang="en-US" dirty="0"/>
              <a:t>– Hearing </a:t>
            </a:r>
          </a:p>
          <a:p>
            <a:pPr lvl="1"/>
            <a:endParaRPr lang="en-US" dirty="0"/>
          </a:p>
          <a:p>
            <a:pPr lvl="1"/>
            <a:endParaRPr lang="en-US" dirty="0"/>
          </a:p>
          <a:p>
            <a:pPr lvl="1"/>
            <a:endParaRPr lang="en-US" dirty="0"/>
          </a:p>
          <a:p>
            <a:pPr lvl="1"/>
            <a:endParaRPr lang="en-US" dirty="0"/>
          </a:p>
        </p:txBody>
      </p:sp>
    </p:spTree>
    <p:extLst>
      <p:ext uri="{BB962C8B-B14F-4D97-AF65-F5344CB8AC3E}">
        <p14:creationId xmlns:p14="http://schemas.microsoft.com/office/powerpoint/2010/main" val="34828414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FB971A-50C1-4E24-94E4-0C056C1BA641}"/>
              </a:ext>
            </a:extLst>
          </p:cNvPr>
          <p:cNvSpPr>
            <a:spLocks noGrp="1"/>
          </p:cNvSpPr>
          <p:nvPr>
            <p:ph type="title"/>
          </p:nvPr>
        </p:nvSpPr>
        <p:spPr/>
        <p:txBody>
          <a:bodyPr/>
          <a:lstStyle/>
          <a:p>
            <a:r>
              <a:rPr lang="en-US" i="1" dirty="0"/>
              <a:t>Financial Education Services</a:t>
            </a:r>
          </a:p>
        </p:txBody>
      </p:sp>
      <p:sp>
        <p:nvSpPr>
          <p:cNvPr id="4" name="Content Placeholder 3">
            <a:extLst>
              <a:ext uri="{FF2B5EF4-FFF2-40B4-BE49-F238E27FC236}">
                <a16:creationId xmlns:a16="http://schemas.microsoft.com/office/drawing/2014/main" id="{669D7DC4-8C10-494D-B06C-AF68566E67DD}"/>
              </a:ext>
            </a:extLst>
          </p:cNvPr>
          <p:cNvSpPr>
            <a:spLocks noGrp="1"/>
          </p:cNvSpPr>
          <p:nvPr>
            <p:ph idx="1"/>
          </p:nvPr>
        </p:nvSpPr>
        <p:spPr>
          <a:xfrm>
            <a:off x="838200" y="1690688"/>
            <a:ext cx="10515600" cy="4153521"/>
          </a:xfrm>
        </p:spPr>
        <p:txBody>
          <a:bodyPr/>
          <a:lstStyle/>
          <a:p>
            <a:r>
              <a:rPr lang="en-US" dirty="0"/>
              <a:t>FES’s Defense</a:t>
            </a:r>
          </a:p>
          <a:p>
            <a:pPr lvl="1"/>
            <a:r>
              <a:rPr lang="en-US" dirty="0"/>
              <a:t>18 consumer testimonials</a:t>
            </a:r>
          </a:p>
          <a:p>
            <a:pPr lvl="1"/>
            <a:r>
              <a:rPr lang="en-US" dirty="0"/>
              <a:t>Expert testimony</a:t>
            </a:r>
          </a:p>
          <a:p>
            <a:pPr lvl="2"/>
            <a:r>
              <a:rPr lang="en-US" sz="2400" dirty="0"/>
              <a:t>Branko Jovanovic, Ph.D. (The Brattle Group)</a:t>
            </a:r>
          </a:p>
          <a:p>
            <a:pPr lvl="2"/>
            <a:r>
              <a:rPr lang="en-US" sz="2400" dirty="0"/>
              <a:t>Distinguished FES from hallmarks of a pyramid scheme: </a:t>
            </a:r>
          </a:p>
          <a:p>
            <a:pPr marL="1828800" lvl="3" indent="-457200">
              <a:buFont typeface="+mj-lt"/>
              <a:buAutoNum type="arabicPeriod"/>
            </a:pPr>
            <a:r>
              <a:rPr lang="en-US" sz="2400" dirty="0"/>
              <a:t>No inventory loading</a:t>
            </a:r>
          </a:p>
          <a:p>
            <a:pPr marL="1828800" lvl="3" indent="-457200">
              <a:buFont typeface="+mj-lt"/>
              <a:buAutoNum type="arabicPeriod"/>
            </a:pPr>
            <a:r>
              <a:rPr lang="en-US" sz="2400" dirty="0"/>
              <a:t>Visibility into consumers</a:t>
            </a:r>
          </a:p>
          <a:p>
            <a:pPr marL="1828800" lvl="3" indent="-457200">
              <a:buFont typeface="+mj-lt"/>
              <a:buAutoNum type="arabicPeriod"/>
            </a:pPr>
            <a:r>
              <a:rPr lang="en-US" sz="2400" dirty="0"/>
              <a:t>No ongoing consumption</a:t>
            </a:r>
          </a:p>
          <a:p>
            <a:pPr lvl="2"/>
            <a:endParaRPr lang="en-US" dirty="0"/>
          </a:p>
          <a:p>
            <a:pPr lvl="1"/>
            <a:endParaRPr lang="en-US" dirty="0"/>
          </a:p>
          <a:p>
            <a:pPr lvl="1"/>
            <a:endParaRPr lang="en-US" dirty="0"/>
          </a:p>
          <a:p>
            <a:pPr lvl="1"/>
            <a:endParaRPr lang="en-US" dirty="0"/>
          </a:p>
        </p:txBody>
      </p:sp>
    </p:spTree>
    <p:extLst>
      <p:ext uri="{BB962C8B-B14F-4D97-AF65-F5344CB8AC3E}">
        <p14:creationId xmlns:p14="http://schemas.microsoft.com/office/powerpoint/2010/main" val="728028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FB971A-50C1-4E24-94E4-0C056C1BA641}"/>
              </a:ext>
            </a:extLst>
          </p:cNvPr>
          <p:cNvSpPr>
            <a:spLocks noGrp="1"/>
          </p:cNvSpPr>
          <p:nvPr>
            <p:ph type="title"/>
          </p:nvPr>
        </p:nvSpPr>
        <p:spPr/>
        <p:txBody>
          <a:bodyPr/>
          <a:lstStyle/>
          <a:p>
            <a:r>
              <a:rPr lang="en-US" i="1" dirty="0"/>
              <a:t>Financial Education Services</a:t>
            </a:r>
          </a:p>
        </p:txBody>
      </p:sp>
      <p:sp>
        <p:nvSpPr>
          <p:cNvPr id="4" name="Content Placeholder 3">
            <a:extLst>
              <a:ext uri="{FF2B5EF4-FFF2-40B4-BE49-F238E27FC236}">
                <a16:creationId xmlns:a16="http://schemas.microsoft.com/office/drawing/2014/main" id="{669D7DC4-8C10-494D-B06C-AF68566E67DD}"/>
              </a:ext>
            </a:extLst>
          </p:cNvPr>
          <p:cNvSpPr>
            <a:spLocks noGrp="1"/>
          </p:cNvSpPr>
          <p:nvPr>
            <p:ph idx="1"/>
          </p:nvPr>
        </p:nvSpPr>
        <p:spPr/>
        <p:txBody>
          <a:bodyPr/>
          <a:lstStyle/>
          <a:p>
            <a:r>
              <a:rPr lang="en-US" dirty="0"/>
              <a:t>Outcome</a:t>
            </a:r>
          </a:p>
          <a:p>
            <a:pPr lvl="1"/>
            <a:r>
              <a:rPr lang="en-US" dirty="0"/>
              <a:t>TRO vacated</a:t>
            </a:r>
          </a:p>
          <a:p>
            <a:pPr lvl="1"/>
            <a:r>
              <a:rPr lang="en-US" dirty="0"/>
              <a:t>Preliminary injunction denied</a:t>
            </a:r>
          </a:p>
          <a:p>
            <a:pPr lvl="1"/>
            <a:r>
              <a:rPr lang="en-US" dirty="0"/>
              <a:t>Asset freeze terminated</a:t>
            </a:r>
          </a:p>
          <a:p>
            <a:pPr lvl="1"/>
            <a:r>
              <a:rPr lang="en-US" dirty="0"/>
              <a:t>Receivership converted into a monitorship</a:t>
            </a:r>
          </a:p>
          <a:p>
            <a:pPr lvl="1"/>
            <a:endParaRPr lang="en-US" dirty="0"/>
          </a:p>
          <a:p>
            <a:pPr lvl="1"/>
            <a:endParaRPr lang="en-US" dirty="0"/>
          </a:p>
          <a:p>
            <a:pPr lvl="1"/>
            <a:endParaRPr lang="en-US" dirty="0"/>
          </a:p>
        </p:txBody>
      </p:sp>
    </p:spTree>
    <p:extLst>
      <p:ext uri="{BB962C8B-B14F-4D97-AF65-F5344CB8AC3E}">
        <p14:creationId xmlns:p14="http://schemas.microsoft.com/office/powerpoint/2010/main" val="22468201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FB971A-50C1-4E24-94E4-0C056C1BA641}"/>
              </a:ext>
            </a:extLst>
          </p:cNvPr>
          <p:cNvSpPr>
            <a:spLocks noGrp="1"/>
          </p:cNvSpPr>
          <p:nvPr>
            <p:ph type="title"/>
          </p:nvPr>
        </p:nvSpPr>
        <p:spPr/>
        <p:txBody>
          <a:bodyPr/>
          <a:lstStyle/>
          <a:p>
            <a:r>
              <a:rPr lang="en-US" i="1" dirty="0"/>
              <a:t>Financial Education Services</a:t>
            </a:r>
          </a:p>
        </p:txBody>
      </p:sp>
      <p:sp>
        <p:nvSpPr>
          <p:cNvPr id="4" name="Content Placeholder 3">
            <a:extLst>
              <a:ext uri="{FF2B5EF4-FFF2-40B4-BE49-F238E27FC236}">
                <a16:creationId xmlns:a16="http://schemas.microsoft.com/office/drawing/2014/main" id="{669D7DC4-8C10-494D-B06C-AF68566E67DD}"/>
              </a:ext>
            </a:extLst>
          </p:cNvPr>
          <p:cNvSpPr>
            <a:spLocks noGrp="1"/>
          </p:cNvSpPr>
          <p:nvPr>
            <p:ph idx="1"/>
          </p:nvPr>
        </p:nvSpPr>
        <p:spPr/>
        <p:txBody>
          <a:bodyPr/>
          <a:lstStyle/>
          <a:p>
            <a:r>
              <a:rPr lang="en-US" dirty="0"/>
              <a:t>Takeaways</a:t>
            </a:r>
          </a:p>
          <a:p>
            <a:pPr lvl="1" algn="just"/>
            <a:r>
              <a:rPr lang="en-US" dirty="0"/>
              <a:t>Courts will not rubber stamp unsupported FTC allegations.</a:t>
            </a:r>
          </a:p>
          <a:p>
            <a:pPr lvl="1" algn="just"/>
            <a:r>
              <a:rPr lang="en-US" dirty="0"/>
              <a:t>Consumer success stories to counter opposing narrative are convincing.</a:t>
            </a:r>
          </a:p>
          <a:p>
            <a:pPr lvl="1" algn="just"/>
            <a:r>
              <a:rPr lang="en-US" dirty="0"/>
              <a:t>Expert testimony establishing your company lacks hallmarks of a pyramid scheme is vital.</a:t>
            </a:r>
          </a:p>
          <a:p>
            <a:pPr lvl="1" algn="just"/>
            <a:r>
              <a:rPr lang="en-US" dirty="0"/>
              <a:t>Consider having a “TRO go bag” at your disposal if and when the FTC comes knocking.     </a:t>
            </a:r>
          </a:p>
          <a:p>
            <a:pPr lvl="1"/>
            <a:endParaRPr lang="en-US" dirty="0"/>
          </a:p>
          <a:p>
            <a:pPr lvl="1"/>
            <a:endParaRPr lang="en-US" dirty="0"/>
          </a:p>
          <a:p>
            <a:pPr lvl="1"/>
            <a:endParaRPr lang="en-US" dirty="0"/>
          </a:p>
        </p:txBody>
      </p:sp>
    </p:spTree>
    <p:extLst>
      <p:ext uri="{BB962C8B-B14F-4D97-AF65-F5344CB8AC3E}">
        <p14:creationId xmlns:p14="http://schemas.microsoft.com/office/powerpoint/2010/main" val="29765609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FB971A-50C1-4E24-94E4-0C056C1BA641}"/>
              </a:ext>
            </a:extLst>
          </p:cNvPr>
          <p:cNvSpPr>
            <a:spLocks noGrp="1"/>
          </p:cNvSpPr>
          <p:nvPr>
            <p:ph type="title"/>
          </p:nvPr>
        </p:nvSpPr>
        <p:spPr/>
        <p:txBody>
          <a:bodyPr/>
          <a:lstStyle/>
          <a:p>
            <a:r>
              <a:rPr lang="en-US" i="1" dirty="0"/>
              <a:t>FTC v. </a:t>
            </a:r>
            <a:r>
              <a:rPr lang="en-US" i="1" dirty="0" err="1"/>
              <a:t>Neora</a:t>
            </a:r>
            <a:r>
              <a:rPr lang="en-US" dirty="0"/>
              <a:t> - Overview</a:t>
            </a:r>
          </a:p>
        </p:txBody>
      </p:sp>
      <p:sp>
        <p:nvSpPr>
          <p:cNvPr id="2" name="Content Placeholder 2">
            <a:extLst>
              <a:ext uri="{FF2B5EF4-FFF2-40B4-BE49-F238E27FC236}">
                <a16:creationId xmlns:a16="http://schemas.microsoft.com/office/drawing/2014/main" id="{E0407E9D-FB47-1182-5014-6334264A2759}"/>
              </a:ext>
            </a:extLst>
          </p:cNvPr>
          <p:cNvSpPr>
            <a:spLocks noGrp="1"/>
          </p:cNvSpPr>
          <p:nvPr>
            <p:ph idx="1"/>
          </p:nvPr>
        </p:nvSpPr>
        <p:spPr/>
        <p:txBody>
          <a:bodyPr/>
          <a:lstStyle/>
          <a:p>
            <a:r>
              <a:rPr lang="en-US" dirty="0"/>
              <a:t>November 1, 2019: FTC complaint filed</a:t>
            </a:r>
          </a:p>
          <a:p>
            <a:r>
              <a:rPr lang="en-US" dirty="0"/>
              <a:t>Court: Northern District of Texas</a:t>
            </a:r>
          </a:p>
          <a:p>
            <a:r>
              <a:rPr lang="en-US" dirty="0"/>
              <a:t>Status: Ongoing</a:t>
            </a:r>
          </a:p>
          <a:p>
            <a:r>
              <a:rPr lang="en-US" dirty="0"/>
              <a:t>Active sealing order in place</a:t>
            </a:r>
          </a:p>
          <a:p>
            <a:endParaRPr lang="en-US" dirty="0"/>
          </a:p>
          <a:p>
            <a:endParaRPr lang="en-US" dirty="0"/>
          </a:p>
        </p:txBody>
      </p:sp>
    </p:spTree>
    <p:extLst>
      <p:ext uri="{BB962C8B-B14F-4D97-AF65-F5344CB8AC3E}">
        <p14:creationId xmlns:p14="http://schemas.microsoft.com/office/powerpoint/2010/main" val="3464636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FB971A-50C1-4E24-94E4-0C056C1BA641}"/>
              </a:ext>
            </a:extLst>
          </p:cNvPr>
          <p:cNvSpPr>
            <a:spLocks noGrp="1"/>
          </p:cNvSpPr>
          <p:nvPr>
            <p:ph type="title"/>
          </p:nvPr>
        </p:nvSpPr>
        <p:spPr/>
        <p:txBody>
          <a:bodyPr/>
          <a:lstStyle/>
          <a:p>
            <a:r>
              <a:rPr lang="en-US" i="1" dirty="0"/>
              <a:t>FTC v. </a:t>
            </a:r>
            <a:r>
              <a:rPr lang="en-US" i="1" dirty="0" err="1"/>
              <a:t>Neora</a:t>
            </a:r>
            <a:r>
              <a:rPr lang="en-US" i="1" dirty="0"/>
              <a:t> </a:t>
            </a:r>
            <a:r>
              <a:rPr lang="en-US" dirty="0"/>
              <a:t>- Overview</a:t>
            </a:r>
          </a:p>
        </p:txBody>
      </p:sp>
      <p:sp>
        <p:nvSpPr>
          <p:cNvPr id="6" name="Content Placeholder 2">
            <a:extLst>
              <a:ext uri="{FF2B5EF4-FFF2-40B4-BE49-F238E27FC236}">
                <a16:creationId xmlns:a16="http://schemas.microsoft.com/office/drawing/2014/main" id="{9F232180-4F79-A1A9-949D-C594C6959A6F}"/>
              </a:ext>
            </a:extLst>
          </p:cNvPr>
          <p:cNvSpPr>
            <a:spLocks noGrp="1"/>
          </p:cNvSpPr>
          <p:nvPr>
            <p:ph idx="1"/>
          </p:nvPr>
        </p:nvSpPr>
        <p:spPr/>
        <p:txBody>
          <a:bodyPr/>
          <a:lstStyle/>
          <a:p>
            <a:pPr marL="0" indent="0">
              <a:buNone/>
            </a:pPr>
            <a:r>
              <a:rPr lang="en-US" dirty="0"/>
              <a:t>Key FTC claims:</a:t>
            </a:r>
          </a:p>
          <a:p>
            <a:pPr marL="457200" lvl="1" indent="-457200">
              <a:buFont typeface="+mj-lt"/>
              <a:buAutoNum type="arabicPeriod"/>
            </a:pPr>
            <a:r>
              <a:rPr lang="en-US" dirty="0"/>
              <a:t>Illegal pyramid</a:t>
            </a:r>
          </a:p>
          <a:p>
            <a:pPr marL="457200" lvl="1" indent="-457200">
              <a:buFont typeface="+mj-lt"/>
              <a:buAutoNum type="arabicPeriod"/>
            </a:pPr>
            <a:r>
              <a:rPr lang="en-US" dirty="0"/>
              <a:t>False earnings claims</a:t>
            </a:r>
          </a:p>
          <a:p>
            <a:pPr marL="457200" lvl="1" indent="-457200">
              <a:buFont typeface="+mj-lt"/>
              <a:buAutoNum type="arabicPeriod"/>
            </a:pPr>
            <a:r>
              <a:rPr lang="en-US" dirty="0"/>
              <a:t>False efficacy claims</a:t>
            </a:r>
          </a:p>
          <a:p>
            <a:pPr marL="0" indent="0">
              <a:buNone/>
            </a:pPr>
            <a:endParaRPr lang="en-US" dirty="0"/>
          </a:p>
        </p:txBody>
      </p:sp>
      <p:pic>
        <p:nvPicPr>
          <p:cNvPr id="8" name="Picture 7">
            <a:extLst>
              <a:ext uri="{FF2B5EF4-FFF2-40B4-BE49-F238E27FC236}">
                <a16:creationId xmlns:a16="http://schemas.microsoft.com/office/drawing/2014/main" id="{2AB781E4-9F02-C22A-934B-0BCE3C9C820B}"/>
              </a:ext>
            </a:extLst>
          </p:cNvPr>
          <p:cNvPicPr>
            <a:picLocks noChangeAspect="1"/>
          </p:cNvPicPr>
          <p:nvPr/>
        </p:nvPicPr>
        <p:blipFill>
          <a:blip r:embed="rId3"/>
          <a:stretch>
            <a:fillRect/>
          </a:stretch>
        </p:blipFill>
        <p:spPr>
          <a:xfrm>
            <a:off x="5889572" y="1690688"/>
            <a:ext cx="1883183" cy="24324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75A656E2-B92B-B0DC-F722-84305B0E0231}"/>
              </a:ext>
            </a:extLst>
          </p:cNvPr>
          <p:cNvPicPr>
            <a:picLocks noChangeAspect="1"/>
          </p:cNvPicPr>
          <p:nvPr/>
        </p:nvPicPr>
        <p:blipFill>
          <a:blip r:embed="rId4"/>
          <a:stretch>
            <a:fillRect/>
          </a:stretch>
        </p:blipFill>
        <p:spPr>
          <a:xfrm>
            <a:off x="7185318" y="2212777"/>
            <a:ext cx="1883184" cy="24324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A7AF5870-B8AE-2452-2314-26F11D82A111}"/>
              </a:ext>
            </a:extLst>
          </p:cNvPr>
          <p:cNvPicPr>
            <a:picLocks noChangeAspect="1"/>
          </p:cNvPicPr>
          <p:nvPr/>
        </p:nvPicPr>
        <p:blipFill>
          <a:blip r:embed="rId4"/>
          <a:stretch>
            <a:fillRect/>
          </a:stretch>
        </p:blipFill>
        <p:spPr>
          <a:xfrm>
            <a:off x="8300611" y="2675180"/>
            <a:ext cx="1883183" cy="24324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a:extLst>
              <a:ext uri="{FF2B5EF4-FFF2-40B4-BE49-F238E27FC236}">
                <a16:creationId xmlns:a16="http://schemas.microsoft.com/office/drawing/2014/main" id="{E21B2537-E778-00E0-1819-6F5767142D87}"/>
              </a:ext>
            </a:extLst>
          </p:cNvPr>
          <p:cNvPicPr>
            <a:picLocks noChangeAspect="1"/>
          </p:cNvPicPr>
          <p:nvPr/>
        </p:nvPicPr>
        <p:blipFill>
          <a:blip r:embed="rId5"/>
          <a:stretch>
            <a:fillRect/>
          </a:stretch>
        </p:blipFill>
        <p:spPr>
          <a:xfrm>
            <a:off x="9836393" y="3286140"/>
            <a:ext cx="1883184" cy="24324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33512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243763-9D69-75C5-33BA-805FA76AF59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669"/>
            <a:ext cx="12191998" cy="6856659"/>
          </a:xfrm>
          <a:prstGeom prst="rect">
            <a:avLst/>
          </a:prstGeom>
        </p:spPr>
      </p:pic>
    </p:spTree>
    <p:extLst>
      <p:ext uri="{BB962C8B-B14F-4D97-AF65-F5344CB8AC3E}">
        <p14:creationId xmlns:p14="http://schemas.microsoft.com/office/powerpoint/2010/main" val="1110580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FB971A-50C1-4E24-94E4-0C056C1BA641}"/>
              </a:ext>
            </a:extLst>
          </p:cNvPr>
          <p:cNvSpPr>
            <a:spLocks noGrp="1"/>
          </p:cNvSpPr>
          <p:nvPr>
            <p:ph type="title"/>
          </p:nvPr>
        </p:nvSpPr>
        <p:spPr/>
        <p:txBody>
          <a:bodyPr/>
          <a:lstStyle/>
          <a:p>
            <a:r>
              <a:rPr lang="en-US" i="1" dirty="0"/>
              <a:t>FTC v. Neora – </a:t>
            </a:r>
            <a:r>
              <a:rPr lang="en-US" dirty="0"/>
              <a:t>Distributor Personal Consumption</a:t>
            </a:r>
          </a:p>
        </p:txBody>
      </p:sp>
      <p:sp>
        <p:nvSpPr>
          <p:cNvPr id="5" name="Content Placeholder 2">
            <a:extLst>
              <a:ext uri="{FF2B5EF4-FFF2-40B4-BE49-F238E27FC236}">
                <a16:creationId xmlns:a16="http://schemas.microsoft.com/office/drawing/2014/main" id="{BB08A294-8E0C-2431-7FDB-613D5301898D}"/>
              </a:ext>
            </a:extLst>
          </p:cNvPr>
          <p:cNvSpPr>
            <a:spLocks noGrp="1"/>
          </p:cNvSpPr>
          <p:nvPr>
            <p:ph idx="1"/>
          </p:nvPr>
        </p:nvSpPr>
        <p:spPr>
          <a:xfrm>
            <a:off x="838200" y="2107096"/>
            <a:ext cx="10515600" cy="3657210"/>
          </a:xfrm>
        </p:spPr>
        <p:txBody>
          <a:bodyPr/>
          <a:lstStyle/>
          <a:p>
            <a:pPr>
              <a:spcBef>
                <a:spcPts val="600"/>
              </a:spcBef>
            </a:pPr>
            <a:r>
              <a:rPr lang="en-US" dirty="0"/>
              <a:t>FTC Position: Personal consumption is not compensable</a:t>
            </a:r>
          </a:p>
          <a:p>
            <a:pPr>
              <a:spcBef>
                <a:spcPts val="600"/>
              </a:spcBef>
            </a:pPr>
            <a:r>
              <a:rPr lang="en-US" dirty="0"/>
              <a:t>DSA Amicus:  </a:t>
            </a:r>
          </a:p>
          <a:p>
            <a:pPr lvl="1">
              <a:spcBef>
                <a:spcPts val="600"/>
              </a:spcBef>
            </a:pPr>
            <a:r>
              <a:rPr lang="en-US" dirty="0"/>
              <a:t>FTC opposed, but Court granted leave to file anyway. </a:t>
            </a:r>
          </a:p>
          <a:p>
            <a:pPr lvl="1">
              <a:spcBef>
                <a:spcPts val="600"/>
              </a:spcBef>
            </a:pPr>
            <a:r>
              <a:rPr lang="en-US" dirty="0"/>
              <a:t>Argues compensation to direct sellers for personal use is lawful. </a:t>
            </a:r>
          </a:p>
          <a:p>
            <a:pPr>
              <a:spcBef>
                <a:spcPts val="0"/>
              </a:spcBef>
              <a:spcAft>
                <a:spcPts val="0"/>
              </a:spcAft>
            </a:pPr>
            <a:endParaRPr lang="en-US" dirty="0"/>
          </a:p>
        </p:txBody>
      </p:sp>
    </p:spTree>
    <p:extLst>
      <p:ext uri="{BB962C8B-B14F-4D97-AF65-F5344CB8AC3E}">
        <p14:creationId xmlns:p14="http://schemas.microsoft.com/office/powerpoint/2010/main" val="31569018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FB971A-50C1-4E24-94E4-0C056C1BA641}"/>
              </a:ext>
            </a:extLst>
          </p:cNvPr>
          <p:cNvSpPr>
            <a:spLocks noGrp="1"/>
          </p:cNvSpPr>
          <p:nvPr>
            <p:ph type="title"/>
          </p:nvPr>
        </p:nvSpPr>
        <p:spPr/>
        <p:txBody>
          <a:bodyPr/>
          <a:lstStyle/>
          <a:p>
            <a:r>
              <a:rPr lang="en-US" i="1" dirty="0"/>
              <a:t>FTC v. </a:t>
            </a:r>
            <a:r>
              <a:rPr lang="en-US" i="1" dirty="0" err="1"/>
              <a:t>Neora</a:t>
            </a:r>
            <a:r>
              <a:rPr lang="en-US" i="1" dirty="0"/>
              <a:t> </a:t>
            </a:r>
            <a:r>
              <a:rPr lang="en-US" dirty="0"/>
              <a:t>– Important Dates</a:t>
            </a:r>
          </a:p>
        </p:txBody>
      </p:sp>
      <p:sp>
        <p:nvSpPr>
          <p:cNvPr id="9" name="Content Placeholder 2">
            <a:extLst>
              <a:ext uri="{FF2B5EF4-FFF2-40B4-BE49-F238E27FC236}">
                <a16:creationId xmlns:a16="http://schemas.microsoft.com/office/drawing/2014/main" id="{290968BE-9A71-DDF3-C225-FB30EB21D137}"/>
              </a:ext>
            </a:extLst>
          </p:cNvPr>
          <p:cNvSpPr>
            <a:spLocks noGrp="1"/>
          </p:cNvSpPr>
          <p:nvPr>
            <p:ph idx="1"/>
          </p:nvPr>
        </p:nvSpPr>
        <p:spPr/>
        <p:txBody>
          <a:bodyPr/>
          <a:lstStyle/>
          <a:p>
            <a:r>
              <a:rPr lang="en-US" dirty="0"/>
              <a:t>Summary Judgment Hearing: September 29, 2022</a:t>
            </a:r>
          </a:p>
          <a:p>
            <a:r>
              <a:rPr lang="en-US" dirty="0"/>
              <a:t>Trial: </a:t>
            </a:r>
            <a:r>
              <a:rPr lang="en-US" b="1" dirty="0"/>
              <a:t>October 11, 2022</a:t>
            </a:r>
          </a:p>
          <a:p>
            <a:endParaRPr lang="en-US" dirty="0"/>
          </a:p>
          <a:p>
            <a:endParaRPr lang="en-US" dirty="0"/>
          </a:p>
        </p:txBody>
      </p:sp>
    </p:spTree>
    <p:extLst>
      <p:ext uri="{BB962C8B-B14F-4D97-AF65-F5344CB8AC3E}">
        <p14:creationId xmlns:p14="http://schemas.microsoft.com/office/powerpoint/2010/main" val="12009853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FB971A-50C1-4E24-94E4-0C056C1BA641}"/>
              </a:ext>
            </a:extLst>
          </p:cNvPr>
          <p:cNvSpPr>
            <a:spLocks noGrp="1"/>
          </p:cNvSpPr>
          <p:nvPr>
            <p:ph type="title"/>
          </p:nvPr>
        </p:nvSpPr>
        <p:spPr/>
        <p:txBody>
          <a:bodyPr/>
          <a:lstStyle/>
          <a:p>
            <a:r>
              <a:rPr lang="en-US" dirty="0"/>
              <a:t>Distributor Poaching Litigation</a:t>
            </a:r>
          </a:p>
        </p:txBody>
      </p:sp>
    </p:spTree>
    <p:extLst>
      <p:ext uri="{BB962C8B-B14F-4D97-AF65-F5344CB8AC3E}">
        <p14:creationId xmlns:p14="http://schemas.microsoft.com/office/powerpoint/2010/main" val="8078688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FB971A-50C1-4E24-94E4-0C056C1BA641}"/>
              </a:ext>
            </a:extLst>
          </p:cNvPr>
          <p:cNvSpPr>
            <a:spLocks noGrp="1"/>
          </p:cNvSpPr>
          <p:nvPr>
            <p:ph type="title"/>
          </p:nvPr>
        </p:nvSpPr>
        <p:spPr/>
        <p:txBody>
          <a:bodyPr/>
          <a:lstStyle/>
          <a:p>
            <a:r>
              <a:rPr lang="en-US" i="1" dirty="0"/>
              <a:t>Bemer USA v. </a:t>
            </a:r>
            <a:r>
              <a:rPr lang="en-US" i="1" dirty="0" err="1"/>
              <a:t>Gasich</a:t>
            </a:r>
            <a:r>
              <a:rPr lang="en-US" i="1" dirty="0"/>
              <a:t> </a:t>
            </a:r>
            <a:r>
              <a:rPr lang="en-US" dirty="0"/>
              <a:t>- Overview</a:t>
            </a:r>
          </a:p>
        </p:txBody>
      </p:sp>
      <p:sp>
        <p:nvSpPr>
          <p:cNvPr id="4" name="Content Placeholder 3">
            <a:extLst>
              <a:ext uri="{FF2B5EF4-FFF2-40B4-BE49-F238E27FC236}">
                <a16:creationId xmlns:a16="http://schemas.microsoft.com/office/drawing/2014/main" id="{DD54EE90-0ADF-CEC9-03B0-A979C439B534}"/>
              </a:ext>
            </a:extLst>
          </p:cNvPr>
          <p:cNvSpPr>
            <a:spLocks noGrp="1"/>
          </p:cNvSpPr>
          <p:nvPr>
            <p:ph idx="1"/>
          </p:nvPr>
        </p:nvSpPr>
        <p:spPr/>
        <p:txBody>
          <a:bodyPr/>
          <a:lstStyle/>
          <a:p>
            <a:r>
              <a:rPr lang="en-US" dirty="0"/>
              <a:t>Middle District of Florida – Tampa Division</a:t>
            </a:r>
          </a:p>
          <a:p>
            <a:r>
              <a:rPr lang="en-US" dirty="0"/>
              <a:t>Two former BEMER distributors attempted to start competing company</a:t>
            </a:r>
          </a:p>
          <a:p>
            <a:pPr lvl="1"/>
            <a:r>
              <a:rPr lang="en-US" dirty="0"/>
              <a:t>Trade secret misappropriation</a:t>
            </a:r>
          </a:p>
          <a:p>
            <a:pPr lvl="1"/>
            <a:r>
              <a:rPr lang="en-US" dirty="0"/>
              <a:t>Breach of non-solicitation obligations</a:t>
            </a:r>
          </a:p>
          <a:p>
            <a:pPr lvl="1"/>
            <a:r>
              <a:rPr lang="en-US" dirty="0"/>
              <a:t>Breach of non-compete obligations </a:t>
            </a:r>
          </a:p>
        </p:txBody>
      </p:sp>
    </p:spTree>
    <p:extLst>
      <p:ext uri="{BB962C8B-B14F-4D97-AF65-F5344CB8AC3E}">
        <p14:creationId xmlns:p14="http://schemas.microsoft.com/office/powerpoint/2010/main" val="7095408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FB971A-50C1-4E24-94E4-0C056C1BA641}"/>
              </a:ext>
            </a:extLst>
          </p:cNvPr>
          <p:cNvSpPr>
            <a:spLocks noGrp="1"/>
          </p:cNvSpPr>
          <p:nvPr>
            <p:ph type="title"/>
          </p:nvPr>
        </p:nvSpPr>
        <p:spPr/>
        <p:txBody>
          <a:bodyPr/>
          <a:lstStyle/>
          <a:p>
            <a:r>
              <a:rPr lang="en-US" i="1" dirty="0"/>
              <a:t>Bemer USA v. Gasich </a:t>
            </a:r>
            <a:r>
              <a:rPr lang="en-US" dirty="0"/>
              <a:t>– Outcome</a:t>
            </a:r>
          </a:p>
        </p:txBody>
      </p:sp>
      <p:sp>
        <p:nvSpPr>
          <p:cNvPr id="4" name="Content Placeholder 3">
            <a:extLst>
              <a:ext uri="{FF2B5EF4-FFF2-40B4-BE49-F238E27FC236}">
                <a16:creationId xmlns:a16="http://schemas.microsoft.com/office/drawing/2014/main" id="{DD54EE90-0ADF-CEC9-03B0-A979C439B534}"/>
              </a:ext>
            </a:extLst>
          </p:cNvPr>
          <p:cNvSpPr>
            <a:spLocks noGrp="1"/>
          </p:cNvSpPr>
          <p:nvPr>
            <p:ph idx="1"/>
          </p:nvPr>
        </p:nvSpPr>
        <p:spPr/>
        <p:txBody>
          <a:bodyPr/>
          <a:lstStyle/>
          <a:p>
            <a:r>
              <a:rPr lang="en-US" dirty="0"/>
              <a:t>Complaint seeking injunctive relief filed on April 21, 2021.</a:t>
            </a:r>
          </a:p>
          <a:p>
            <a:r>
              <a:rPr lang="en-US" dirty="0"/>
              <a:t>Ex Parte Temporary Restraining Order granted the next day on April 22, 2021.</a:t>
            </a:r>
          </a:p>
          <a:p>
            <a:r>
              <a:rPr lang="en-US" dirty="0"/>
              <a:t>Achieved immediate restraint and ultimately a favorable settlement with permanent injunctive relief. </a:t>
            </a:r>
          </a:p>
        </p:txBody>
      </p:sp>
    </p:spTree>
    <p:extLst>
      <p:ext uri="{BB962C8B-B14F-4D97-AF65-F5344CB8AC3E}">
        <p14:creationId xmlns:p14="http://schemas.microsoft.com/office/powerpoint/2010/main" val="12009355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FB971A-50C1-4E24-94E4-0C056C1BA641}"/>
              </a:ext>
            </a:extLst>
          </p:cNvPr>
          <p:cNvSpPr>
            <a:spLocks noGrp="1"/>
          </p:cNvSpPr>
          <p:nvPr>
            <p:ph type="title"/>
          </p:nvPr>
        </p:nvSpPr>
        <p:spPr/>
        <p:txBody>
          <a:bodyPr/>
          <a:lstStyle/>
          <a:p>
            <a:r>
              <a:rPr lang="en-US" i="1" dirty="0"/>
              <a:t>Bemer USA v. Gasich </a:t>
            </a:r>
            <a:r>
              <a:rPr lang="en-US" dirty="0"/>
              <a:t>– Takeaways</a:t>
            </a:r>
          </a:p>
        </p:txBody>
      </p:sp>
      <p:sp>
        <p:nvSpPr>
          <p:cNvPr id="4" name="Content Placeholder 3">
            <a:extLst>
              <a:ext uri="{FF2B5EF4-FFF2-40B4-BE49-F238E27FC236}">
                <a16:creationId xmlns:a16="http://schemas.microsoft.com/office/drawing/2014/main" id="{DD54EE90-0ADF-CEC9-03B0-A979C439B534}"/>
              </a:ext>
            </a:extLst>
          </p:cNvPr>
          <p:cNvSpPr>
            <a:spLocks noGrp="1"/>
          </p:cNvSpPr>
          <p:nvPr>
            <p:ph idx="1"/>
          </p:nvPr>
        </p:nvSpPr>
        <p:spPr/>
        <p:txBody>
          <a:bodyPr/>
          <a:lstStyle/>
          <a:p>
            <a:r>
              <a:rPr lang="en-US" dirty="0"/>
              <a:t>Ensure your arbitration agreements have enforceable carve-outs for injunctive relief so you can act swiftly.</a:t>
            </a:r>
          </a:p>
          <a:p>
            <a:r>
              <a:rPr lang="en-US" dirty="0"/>
              <a:t>Review your injunctive relief carve-outs to ensure:</a:t>
            </a:r>
          </a:p>
          <a:p>
            <a:pPr lvl="1"/>
            <a:r>
              <a:rPr lang="en-US" dirty="0"/>
              <a:t>Arbitrator determines scope of arbitrability on all issues except injunctive relief – not a court </a:t>
            </a:r>
          </a:p>
          <a:p>
            <a:pPr lvl="1"/>
            <a:r>
              <a:rPr lang="en-US" dirty="0"/>
              <a:t>If incorporating AAA rules, specify the court has jurisdiction regarding injunctive relief </a:t>
            </a:r>
          </a:p>
          <a:p>
            <a:endParaRPr lang="en-US" dirty="0"/>
          </a:p>
        </p:txBody>
      </p:sp>
    </p:spTree>
    <p:extLst>
      <p:ext uri="{BB962C8B-B14F-4D97-AF65-F5344CB8AC3E}">
        <p14:creationId xmlns:p14="http://schemas.microsoft.com/office/powerpoint/2010/main" val="37469989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243763-9D69-75C5-33BA-805FA76AF59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 y="669"/>
            <a:ext cx="12191995" cy="6856657"/>
          </a:xfrm>
          <a:prstGeom prst="rect">
            <a:avLst/>
          </a:prstGeom>
        </p:spPr>
      </p:pic>
    </p:spTree>
    <p:extLst>
      <p:ext uri="{BB962C8B-B14F-4D97-AF65-F5344CB8AC3E}">
        <p14:creationId xmlns:p14="http://schemas.microsoft.com/office/powerpoint/2010/main" val="57856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243763-9D69-75C5-33BA-805FA76AF59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 y="669"/>
            <a:ext cx="12191993" cy="6856657"/>
          </a:xfrm>
          <a:prstGeom prst="rect">
            <a:avLst/>
          </a:prstGeom>
        </p:spPr>
      </p:pic>
    </p:spTree>
    <p:extLst>
      <p:ext uri="{BB962C8B-B14F-4D97-AF65-F5344CB8AC3E}">
        <p14:creationId xmlns:p14="http://schemas.microsoft.com/office/powerpoint/2010/main" val="6422527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243763-9D69-75C5-33BA-805FA76AF59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 y="669"/>
            <a:ext cx="12191993" cy="6856656"/>
          </a:xfrm>
          <a:prstGeom prst="rect">
            <a:avLst/>
          </a:prstGeom>
        </p:spPr>
      </p:pic>
    </p:spTree>
    <p:extLst>
      <p:ext uri="{BB962C8B-B14F-4D97-AF65-F5344CB8AC3E}">
        <p14:creationId xmlns:p14="http://schemas.microsoft.com/office/powerpoint/2010/main" val="36927117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243763-9D69-75C5-33BA-805FA76AF59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669"/>
            <a:ext cx="12192000" cy="6856660"/>
          </a:xfrm>
          <a:prstGeom prst="rect">
            <a:avLst/>
          </a:prstGeom>
        </p:spPr>
      </p:pic>
    </p:spTree>
    <p:extLst>
      <p:ext uri="{BB962C8B-B14F-4D97-AF65-F5344CB8AC3E}">
        <p14:creationId xmlns:p14="http://schemas.microsoft.com/office/powerpoint/2010/main" val="31436713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243763-9D69-75C5-33BA-805FA76AF59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 y="669"/>
            <a:ext cx="12191996" cy="6856659"/>
          </a:xfrm>
          <a:prstGeom prst="rect">
            <a:avLst/>
          </a:prstGeom>
        </p:spPr>
      </p:pic>
    </p:spTree>
    <p:extLst>
      <p:ext uri="{BB962C8B-B14F-4D97-AF65-F5344CB8AC3E}">
        <p14:creationId xmlns:p14="http://schemas.microsoft.com/office/powerpoint/2010/main" val="15483764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93E3CAE-C8B4-4E39-9D48-AD0D647D0AE7}"/>
              </a:ext>
            </a:extLst>
          </p:cNvPr>
          <p:cNvSpPr txBox="1"/>
          <p:nvPr/>
        </p:nvSpPr>
        <p:spPr>
          <a:xfrm>
            <a:off x="3813285" y="78795"/>
            <a:ext cx="4556055" cy="400110"/>
          </a:xfrm>
          <a:prstGeom prst="rect">
            <a:avLst/>
          </a:prstGeom>
          <a:noFill/>
        </p:spPr>
        <p:txBody>
          <a:bodyPr wrap="none" rtlCol="0">
            <a:spAutoFit/>
          </a:bodyPr>
          <a:lstStyle/>
          <a:p>
            <a:pPr algn="ctr"/>
            <a:r>
              <a:rPr lang="en-US" sz="2000" b="1" dirty="0"/>
              <a:t>An Earnings Rule is Not Needed </a:t>
            </a:r>
          </a:p>
        </p:txBody>
      </p:sp>
      <p:sp>
        <p:nvSpPr>
          <p:cNvPr id="8" name="TextBox 7">
            <a:extLst>
              <a:ext uri="{FF2B5EF4-FFF2-40B4-BE49-F238E27FC236}">
                <a16:creationId xmlns:a16="http://schemas.microsoft.com/office/drawing/2014/main" id="{2F0BC9A3-B962-48BC-B4AA-6AED66EFF73B}"/>
              </a:ext>
            </a:extLst>
          </p:cNvPr>
          <p:cNvSpPr txBox="1"/>
          <p:nvPr/>
        </p:nvSpPr>
        <p:spPr>
          <a:xfrm>
            <a:off x="292942" y="960699"/>
            <a:ext cx="11489635" cy="1138773"/>
          </a:xfrm>
          <a:prstGeom prst="rect">
            <a:avLst/>
          </a:prstGeom>
          <a:solidFill>
            <a:srgbClr val="FFFF00"/>
          </a:solidFill>
          <a:ln>
            <a:solidFill>
              <a:schemeClr val="tx1"/>
            </a:solidFill>
          </a:ln>
        </p:spPr>
        <p:txBody>
          <a:bodyPr wrap="square">
            <a:spAutoFit/>
          </a:bodyPr>
          <a:lstStyle/>
          <a:p>
            <a:pPr marR="0" lvl="0" algn="ctr">
              <a:spcBef>
                <a:spcPts val="0"/>
              </a:spcBef>
              <a:spcAft>
                <a:spcPts val="0"/>
              </a:spcAft>
              <a:tabLst>
                <a:tab pos="1143000" algn="l"/>
              </a:tabLst>
            </a:pP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FTC RATIONALE #1 - COMMENT IN ANPR</a:t>
            </a:r>
            <a:endParaRPr lang="en-US" b="1" u="sng" dirty="0">
              <a:latin typeface="Calibri" panose="020F0502020204030204" pitchFamily="34" charset="0"/>
              <a:ea typeface="Calibri" panose="020F0502020204030204" pitchFamily="34" charset="0"/>
              <a:cs typeface="Times New Roman" panose="02020603050405020304" pitchFamily="18" charset="0"/>
            </a:endParaRPr>
          </a:p>
          <a:p>
            <a:pPr marR="0" lvl="0">
              <a:spcBef>
                <a:spcPts val="0"/>
              </a:spcBef>
              <a:spcAft>
                <a:spcPts val="0"/>
              </a:spcAft>
              <a:tabLst>
                <a:tab pos="1143000" algn="l"/>
              </a:tabLs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R="0" lvl="0">
              <a:spcBef>
                <a:spcPts val="0"/>
              </a:spcBef>
              <a:spcAft>
                <a:spcPts val="0"/>
              </a:spcAft>
              <a:tabLst>
                <a:tab pos="1143000" algn="l"/>
              </a:tabLst>
            </a:pPr>
            <a:r>
              <a:rPr lang="en-US" sz="1600" dirty="0">
                <a:effectLst/>
                <a:latin typeface="Calibri" panose="020F0502020204030204" pitchFamily="34" charset="0"/>
                <a:ea typeface="Calibri" panose="020F0502020204030204" pitchFamily="34" charset="0"/>
                <a:cs typeface="Times New Roman" panose="02020603050405020304" pitchFamily="18" charset="0"/>
              </a:rPr>
              <a:t>“</a:t>
            </a:r>
            <a:r>
              <a:rPr lang="en-US" sz="1600" dirty="0">
                <a:effectLst/>
                <a:latin typeface="Calibri" panose="020F0502020204030204" pitchFamily="34" charset="0"/>
                <a:ea typeface="Calibri" panose="020F0502020204030204" pitchFamily="34" charset="0"/>
              </a:rPr>
              <a:t>Despite the Commission's aggressive enforcement program, deceptive earning claims continue to proliferate in the marketplace. The FTC continues to receive widespread reports from consumers and informants of misleading earnings claims.”</a:t>
            </a:r>
          </a:p>
        </p:txBody>
      </p:sp>
      <p:graphicFrame>
        <p:nvGraphicFramePr>
          <p:cNvPr id="14" name="Table 14">
            <a:extLst>
              <a:ext uri="{FF2B5EF4-FFF2-40B4-BE49-F238E27FC236}">
                <a16:creationId xmlns:a16="http://schemas.microsoft.com/office/drawing/2014/main" id="{A22417A0-76B6-4A0D-97EE-0A89E9BD8974}"/>
              </a:ext>
            </a:extLst>
          </p:cNvPr>
          <p:cNvGraphicFramePr>
            <a:graphicFrameLocks noGrp="1"/>
          </p:cNvGraphicFramePr>
          <p:nvPr/>
        </p:nvGraphicFramePr>
        <p:xfrm>
          <a:off x="1143715" y="3282988"/>
          <a:ext cx="9788090" cy="1645920"/>
        </p:xfrm>
        <a:graphic>
          <a:graphicData uri="http://schemas.openxmlformats.org/drawingml/2006/table">
            <a:tbl>
              <a:tblPr firstRow="1" bandRow="1">
                <a:tableStyleId>{5C22544A-7EE6-4342-B048-85BDC9FD1C3A}</a:tableStyleId>
              </a:tblPr>
              <a:tblGrid>
                <a:gridCol w="1766074">
                  <a:extLst>
                    <a:ext uri="{9D8B030D-6E8A-4147-A177-3AD203B41FA5}">
                      <a16:colId xmlns:a16="http://schemas.microsoft.com/office/drawing/2014/main" val="1775705364"/>
                    </a:ext>
                  </a:extLst>
                </a:gridCol>
                <a:gridCol w="2032595">
                  <a:extLst>
                    <a:ext uri="{9D8B030D-6E8A-4147-A177-3AD203B41FA5}">
                      <a16:colId xmlns:a16="http://schemas.microsoft.com/office/drawing/2014/main" val="2916670757"/>
                    </a:ext>
                  </a:extLst>
                </a:gridCol>
                <a:gridCol w="1796338">
                  <a:extLst>
                    <a:ext uri="{9D8B030D-6E8A-4147-A177-3AD203B41FA5}">
                      <a16:colId xmlns:a16="http://schemas.microsoft.com/office/drawing/2014/main" val="1308284093"/>
                    </a:ext>
                  </a:extLst>
                </a:gridCol>
                <a:gridCol w="4193083">
                  <a:extLst>
                    <a:ext uri="{9D8B030D-6E8A-4147-A177-3AD203B41FA5}">
                      <a16:colId xmlns:a16="http://schemas.microsoft.com/office/drawing/2014/main" val="2809699743"/>
                    </a:ext>
                  </a:extLst>
                </a:gridCol>
              </a:tblGrid>
              <a:tr h="0">
                <a:tc>
                  <a:txBody>
                    <a:bodyPr/>
                    <a:lstStyle/>
                    <a:p>
                      <a:pPr algn="ctr"/>
                      <a:r>
                        <a:rPr lang="en-US" sz="1600" dirty="0"/>
                        <a:t>Time Period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 of URLs Reviewed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 of Potentially Deceptive Claims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 of Potentially Deceptive Claims Compared to Entire Population of URLs Reviewed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97867791"/>
                  </a:ext>
                </a:extLst>
              </a:tr>
              <a:tr h="370840">
                <a:tc>
                  <a:txBody>
                    <a:bodyPr/>
                    <a:lstStyle/>
                    <a:p>
                      <a:pPr algn="ctr"/>
                      <a:r>
                        <a:rPr lang="en-US" sz="1600" dirty="0"/>
                        <a:t>3 year period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900,000 (300,000 / </a:t>
                      </a:r>
                      <a:r>
                        <a:rPr lang="en-US" sz="1600" dirty="0" err="1"/>
                        <a:t>yr</a:t>
                      </a:r>
                      <a:r>
                        <a:rPr lang="en-US" sz="1600"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784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.0008%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69686263"/>
                  </a:ext>
                </a:extLst>
              </a:tr>
            </a:tbl>
          </a:graphicData>
        </a:graphic>
      </p:graphicFrame>
      <p:sp>
        <p:nvSpPr>
          <p:cNvPr id="21" name="TextBox 20">
            <a:extLst>
              <a:ext uri="{FF2B5EF4-FFF2-40B4-BE49-F238E27FC236}">
                <a16:creationId xmlns:a16="http://schemas.microsoft.com/office/drawing/2014/main" id="{D7973267-835B-480D-8E64-60407867DAA7}"/>
              </a:ext>
            </a:extLst>
          </p:cNvPr>
          <p:cNvSpPr txBox="1"/>
          <p:nvPr/>
        </p:nvSpPr>
        <p:spPr>
          <a:xfrm>
            <a:off x="4283195" y="2785455"/>
            <a:ext cx="3756926" cy="369332"/>
          </a:xfrm>
          <a:prstGeom prst="rect">
            <a:avLst/>
          </a:prstGeom>
          <a:noFill/>
        </p:spPr>
        <p:txBody>
          <a:bodyPr wrap="none" rtlCol="0">
            <a:spAutoFit/>
          </a:bodyPr>
          <a:lstStyle/>
          <a:p>
            <a:r>
              <a:rPr lang="en-US" b="1" dirty="0"/>
              <a:t>DSSRC Data Shows a Different Reality</a:t>
            </a:r>
          </a:p>
        </p:txBody>
      </p:sp>
      <p:graphicFrame>
        <p:nvGraphicFramePr>
          <p:cNvPr id="22" name="Table 14">
            <a:extLst>
              <a:ext uri="{FF2B5EF4-FFF2-40B4-BE49-F238E27FC236}">
                <a16:creationId xmlns:a16="http://schemas.microsoft.com/office/drawing/2014/main" id="{B2E8CDC4-8C33-4478-AF2B-F290CB5F8A02}"/>
              </a:ext>
            </a:extLst>
          </p:cNvPr>
          <p:cNvGraphicFramePr>
            <a:graphicFrameLocks noGrp="1"/>
          </p:cNvGraphicFramePr>
          <p:nvPr/>
        </p:nvGraphicFramePr>
        <p:xfrm>
          <a:off x="1143716" y="4466141"/>
          <a:ext cx="9791168" cy="1158240"/>
        </p:xfrm>
        <a:graphic>
          <a:graphicData uri="http://schemas.openxmlformats.org/drawingml/2006/table">
            <a:tbl>
              <a:tblPr firstRow="1" bandRow="1">
                <a:tableStyleId>{5C22544A-7EE6-4342-B048-85BDC9FD1C3A}</a:tableStyleId>
              </a:tblPr>
              <a:tblGrid>
                <a:gridCol w="2614632">
                  <a:extLst>
                    <a:ext uri="{9D8B030D-6E8A-4147-A177-3AD203B41FA5}">
                      <a16:colId xmlns:a16="http://schemas.microsoft.com/office/drawing/2014/main" val="1775705364"/>
                    </a:ext>
                  </a:extLst>
                </a:gridCol>
                <a:gridCol w="3397425">
                  <a:extLst>
                    <a:ext uri="{9D8B030D-6E8A-4147-A177-3AD203B41FA5}">
                      <a16:colId xmlns:a16="http://schemas.microsoft.com/office/drawing/2014/main" val="2916670757"/>
                    </a:ext>
                  </a:extLst>
                </a:gridCol>
                <a:gridCol w="3779111">
                  <a:extLst>
                    <a:ext uri="{9D8B030D-6E8A-4147-A177-3AD203B41FA5}">
                      <a16:colId xmlns:a16="http://schemas.microsoft.com/office/drawing/2014/main" val="1308284093"/>
                    </a:ext>
                  </a:extLst>
                </a:gridCol>
              </a:tblGrid>
              <a:tr h="0">
                <a:tc>
                  <a:txBody>
                    <a:bodyPr/>
                    <a:lstStyle/>
                    <a:p>
                      <a:pPr algn="ctr"/>
                      <a:r>
                        <a:rPr lang="en-US" sz="1600" dirty="0"/>
                        <a:t>Total Cases Opened to Date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 of Cases Involving Earnings Claims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Main Issues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97867791"/>
                  </a:ext>
                </a:extLst>
              </a:tr>
              <a:tr h="370840">
                <a:tc>
                  <a:txBody>
                    <a:bodyPr/>
                    <a:lstStyle/>
                    <a:p>
                      <a:pPr algn="ctr"/>
                      <a:r>
                        <a:rPr lang="en-US" sz="1600" dirty="0"/>
                        <a:t>325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180 (55.4%)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85% of 180 contained no disclosure or disclaimer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69686263"/>
                  </a:ext>
                </a:extLst>
              </a:tr>
            </a:tbl>
          </a:graphicData>
        </a:graphic>
      </p:graphicFrame>
      <p:cxnSp>
        <p:nvCxnSpPr>
          <p:cNvPr id="26" name="Straight Connector 25">
            <a:extLst>
              <a:ext uri="{FF2B5EF4-FFF2-40B4-BE49-F238E27FC236}">
                <a16:creationId xmlns:a16="http://schemas.microsoft.com/office/drawing/2014/main" id="{D5A82052-D913-4932-8A65-F4FF06E11B30}"/>
              </a:ext>
            </a:extLst>
          </p:cNvPr>
          <p:cNvCxnSpPr>
            <a:cxnSpLocks/>
          </p:cNvCxnSpPr>
          <p:nvPr/>
        </p:nvCxnSpPr>
        <p:spPr>
          <a:xfrm>
            <a:off x="0" y="472568"/>
            <a:ext cx="12192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0915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93DE6E8-5E80-44E5-BFB8-D2CF9468A010}"/>
              </a:ext>
            </a:extLst>
          </p:cNvPr>
          <p:cNvSpPr txBox="1"/>
          <p:nvPr/>
        </p:nvSpPr>
        <p:spPr>
          <a:xfrm>
            <a:off x="990413" y="2350786"/>
            <a:ext cx="4605810" cy="3539430"/>
          </a:xfrm>
          <a:prstGeom prst="rect">
            <a:avLst/>
          </a:prstGeom>
          <a:solidFill>
            <a:srgbClr val="FFFF00"/>
          </a:solidFill>
          <a:ln>
            <a:solidFill>
              <a:schemeClr val="tx1"/>
            </a:solidFill>
          </a:ln>
        </p:spPr>
        <p:txBody>
          <a:bodyPr wrap="square">
            <a:spAutoFit/>
          </a:bodyPr>
          <a:lstStyle/>
          <a:p>
            <a:pPr marR="0" lvl="1" algn="ctr">
              <a:spcBef>
                <a:spcPts val="0"/>
              </a:spcBef>
              <a:spcAft>
                <a:spcPts val="0"/>
              </a:spcAft>
              <a:tabLst>
                <a:tab pos="1600200" algn="l"/>
              </a:tabLst>
            </a:pPr>
            <a:r>
              <a:rPr lang="en-US" sz="1600" b="1" u="sng" dirty="0">
                <a:cs typeface="Times New Roman" panose="02020603050405020304" pitchFamily="18" charset="0"/>
              </a:rPr>
              <a:t>Consumer Protections</a:t>
            </a:r>
          </a:p>
          <a:p>
            <a:pPr marR="0" lvl="1" algn="ctr">
              <a:spcBef>
                <a:spcPts val="0"/>
              </a:spcBef>
              <a:spcAft>
                <a:spcPts val="0"/>
              </a:spcAft>
              <a:tabLst>
                <a:tab pos="1600200" algn="l"/>
              </a:tabLst>
            </a:pPr>
            <a:endParaRPr lang="en-US" sz="1600" b="1" u="sng" dirty="0">
              <a:cs typeface="Times New Roman" panose="02020603050405020304" pitchFamily="18"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sz="1600" dirty="0">
                <a:cs typeface="Times New Roman" panose="02020603050405020304" pitchFamily="18" charset="0"/>
              </a:rPr>
              <a:t>Provisions prohibiting of false, deceptive or misleading earnings claims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sz="1600" dirty="0">
              <a:cs typeface="Times New Roman" panose="02020603050405020304" pitchFamily="18"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sz="1600" dirty="0">
                <a:cs typeface="Times New Roman" panose="02020603050405020304" pitchFamily="18" charset="0"/>
              </a:rPr>
              <a:t>Provisions requiring companies to present independent salesforce members with sufficient info to enable a reasonable evaluation of the opportunity to earn income</a:t>
            </a:r>
          </a:p>
          <a:p>
            <a:pPr marL="285750" indent="-285750" eaLnBrk="0" fontAlgn="base" hangingPunct="0">
              <a:spcBef>
                <a:spcPct val="0"/>
              </a:spcBef>
              <a:spcAft>
                <a:spcPct val="0"/>
              </a:spcAft>
              <a:buFont typeface="Arial" panose="020B0604020202020204" pitchFamily="34" charset="0"/>
              <a:buChar char="•"/>
            </a:pPr>
            <a:endParaRPr lang="en-US" sz="1600" dirty="0">
              <a:cs typeface="Times New Roman" panose="02020603050405020304" pitchFamily="18" charset="0"/>
            </a:endParaRPr>
          </a:p>
          <a:p>
            <a:pPr marL="285750" indent="-285750" eaLnBrk="0" fontAlgn="base" hangingPunct="0">
              <a:spcBef>
                <a:spcPct val="0"/>
              </a:spcBef>
              <a:spcAft>
                <a:spcPct val="0"/>
              </a:spcAft>
              <a:buFont typeface="Arial" panose="020B0604020202020204" pitchFamily="34" charset="0"/>
              <a:buChar char="•"/>
            </a:pPr>
            <a:r>
              <a:rPr lang="en-US" sz="1600" dirty="0">
                <a:cs typeface="Times New Roman" panose="02020603050405020304" pitchFamily="18" charset="0"/>
              </a:rPr>
              <a:t>Provisions related to substantiation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1600" b="0" i="0" u="none" strike="noStrike" cap="none" normalizeH="0" baseline="0" dirty="0">
              <a:ln>
                <a:noFill/>
              </a:ln>
              <a:solidFill>
                <a:schemeClr val="tx1"/>
              </a:solidFill>
              <a:effectLst/>
              <a:ea typeface="Calibri" panose="020F050202020403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600" b="0" i="0" u="none" strike="noStrike" cap="none" normalizeH="0" baseline="0" dirty="0">
                <a:ln>
                  <a:noFill/>
                </a:ln>
                <a:solidFill>
                  <a:schemeClr val="tx1"/>
                </a:solidFill>
                <a:effectLst/>
                <a:ea typeface="Calibri" panose="020F0502020204030204" pitchFamily="34" charset="0"/>
              </a:rPr>
              <a:t>Inventory Repurchase Agreement</a:t>
            </a:r>
            <a:endParaRPr lang="en-US" sz="1600" dirty="0">
              <a:cs typeface="Times New Roman" panose="02020603050405020304" pitchFamily="18" charset="0"/>
            </a:endParaRPr>
          </a:p>
        </p:txBody>
      </p:sp>
      <p:cxnSp>
        <p:nvCxnSpPr>
          <p:cNvPr id="16" name="Straight Connector 15">
            <a:extLst>
              <a:ext uri="{FF2B5EF4-FFF2-40B4-BE49-F238E27FC236}">
                <a16:creationId xmlns:a16="http://schemas.microsoft.com/office/drawing/2014/main" id="{A7B7D582-A8BF-416C-A04F-997FA0606D1F}"/>
              </a:ext>
            </a:extLst>
          </p:cNvPr>
          <p:cNvCxnSpPr>
            <a:cxnSpLocks/>
          </p:cNvCxnSpPr>
          <p:nvPr/>
        </p:nvCxnSpPr>
        <p:spPr>
          <a:xfrm>
            <a:off x="0" y="472568"/>
            <a:ext cx="12192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026" name="Picture 2" descr="Direct Selling Self-Regulatory Council">
            <a:extLst>
              <a:ext uri="{FF2B5EF4-FFF2-40B4-BE49-F238E27FC236}">
                <a16:creationId xmlns:a16="http://schemas.microsoft.com/office/drawing/2014/main" id="{68D7C6DC-287B-48FB-9561-56CCC54DEC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3460" y="751142"/>
            <a:ext cx="2369679" cy="1331458"/>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4C3A9FE8-DFCA-4128-9533-D7A1FFD724DD}"/>
              </a:ext>
            </a:extLst>
          </p:cNvPr>
          <p:cNvSpPr>
            <a:spLocks noChangeArrowheads="1"/>
          </p:cNvSpPr>
          <p:nvPr/>
        </p:nvSpPr>
        <p:spPr bwMode="auto">
          <a:xfrm>
            <a:off x="6525394" y="2350786"/>
            <a:ext cx="4605810" cy="3539430"/>
          </a:xfrm>
          <a:prstGeom prst="rect">
            <a:avLst/>
          </a:prstGeom>
          <a:solidFill>
            <a:srgbClr val="FFFF00"/>
          </a:solidFill>
          <a:ln>
            <a:solidFill>
              <a:schemeClr val="tx1"/>
            </a:solidFill>
          </a:ln>
          <a:effectLst/>
        </p:spPr>
        <p:txBody>
          <a:bodyPr vert="horz" wrap="square" lIns="91440" tIns="0" rIns="9144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0" u="sng" strike="noStrike" cap="none" normalizeH="0" baseline="0" dirty="0">
                <a:ln>
                  <a:noFill/>
                </a:ln>
                <a:solidFill>
                  <a:schemeClr val="tx1"/>
                </a:solidFill>
                <a:effectLst/>
                <a:ea typeface="Calibri" panose="020F0502020204030204" pitchFamily="34" charset="0"/>
              </a:rPr>
              <a:t>DSSRC Data Since 2019</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600" dirty="0">
              <a:ea typeface="Calibri" panose="020F050202020403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600" b="0" i="0" u="none" strike="noStrike" cap="none" normalizeH="0" baseline="0" dirty="0">
                <a:ln>
                  <a:noFill/>
                </a:ln>
                <a:solidFill>
                  <a:schemeClr val="tx1"/>
                </a:solidFill>
                <a:effectLst/>
                <a:ea typeface="Calibri" panose="020F0502020204030204" pitchFamily="34" charset="0"/>
              </a:rPr>
              <a:t>Number of Inquiries opened by DSSRC:  350</a:t>
            </a:r>
            <a:endParaRPr lang="en-US" altLang="en-US" sz="1600" dirty="0"/>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1600" b="0" i="0" u="none" strike="noStrike" cap="none" normalizeH="0" baseline="0" dirty="0">
              <a:ln>
                <a:noFill/>
              </a:ln>
              <a:solidFill>
                <a:schemeClr val="tx1"/>
              </a:solidFill>
              <a:effectLst/>
              <a:ea typeface="Calibri" panose="020F050202020403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600" b="0" i="0" u="none" strike="noStrike" cap="none" normalizeH="0" baseline="0" dirty="0">
                <a:ln>
                  <a:noFill/>
                </a:ln>
                <a:solidFill>
                  <a:schemeClr val="tx1"/>
                </a:solidFill>
                <a:effectLst/>
                <a:ea typeface="Calibri" panose="020F0502020204030204" pitchFamily="34" charset="0"/>
              </a:rPr>
              <a:t>Total # of claims that have been taken down or significantly modified: 2,025 (more than ½ are earnings claims)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1600" dirty="0">
              <a:ea typeface="Calibri" panose="020F0502020204030204" pitchFamily="34" charset="0"/>
            </a:endParaRPr>
          </a:p>
          <a:p>
            <a:pPr marL="285750" indent="-285750" eaLnBrk="0" fontAlgn="base" hangingPunct="0">
              <a:spcBef>
                <a:spcPct val="0"/>
              </a:spcBef>
              <a:spcAft>
                <a:spcPct val="0"/>
              </a:spcAft>
              <a:buFont typeface="Arial" panose="020B0604020202020204" pitchFamily="34" charset="0"/>
              <a:buChar char="•"/>
            </a:pPr>
            <a:r>
              <a:rPr lang="en-US" sz="1600" b="0" i="0" u="none" strike="noStrike" baseline="0" dirty="0">
                <a:solidFill>
                  <a:srgbClr val="000000"/>
                </a:solidFill>
              </a:rPr>
              <a:t>17 cases have been directly referred to the FTC by the DSSRC for potentially deceptive earnings and product claims.  </a:t>
            </a:r>
            <a:r>
              <a:rPr kumimoji="0" lang="en-US" altLang="en-US" sz="1600" b="0" i="0" u="none" strike="noStrike" cap="none" normalizeH="0" baseline="0" dirty="0">
                <a:ln>
                  <a:noFill/>
                </a:ln>
                <a:solidFill>
                  <a:schemeClr val="tx1"/>
                </a:solidFill>
                <a:effectLst/>
                <a:ea typeface="Calibri" panose="020F0502020204030204" pitchFamily="34" charset="0"/>
              </a:rPr>
              <a:t> </a:t>
            </a:r>
            <a:endParaRPr kumimoji="0" lang="en-US" altLang="en-US"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0" i="0" u="none" strike="noStrike" cap="none" normalizeH="0" baseline="0" dirty="0">
                <a:ln>
                  <a:noFill/>
                </a:ln>
                <a:solidFill>
                  <a:schemeClr val="tx1"/>
                </a:solidFill>
                <a:effectLst/>
                <a:ea typeface="Calibri" panose="020F0502020204030204" pitchFamily="34" charset="0"/>
              </a:rPr>
              <a:t> </a:t>
            </a:r>
            <a:endParaRPr kumimoji="0" lang="en-US" altLang="en-US" sz="2200" b="0" i="0" u="none" strike="noStrike" cap="none" normalizeH="0" baseline="0" dirty="0">
              <a:ln>
                <a:noFill/>
              </a:ln>
              <a:solidFill>
                <a:schemeClr val="tx1"/>
              </a:solidFill>
              <a:effectLst/>
            </a:endParaRPr>
          </a:p>
        </p:txBody>
      </p:sp>
      <p:pic>
        <p:nvPicPr>
          <p:cNvPr id="1028" name="Picture 4" descr="Direct Selling Association (DSA) Code of Ethics | MLM News | Network  Marketing and MLM Industry News and Information">
            <a:extLst>
              <a:ext uri="{FF2B5EF4-FFF2-40B4-BE49-F238E27FC236}">
                <a16:creationId xmlns:a16="http://schemas.microsoft.com/office/drawing/2014/main" id="{08B98DEA-B553-41BA-85F4-18E7B1DCA2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9780" y="712287"/>
            <a:ext cx="2487076" cy="139878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EEEB4AD-140F-41DF-9B49-92791D9AA520}"/>
              </a:ext>
            </a:extLst>
          </p:cNvPr>
          <p:cNvSpPr txBox="1"/>
          <p:nvPr/>
        </p:nvSpPr>
        <p:spPr>
          <a:xfrm>
            <a:off x="3813285" y="78795"/>
            <a:ext cx="4556055" cy="400110"/>
          </a:xfrm>
          <a:prstGeom prst="rect">
            <a:avLst/>
          </a:prstGeom>
          <a:noFill/>
        </p:spPr>
        <p:txBody>
          <a:bodyPr wrap="none" rtlCol="0">
            <a:spAutoFit/>
          </a:bodyPr>
          <a:lstStyle/>
          <a:p>
            <a:pPr algn="ctr"/>
            <a:r>
              <a:rPr lang="en-US" sz="2000" b="1" dirty="0"/>
              <a:t>An Earnings Rule is Not Needed </a:t>
            </a:r>
          </a:p>
        </p:txBody>
      </p:sp>
    </p:spTree>
    <p:extLst>
      <p:ext uri="{BB962C8B-B14F-4D97-AF65-F5344CB8AC3E}">
        <p14:creationId xmlns:p14="http://schemas.microsoft.com/office/powerpoint/2010/main" val="4067036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F0BC9A3-B962-48BC-B4AA-6AED66EFF73B}"/>
              </a:ext>
            </a:extLst>
          </p:cNvPr>
          <p:cNvSpPr txBox="1"/>
          <p:nvPr/>
        </p:nvSpPr>
        <p:spPr>
          <a:xfrm>
            <a:off x="292941" y="843677"/>
            <a:ext cx="11489635" cy="2277547"/>
          </a:xfrm>
          <a:prstGeom prst="rect">
            <a:avLst/>
          </a:prstGeom>
          <a:solidFill>
            <a:srgbClr val="FFFF00"/>
          </a:solidFill>
          <a:ln>
            <a:solidFill>
              <a:schemeClr val="tx1"/>
            </a:solidFill>
          </a:ln>
        </p:spPr>
        <p:txBody>
          <a:bodyPr wrap="square">
            <a:spAutoFit/>
          </a:bodyPr>
          <a:lstStyle/>
          <a:p>
            <a:pPr marR="0" lvl="0" algn="ctr">
              <a:spcBef>
                <a:spcPts val="0"/>
              </a:spcBef>
              <a:spcAft>
                <a:spcPts val="0"/>
              </a:spcAft>
              <a:tabLst>
                <a:tab pos="1143000" algn="l"/>
              </a:tabLst>
            </a:pPr>
            <a:r>
              <a:rPr lang="en-US" sz="1600" b="1" u="sng" dirty="0">
                <a:effectLst/>
                <a:latin typeface="Calibri" panose="020F0502020204030204" pitchFamily="34" charset="0"/>
                <a:ea typeface="Calibri" panose="020F0502020204030204" pitchFamily="34" charset="0"/>
                <a:cs typeface="Times New Roman" panose="02020603050405020304" pitchFamily="18" charset="0"/>
              </a:rPr>
              <a:t>FTC RATIONALE #2 - COMMENT IN ANPR</a:t>
            </a:r>
            <a:endParaRPr lang="en-US" sz="1600" b="1" u="sng" dirty="0">
              <a:latin typeface="Calibri" panose="020F0502020204030204" pitchFamily="34" charset="0"/>
              <a:ea typeface="Calibri" panose="020F0502020204030204" pitchFamily="34" charset="0"/>
              <a:cs typeface="Times New Roman" panose="02020603050405020304" pitchFamily="18" charset="0"/>
            </a:endParaRPr>
          </a:p>
          <a:p>
            <a:pPr marR="0" lvl="0">
              <a:spcBef>
                <a:spcPts val="0"/>
              </a:spcBef>
              <a:spcAft>
                <a:spcPts val="0"/>
              </a:spcAft>
              <a:tabLst>
                <a:tab pos="1143000" algn="l"/>
              </a:tabLs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R="0" lvl="0">
              <a:spcBef>
                <a:spcPts val="0"/>
              </a:spcBef>
              <a:spcAft>
                <a:spcPts val="0"/>
              </a:spcAft>
              <a:tabLst>
                <a:tab pos="1143000" algn="l"/>
              </a:tabLst>
            </a:pPr>
            <a:r>
              <a:rPr lang="en-US" sz="1400" dirty="0">
                <a:effectLst/>
                <a:latin typeface="Calibri" panose="020F0502020204030204" pitchFamily="34" charset="0"/>
                <a:ea typeface="Calibri" panose="020F0502020204030204" pitchFamily="34" charset="0"/>
                <a:cs typeface="Times New Roman" panose="02020603050405020304" pitchFamily="18" charset="0"/>
              </a:rPr>
              <a:t>“</a:t>
            </a:r>
            <a:r>
              <a:rPr lang="en-US" sz="1400" dirty="0"/>
              <a:t>In </a:t>
            </a:r>
            <a:r>
              <a:rPr lang="en-US" sz="1400" i="1" dirty="0"/>
              <a:t>AMG Capital Mgmt., LLC</a:t>
            </a:r>
            <a:r>
              <a:rPr lang="en-US" sz="1400" dirty="0"/>
              <a:t> v. </a:t>
            </a:r>
            <a:r>
              <a:rPr lang="en-US" sz="1400" i="1" dirty="0"/>
              <a:t>FTC</a:t>
            </a:r>
            <a:r>
              <a:rPr lang="en-US" sz="1400" dirty="0"/>
              <a:t>  the Supreme Court ruled that the Commission </a:t>
            </a:r>
            <a:r>
              <a:rPr lang="en-US" sz="1400" b="1" u="sng" dirty="0"/>
              <a:t>may not seek equitable monetary relief under section 13(b) of the FTC Act for violations of the FTC Act or other statutes enforced by the Commission</a:t>
            </a:r>
            <a:r>
              <a:rPr lang="en-US" sz="1400" dirty="0"/>
              <a:t>.</a:t>
            </a:r>
            <a:r>
              <a:rPr lang="en-US" sz="1400" baseline="30000" dirty="0"/>
              <a:t>  </a:t>
            </a:r>
            <a:r>
              <a:rPr lang="en-US" sz="1400" dirty="0"/>
              <a:t>While the Commission recently issued a Notice of Penalty Offenses concerning earnings claims,</a:t>
            </a:r>
            <a:r>
              <a:rPr lang="en-US" sz="1400" baseline="30000" dirty="0"/>
              <a:t> </a:t>
            </a:r>
            <a:r>
              <a:rPr lang="en-US" sz="1400" dirty="0"/>
              <a:t>which will permit the Commission to seek civil penalties for misleading earnings claims in some cases, this authority does not provide a basis for the Commission to recover funds to return to injured consumers.”</a:t>
            </a:r>
            <a:endParaRPr lang="en-US" sz="1400" dirty="0">
              <a:latin typeface="Calibri" panose="020F0502020204030204" pitchFamily="34" charset="0"/>
              <a:cs typeface="Times New Roman" panose="02020603050405020304" pitchFamily="18" charset="0"/>
            </a:endParaRPr>
          </a:p>
          <a:p>
            <a:pPr marR="0" lvl="0">
              <a:spcBef>
                <a:spcPts val="0"/>
              </a:spcBef>
              <a:spcAft>
                <a:spcPts val="0"/>
              </a:spcAft>
              <a:tabLst>
                <a:tab pos="1143000" algn="l"/>
              </a:tabLst>
            </a:pPr>
            <a:endParaRPr lang="en-US" sz="1400" dirty="0">
              <a:latin typeface="Calibri" panose="020F0502020204030204" pitchFamily="34" charset="0"/>
              <a:cs typeface="Times New Roman" panose="02020603050405020304" pitchFamily="18" charset="0"/>
            </a:endParaRPr>
          </a:p>
          <a:p>
            <a:pPr marR="0" lvl="0">
              <a:spcBef>
                <a:spcPts val="0"/>
              </a:spcBef>
              <a:spcAft>
                <a:spcPts val="0"/>
              </a:spcAft>
              <a:tabLst>
                <a:tab pos="1143000" algn="l"/>
              </a:tabLst>
            </a:pPr>
            <a:r>
              <a:rPr lang="en-US" sz="1400" dirty="0"/>
              <a:t>“In addition, a rule would enable the Commission to seek monetary relief for consumers harmed by deceptive earnings claims, as well as civil penalties against those who make the deceptive claims.” </a:t>
            </a:r>
            <a:endParaRPr lang="en-US" sz="1400" dirty="0">
              <a:effectLst/>
              <a:latin typeface="Calibri" panose="020F0502020204030204" pitchFamily="34" charset="0"/>
              <a:ea typeface="Calibri" panose="020F0502020204030204" pitchFamily="34" charset="0"/>
            </a:endParaRPr>
          </a:p>
        </p:txBody>
      </p:sp>
      <p:sp>
        <p:nvSpPr>
          <p:cNvPr id="7" name="TextBox 6">
            <a:extLst>
              <a:ext uri="{FF2B5EF4-FFF2-40B4-BE49-F238E27FC236}">
                <a16:creationId xmlns:a16="http://schemas.microsoft.com/office/drawing/2014/main" id="{393DE6E8-5E80-44E5-BFB8-D2CF9468A010}"/>
              </a:ext>
            </a:extLst>
          </p:cNvPr>
          <p:cNvSpPr txBox="1"/>
          <p:nvPr/>
        </p:nvSpPr>
        <p:spPr>
          <a:xfrm>
            <a:off x="292942" y="3267135"/>
            <a:ext cx="11489634" cy="2616101"/>
          </a:xfrm>
          <a:prstGeom prst="rect">
            <a:avLst/>
          </a:prstGeom>
          <a:solidFill>
            <a:schemeClr val="accent1">
              <a:lumMod val="40000"/>
              <a:lumOff val="60000"/>
            </a:schemeClr>
          </a:solidFill>
          <a:ln>
            <a:solidFill>
              <a:schemeClr val="tx1"/>
            </a:solidFill>
          </a:ln>
        </p:spPr>
        <p:txBody>
          <a:bodyPr wrap="square">
            <a:spAutoFit/>
          </a:bodyPr>
          <a:lstStyle/>
          <a:p>
            <a:pPr lvl="1" algn="ctr">
              <a:tabLst>
                <a:tab pos="1600200" algn="l"/>
              </a:tabLst>
            </a:pPr>
            <a:r>
              <a:rPr lang="en-US" b="1" i="0" u="none" strike="noStrike" baseline="0" dirty="0">
                <a:solidFill>
                  <a:srgbClr val="000000"/>
                </a:solidFill>
              </a:rPr>
              <a:t>Existing FTC Tools To </a:t>
            </a:r>
            <a:r>
              <a:rPr lang="en-US" b="1" dirty="0">
                <a:solidFill>
                  <a:srgbClr val="000000"/>
                </a:solidFill>
              </a:rPr>
              <a:t>R</a:t>
            </a:r>
            <a:r>
              <a:rPr lang="en-US" b="1" i="0" u="none" strike="noStrike" baseline="0" dirty="0">
                <a:solidFill>
                  <a:srgbClr val="000000"/>
                </a:solidFill>
              </a:rPr>
              <a:t>emove </a:t>
            </a:r>
            <a:r>
              <a:rPr lang="en-US" b="1" dirty="0">
                <a:solidFill>
                  <a:srgbClr val="000000"/>
                </a:solidFill>
              </a:rPr>
              <a:t>D</a:t>
            </a:r>
            <a:r>
              <a:rPr lang="en-US" b="1" i="0" u="none" strike="noStrike" baseline="0" dirty="0">
                <a:solidFill>
                  <a:srgbClr val="000000"/>
                </a:solidFill>
              </a:rPr>
              <a:t>eceptive </a:t>
            </a:r>
            <a:r>
              <a:rPr lang="en-US" b="1" dirty="0">
                <a:solidFill>
                  <a:srgbClr val="000000"/>
                </a:solidFill>
              </a:rPr>
              <a:t>E</a:t>
            </a:r>
            <a:r>
              <a:rPr lang="en-US" b="1" i="0" u="none" strike="noStrike" baseline="0" dirty="0">
                <a:solidFill>
                  <a:srgbClr val="000000"/>
                </a:solidFill>
              </a:rPr>
              <a:t>arnings </a:t>
            </a:r>
            <a:r>
              <a:rPr lang="en-US" b="1" dirty="0">
                <a:solidFill>
                  <a:srgbClr val="000000"/>
                </a:solidFill>
              </a:rPr>
              <a:t>C</a:t>
            </a:r>
            <a:r>
              <a:rPr lang="en-US" b="1" i="0" u="none" strike="noStrike" baseline="0" dirty="0">
                <a:solidFill>
                  <a:srgbClr val="000000"/>
                </a:solidFill>
              </a:rPr>
              <a:t>laims </a:t>
            </a:r>
          </a:p>
          <a:p>
            <a:pPr lvl="1" algn="ctr">
              <a:tabLst>
                <a:tab pos="1600200" algn="l"/>
              </a:tabLst>
            </a:pPr>
            <a:r>
              <a:rPr lang="en-US" b="1" i="0" u="none" strike="noStrike" baseline="0" dirty="0">
                <a:solidFill>
                  <a:srgbClr val="000000"/>
                </a:solidFill>
              </a:rPr>
              <a:t>from the Marketplace </a:t>
            </a:r>
            <a:r>
              <a:rPr lang="en-US" b="1" dirty="0">
                <a:solidFill>
                  <a:srgbClr val="000000"/>
                </a:solidFill>
              </a:rPr>
              <a:t>E</a:t>
            </a:r>
            <a:r>
              <a:rPr lang="en-US" b="1" i="0" u="none" strike="noStrike" baseline="0" dirty="0">
                <a:solidFill>
                  <a:srgbClr val="000000"/>
                </a:solidFill>
              </a:rPr>
              <a:t>xpeditiously and Collect </a:t>
            </a:r>
            <a:r>
              <a:rPr lang="en-US" b="1" dirty="0">
                <a:solidFill>
                  <a:srgbClr val="000000"/>
                </a:solidFill>
              </a:rPr>
              <a:t>M</a:t>
            </a:r>
            <a:r>
              <a:rPr lang="en-US" b="1" i="0" u="none" strike="noStrike" baseline="0" dirty="0">
                <a:solidFill>
                  <a:srgbClr val="000000"/>
                </a:solidFill>
              </a:rPr>
              <a:t>oney for Consumers</a:t>
            </a:r>
            <a:endParaRPr lang="en-US" b="1" dirty="0"/>
          </a:p>
          <a:p>
            <a:pPr marL="800100" marR="0" lvl="1" indent="-342900">
              <a:spcBef>
                <a:spcPts val="0"/>
              </a:spcBef>
              <a:spcAft>
                <a:spcPts val="0"/>
              </a:spcAft>
              <a:buFont typeface="+mj-lt"/>
              <a:buAutoNum type="arabicPeriod"/>
              <a:tabLst>
                <a:tab pos="1600200" algn="l"/>
              </a:tabLst>
            </a:pPr>
            <a:endParaRPr lang="en-US" sz="1600" b="0" i="0" u="none" strike="noStrike" baseline="0" dirty="0">
              <a:solidFill>
                <a:srgbClr val="000000"/>
              </a:solidFill>
            </a:endParaRPr>
          </a:p>
          <a:p>
            <a:pPr marL="800100" marR="0" lvl="1" indent="-342900">
              <a:spcBef>
                <a:spcPts val="0"/>
              </a:spcBef>
              <a:spcAft>
                <a:spcPts val="0"/>
              </a:spcAft>
              <a:buFont typeface="+mj-lt"/>
              <a:buAutoNum type="arabicPeriod"/>
              <a:tabLst>
                <a:tab pos="1600200" algn="l"/>
              </a:tabLst>
            </a:pPr>
            <a:r>
              <a:rPr lang="en-US" sz="1600" b="0" i="0" u="none" strike="noStrike" baseline="0" dirty="0">
                <a:solidFill>
                  <a:srgbClr val="000000"/>
                </a:solidFill>
              </a:rPr>
              <a:t>Filing administrative complaints alleging FTC Act violations and use Section 19 of the FTC Act to obtain monetary relief after the administrative action is complete. </a:t>
            </a:r>
          </a:p>
          <a:p>
            <a:pPr marL="1200150" lvl="2" indent="-285750">
              <a:buFontTx/>
              <a:buChar char="-"/>
              <a:tabLst>
                <a:tab pos="1600200" algn="l"/>
              </a:tabLst>
            </a:pPr>
            <a:r>
              <a:rPr lang="en-US" sz="1600" b="0" i="0" u="none" strike="noStrike" baseline="0" dirty="0">
                <a:solidFill>
                  <a:srgbClr val="000000"/>
                </a:solidFill>
              </a:rPr>
              <a:t>The FTC can bring an action under Section 13 for injunctive remedies as well.</a:t>
            </a:r>
          </a:p>
          <a:p>
            <a:pPr marL="800100" marR="0" lvl="1" indent="-342900">
              <a:spcBef>
                <a:spcPts val="0"/>
              </a:spcBef>
              <a:spcAft>
                <a:spcPts val="0"/>
              </a:spcAft>
              <a:buFont typeface="+mj-lt"/>
              <a:buAutoNum type="arabicPeriod"/>
              <a:tabLst>
                <a:tab pos="1600200" algn="l"/>
              </a:tabLst>
            </a:pPr>
            <a:r>
              <a:rPr lang="en-US" sz="1600" dirty="0">
                <a:solidFill>
                  <a:srgbClr val="000000"/>
                </a:solidFill>
                <a:ea typeface="Calibri" panose="020F0502020204030204" pitchFamily="34" charset="0"/>
                <a:cs typeface="Times New Roman" panose="02020603050405020304" pitchFamily="18" charset="0"/>
              </a:rPr>
              <a:t>Filing joint actions with States (S</a:t>
            </a:r>
            <a:r>
              <a:rPr lang="en-US" sz="1600" b="0" i="0" u="none" strike="noStrike" baseline="0" dirty="0">
                <a:solidFill>
                  <a:srgbClr val="000000"/>
                </a:solidFill>
              </a:rPr>
              <a:t>tates’ ability to obtain monetary relief was not affected </a:t>
            </a:r>
            <a:r>
              <a:rPr lang="en-US" sz="1600" b="0" u="none" strike="noStrike" baseline="0" dirty="0">
                <a:solidFill>
                  <a:srgbClr val="000000"/>
                </a:solidFill>
              </a:rPr>
              <a:t>by AMG)</a:t>
            </a:r>
          </a:p>
          <a:p>
            <a:pPr marL="800100" marR="0" lvl="1" indent="-342900">
              <a:spcBef>
                <a:spcPts val="0"/>
              </a:spcBef>
              <a:spcAft>
                <a:spcPts val="0"/>
              </a:spcAft>
              <a:buFont typeface="+mj-lt"/>
              <a:buAutoNum type="arabicPeriod"/>
              <a:tabLst>
                <a:tab pos="1600200" algn="l"/>
              </a:tabLst>
            </a:pPr>
            <a:r>
              <a:rPr lang="en-US" sz="1600" b="0" i="0" u="none" strike="noStrike" baseline="0" dirty="0">
                <a:solidFill>
                  <a:srgbClr val="000000"/>
                </a:solidFill>
              </a:rPr>
              <a:t>Penalty Offense Authority can be used to quickly remove deceptive earnings claims and seeking civil penalties against those companies making misleading earnings claims </a:t>
            </a:r>
          </a:p>
          <a:p>
            <a:pPr marL="800100" marR="0" lvl="1" indent="-342900">
              <a:spcBef>
                <a:spcPts val="0"/>
              </a:spcBef>
              <a:spcAft>
                <a:spcPts val="0"/>
              </a:spcAft>
              <a:buFont typeface="+mj-lt"/>
              <a:buAutoNum type="arabicPeriod"/>
              <a:tabLst>
                <a:tab pos="1600200" algn="l"/>
              </a:tabLst>
            </a:pPr>
            <a:r>
              <a:rPr lang="en-US" sz="1600" dirty="0">
                <a:solidFill>
                  <a:srgbClr val="000000"/>
                </a:solidFill>
                <a:ea typeface="Calibri" panose="020F0502020204030204" pitchFamily="34" charset="0"/>
                <a:cs typeface="Times New Roman" panose="02020603050405020304" pitchFamily="18" charset="0"/>
              </a:rPr>
              <a:t>Warning Letters</a:t>
            </a:r>
            <a:endParaRPr lang="en-US" sz="1600" dirty="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2FB40294-FB95-4637-B1E9-E9D8BF4881E3}"/>
              </a:ext>
            </a:extLst>
          </p:cNvPr>
          <p:cNvSpPr txBox="1"/>
          <p:nvPr/>
        </p:nvSpPr>
        <p:spPr>
          <a:xfrm>
            <a:off x="3813285" y="78795"/>
            <a:ext cx="4556055" cy="400110"/>
          </a:xfrm>
          <a:prstGeom prst="rect">
            <a:avLst/>
          </a:prstGeom>
          <a:noFill/>
        </p:spPr>
        <p:txBody>
          <a:bodyPr wrap="none" rtlCol="0">
            <a:spAutoFit/>
          </a:bodyPr>
          <a:lstStyle/>
          <a:p>
            <a:pPr algn="ctr"/>
            <a:r>
              <a:rPr lang="en-US" sz="2000" b="1" dirty="0"/>
              <a:t>An Earnings Rule is Not Needed </a:t>
            </a:r>
          </a:p>
        </p:txBody>
      </p:sp>
      <p:cxnSp>
        <p:nvCxnSpPr>
          <p:cNvPr id="16" name="Straight Connector 15">
            <a:extLst>
              <a:ext uri="{FF2B5EF4-FFF2-40B4-BE49-F238E27FC236}">
                <a16:creationId xmlns:a16="http://schemas.microsoft.com/office/drawing/2014/main" id="{55CF1737-657E-4033-BFF2-78C2186AC63A}"/>
              </a:ext>
            </a:extLst>
          </p:cNvPr>
          <p:cNvCxnSpPr>
            <a:cxnSpLocks/>
          </p:cNvCxnSpPr>
          <p:nvPr/>
        </p:nvCxnSpPr>
        <p:spPr>
          <a:xfrm>
            <a:off x="0" y="472568"/>
            <a:ext cx="12192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2063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A7B7D582-A8BF-416C-A04F-997FA0606D1F}"/>
              </a:ext>
            </a:extLst>
          </p:cNvPr>
          <p:cNvCxnSpPr>
            <a:cxnSpLocks/>
          </p:cNvCxnSpPr>
          <p:nvPr/>
        </p:nvCxnSpPr>
        <p:spPr>
          <a:xfrm>
            <a:off x="0" y="472568"/>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A0AB6B4F-58FC-4351-8B49-9A0966FB7CA5}"/>
              </a:ext>
            </a:extLst>
          </p:cNvPr>
          <p:cNvSpPr txBox="1"/>
          <p:nvPr/>
        </p:nvSpPr>
        <p:spPr>
          <a:xfrm>
            <a:off x="557722" y="766924"/>
            <a:ext cx="11076556" cy="1354217"/>
          </a:xfrm>
          <a:prstGeom prst="rect">
            <a:avLst/>
          </a:prstGeom>
          <a:solidFill>
            <a:srgbClr val="FFFF00"/>
          </a:solidFill>
          <a:ln>
            <a:solidFill>
              <a:schemeClr val="tx1"/>
            </a:solidFill>
          </a:ln>
        </p:spPr>
        <p:txBody>
          <a:bodyPr wrap="square">
            <a:spAutoFit/>
          </a:bodyPr>
          <a:lstStyle/>
          <a:p>
            <a:pPr marR="0" lvl="0" algn="ctr">
              <a:spcBef>
                <a:spcPts val="0"/>
              </a:spcBef>
              <a:spcAft>
                <a:spcPts val="0"/>
              </a:spcAft>
              <a:tabLst>
                <a:tab pos="1143000" algn="l"/>
              </a:tabLst>
            </a:pP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FTC COMMENT IN ANPR</a:t>
            </a:r>
            <a:endParaRPr lang="en-US" b="1" u="sng" dirty="0">
              <a:latin typeface="Calibri" panose="020F0502020204030204" pitchFamily="34" charset="0"/>
              <a:ea typeface="Calibri" panose="020F0502020204030204" pitchFamily="34" charset="0"/>
              <a:cs typeface="Times New Roman" panose="02020603050405020304" pitchFamily="18" charset="0"/>
            </a:endParaRPr>
          </a:p>
          <a:p>
            <a:pPr marR="0" lvl="0">
              <a:spcBef>
                <a:spcPts val="0"/>
              </a:spcBef>
              <a:spcAft>
                <a:spcPts val="0"/>
              </a:spcAft>
              <a:tabLst>
                <a:tab pos="1143000" algn="l"/>
              </a:tabLs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R="0" lvl="0">
              <a:spcBef>
                <a:spcPts val="0"/>
              </a:spcBef>
              <a:spcAft>
                <a:spcPts val="0"/>
              </a:spcAft>
              <a:tabLst>
                <a:tab pos="1143000" algn="l"/>
              </a:tabLst>
            </a:pPr>
            <a:r>
              <a:rPr lang="en-US" sz="1600" dirty="0"/>
              <a:t>“In the Commission's experience, we have not seen probative evidence that disclaimers effectively cure atypical earnings claims. In Commission enforcement actions where defendants have argued that disclaimers or disclosures cured any deceptive earnings claims, courts have repeatedly found otherwise.”</a:t>
            </a:r>
            <a:endParaRPr lang="en-US" sz="1600" dirty="0">
              <a:effectLst/>
              <a:latin typeface="Calibri" panose="020F0502020204030204" pitchFamily="34" charset="0"/>
              <a:ea typeface="Calibri" panose="020F0502020204030204" pitchFamily="34" charset="0"/>
            </a:endParaRPr>
          </a:p>
        </p:txBody>
      </p:sp>
      <p:sp>
        <p:nvSpPr>
          <p:cNvPr id="24" name="TextBox 23">
            <a:extLst>
              <a:ext uri="{FF2B5EF4-FFF2-40B4-BE49-F238E27FC236}">
                <a16:creationId xmlns:a16="http://schemas.microsoft.com/office/drawing/2014/main" id="{78B58738-C1D2-4A6D-9C8F-31473C58F6B3}"/>
              </a:ext>
            </a:extLst>
          </p:cNvPr>
          <p:cNvSpPr txBox="1"/>
          <p:nvPr/>
        </p:nvSpPr>
        <p:spPr>
          <a:xfrm>
            <a:off x="-31287" y="79460"/>
            <a:ext cx="12256625" cy="369332"/>
          </a:xfrm>
          <a:prstGeom prst="rect">
            <a:avLst/>
          </a:prstGeom>
          <a:noFill/>
        </p:spPr>
        <p:txBody>
          <a:bodyPr wrap="none" rtlCol="0">
            <a:spAutoFit/>
          </a:bodyPr>
          <a:lstStyle/>
          <a:p>
            <a:pPr algn="ctr"/>
            <a:r>
              <a:rPr lang="en-US" b="1" dirty="0"/>
              <a:t>If the FTC Moves Forward with a Rule it Should Be Consistent with Existing Guidance and Precedent</a:t>
            </a:r>
          </a:p>
        </p:txBody>
      </p:sp>
      <p:sp>
        <p:nvSpPr>
          <p:cNvPr id="33" name="TextBox 32">
            <a:extLst>
              <a:ext uri="{FF2B5EF4-FFF2-40B4-BE49-F238E27FC236}">
                <a16:creationId xmlns:a16="http://schemas.microsoft.com/office/drawing/2014/main" id="{6F29D6A4-33B5-401E-B5CB-2BDEF02AF0B0}"/>
              </a:ext>
            </a:extLst>
          </p:cNvPr>
          <p:cNvSpPr txBox="1"/>
          <p:nvPr/>
        </p:nvSpPr>
        <p:spPr>
          <a:xfrm>
            <a:off x="440677" y="5091806"/>
            <a:ext cx="11836771" cy="646331"/>
          </a:xfrm>
          <a:prstGeom prst="rect">
            <a:avLst/>
          </a:prstGeom>
          <a:noFill/>
        </p:spPr>
        <p:txBody>
          <a:bodyPr wrap="square">
            <a:spAutoFit/>
          </a:bodyPr>
          <a:lstStyle/>
          <a:p>
            <a:pPr marL="285750" indent="-285750">
              <a:buFont typeface="Arial" panose="020B0604020202020204" pitchFamily="34" charset="0"/>
              <a:buChar char="•"/>
            </a:pPr>
            <a:r>
              <a:rPr lang="en-US" sz="1800" b="0" i="0" u="none" strike="noStrike" baseline="0" dirty="0">
                <a:solidFill>
                  <a:srgbClr val="000000"/>
                </a:solidFill>
              </a:rPr>
              <a:t>Provide key, material information that helps clarify and qualify claims to avoid providing any misleading impressions that could be caused to the reasonable consumer. </a:t>
            </a:r>
            <a:endParaRPr lang="en-US" dirty="0"/>
          </a:p>
        </p:txBody>
      </p:sp>
      <p:pic>
        <p:nvPicPr>
          <p:cNvPr id="1032" name="Picture 8" descr="Disclosure Meaning And Pronunciation | Audio Dictionary - YouTube">
            <a:extLst>
              <a:ext uri="{FF2B5EF4-FFF2-40B4-BE49-F238E27FC236}">
                <a16:creationId xmlns:a16="http://schemas.microsoft.com/office/drawing/2014/main" id="{4B73C7AC-398C-4D12-A180-9759E10BD5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859" b="36666"/>
          <a:stretch/>
        </p:blipFill>
        <p:spPr bwMode="auto">
          <a:xfrm>
            <a:off x="2305159" y="2338288"/>
            <a:ext cx="7581681" cy="2536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85120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A7B7D582-A8BF-416C-A04F-997FA0606D1F}"/>
              </a:ext>
            </a:extLst>
          </p:cNvPr>
          <p:cNvCxnSpPr>
            <a:cxnSpLocks/>
          </p:cNvCxnSpPr>
          <p:nvPr/>
        </p:nvCxnSpPr>
        <p:spPr>
          <a:xfrm>
            <a:off x="0" y="472568"/>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A0AB6B4F-58FC-4351-8B49-9A0966FB7CA5}"/>
              </a:ext>
            </a:extLst>
          </p:cNvPr>
          <p:cNvSpPr txBox="1"/>
          <p:nvPr/>
        </p:nvSpPr>
        <p:spPr>
          <a:xfrm>
            <a:off x="557722" y="766924"/>
            <a:ext cx="11076556" cy="1354217"/>
          </a:xfrm>
          <a:prstGeom prst="rect">
            <a:avLst/>
          </a:prstGeom>
          <a:solidFill>
            <a:srgbClr val="FFFF00"/>
          </a:solidFill>
          <a:ln>
            <a:solidFill>
              <a:schemeClr val="tx1"/>
            </a:solidFill>
          </a:ln>
        </p:spPr>
        <p:txBody>
          <a:bodyPr wrap="square">
            <a:spAutoFit/>
          </a:bodyPr>
          <a:lstStyle/>
          <a:p>
            <a:pPr marR="0" lvl="0" algn="ctr">
              <a:spcBef>
                <a:spcPts val="0"/>
              </a:spcBef>
              <a:spcAft>
                <a:spcPts val="0"/>
              </a:spcAft>
              <a:tabLst>
                <a:tab pos="1143000" algn="l"/>
              </a:tabLst>
            </a:pP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FTC COMMENT IN ANPR</a:t>
            </a:r>
            <a:endParaRPr lang="en-US" b="1" u="sng" dirty="0">
              <a:latin typeface="Calibri" panose="020F0502020204030204" pitchFamily="34" charset="0"/>
              <a:ea typeface="Calibri" panose="020F0502020204030204" pitchFamily="34" charset="0"/>
              <a:cs typeface="Times New Roman" panose="02020603050405020304" pitchFamily="18" charset="0"/>
            </a:endParaRPr>
          </a:p>
          <a:p>
            <a:pPr marR="0" lvl="0">
              <a:spcBef>
                <a:spcPts val="0"/>
              </a:spcBef>
              <a:spcAft>
                <a:spcPts val="0"/>
              </a:spcAft>
              <a:tabLst>
                <a:tab pos="1143000" algn="l"/>
              </a:tabLs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R="0" lvl="0">
              <a:spcBef>
                <a:spcPts val="0"/>
              </a:spcBef>
              <a:spcAft>
                <a:spcPts val="0"/>
              </a:spcAft>
              <a:tabLst>
                <a:tab pos="1143000" algn="l"/>
              </a:tabLst>
            </a:pPr>
            <a:r>
              <a:rPr lang="en-US" sz="1600" dirty="0"/>
              <a:t>“In the Commission's experience, we have not seen probative evidence that disclaimers effectively cure atypical earnings claims. In Commission enforcement actions where defendants have argued that disclaimers or disclosures cured any deceptive earnings claims, courts have repeatedly found otherwise.”</a:t>
            </a:r>
            <a:endParaRPr lang="en-US" sz="1600" dirty="0">
              <a:effectLst/>
              <a:latin typeface="Calibri" panose="020F0502020204030204" pitchFamily="34" charset="0"/>
              <a:ea typeface="Calibri" panose="020F0502020204030204" pitchFamily="34" charset="0"/>
            </a:endParaRPr>
          </a:p>
        </p:txBody>
      </p:sp>
      <p:pic>
        <p:nvPicPr>
          <p:cNvPr id="1030" name="Picture 6" descr="Zone Animated GIF | Twilight zone, Zone animation, Film pictures">
            <a:extLst>
              <a:ext uri="{FF2B5EF4-FFF2-40B4-BE49-F238E27FC236}">
                <a16:creationId xmlns:a16="http://schemas.microsoft.com/office/drawing/2014/main" id="{435C63EA-70C3-462C-AE64-62B42A363A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413"/>
          <a:stretch/>
        </p:blipFill>
        <p:spPr bwMode="auto">
          <a:xfrm>
            <a:off x="3663560" y="2344500"/>
            <a:ext cx="4864880" cy="341467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F5809D7-4D6D-4A5A-8708-FB9A88701546}"/>
              </a:ext>
            </a:extLst>
          </p:cNvPr>
          <p:cNvSpPr txBox="1"/>
          <p:nvPr/>
        </p:nvSpPr>
        <p:spPr>
          <a:xfrm>
            <a:off x="-31287" y="79460"/>
            <a:ext cx="12256625" cy="369332"/>
          </a:xfrm>
          <a:prstGeom prst="rect">
            <a:avLst/>
          </a:prstGeom>
          <a:noFill/>
        </p:spPr>
        <p:txBody>
          <a:bodyPr wrap="none" rtlCol="0">
            <a:spAutoFit/>
          </a:bodyPr>
          <a:lstStyle/>
          <a:p>
            <a:pPr algn="ctr"/>
            <a:r>
              <a:rPr lang="en-US" b="1" dirty="0"/>
              <a:t>If the FTC Moves Forward with a Rule it Should Be Consistent with Existing Guidance and Precedent</a:t>
            </a:r>
          </a:p>
        </p:txBody>
      </p:sp>
    </p:spTree>
    <p:extLst>
      <p:ext uri="{BB962C8B-B14F-4D97-AF65-F5344CB8AC3E}">
        <p14:creationId xmlns:p14="http://schemas.microsoft.com/office/powerpoint/2010/main" val="33480861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36B85AF8-F182-4DFA-9E13-C527E9211253}"/>
              </a:ext>
            </a:extLst>
          </p:cNvPr>
          <p:cNvGraphicFramePr>
            <a:graphicFrameLocks noGrp="1"/>
          </p:cNvGraphicFramePr>
          <p:nvPr>
            <p:extLst>
              <p:ext uri="{D42A27DB-BD31-4B8C-83A1-F6EECF244321}">
                <p14:modId xmlns:p14="http://schemas.microsoft.com/office/powerpoint/2010/main" val="690306132"/>
              </p:ext>
            </p:extLst>
          </p:nvPr>
        </p:nvGraphicFramePr>
        <p:xfrm>
          <a:off x="275498" y="1367831"/>
          <a:ext cx="11697427" cy="5311099"/>
        </p:xfrm>
        <a:graphic>
          <a:graphicData uri="http://schemas.openxmlformats.org/drawingml/2006/table">
            <a:tbl>
              <a:tblPr firstRow="1" bandRow="1">
                <a:tableStyleId>{5C22544A-7EE6-4342-B048-85BDC9FD1C3A}</a:tableStyleId>
              </a:tblPr>
              <a:tblGrid>
                <a:gridCol w="3391627">
                  <a:extLst>
                    <a:ext uri="{9D8B030D-6E8A-4147-A177-3AD203B41FA5}">
                      <a16:colId xmlns:a16="http://schemas.microsoft.com/office/drawing/2014/main" val="1088867823"/>
                    </a:ext>
                  </a:extLst>
                </a:gridCol>
                <a:gridCol w="8305800">
                  <a:extLst>
                    <a:ext uri="{9D8B030D-6E8A-4147-A177-3AD203B41FA5}">
                      <a16:colId xmlns:a16="http://schemas.microsoft.com/office/drawing/2014/main" val="643503658"/>
                    </a:ext>
                  </a:extLst>
                </a:gridCol>
              </a:tblGrid>
              <a:tr h="0">
                <a:tc>
                  <a:txBody>
                    <a:bodyPr/>
                    <a:lstStyle/>
                    <a:p>
                      <a:pPr algn="ctr"/>
                      <a:r>
                        <a:rPr lang="en-US" sz="1200" dirty="0"/>
                        <a:t>Sources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t>Language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63717543"/>
                  </a:ext>
                </a:extLst>
              </a:tr>
              <a:tr h="407629">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34839814"/>
                  </a:ext>
                </a:extLst>
              </a:tr>
              <a:tr h="400050">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95290611"/>
                  </a:ext>
                </a:extLst>
              </a:tr>
              <a:tr h="390525">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77702421"/>
                  </a:ext>
                </a:extLst>
              </a:tr>
              <a:tr h="390525">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3953593"/>
                  </a:ext>
                </a:extLst>
              </a:tr>
              <a:tr h="542925">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36531724"/>
                  </a:ext>
                </a:extLst>
              </a:tr>
              <a:tr h="561975">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03294574"/>
                  </a:ext>
                </a:extLst>
              </a:tr>
              <a:tr h="847725">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71596025"/>
                  </a:ext>
                </a:extLst>
              </a:tr>
              <a:tr h="390525">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95634546"/>
                  </a:ext>
                </a:extLst>
              </a:tr>
              <a:tr h="400050">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94092834"/>
                  </a:ext>
                </a:extLst>
              </a:tr>
              <a:tr h="704850">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52254577"/>
                  </a:ext>
                </a:extLst>
              </a:tr>
            </a:tbl>
          </a:graphicData>
        </a:graphic>
      </p:graphicFrame>
      <p:sp>
        <p:nvSpPr>
          <p:cNvPr id="11" name="TextBox 10">
            <a:extLst>
              <a:ext uri="{FF2B5EF4-FFF2-40B4-BE49-F238E27FC236}">
                <a16:creationId xmlns:a16="http://schemas.microsoft.com/office/drawing/2014/main" id="{7EF95275-D41C-4FAD-AA2B-D435F7301788}"/>
              </a:ext>
            </a:extLst>
          </p:cNvPr>
          <p:cNvSpPr txBox="1"/>
          <p:nvPr/>
        </p:nvSpPr>
        <p:spPr>
          <a:xfrm>
            <a:off x="239085" y="492794"/>
            <a:ext cx="11736198" cy="692497"/>
          </a:xfrm>
          <a:prstGeom prst="rect">
            <a:avLst/>
          </a:prstGeom>
          <a:solidFill>
            <a:srgbClr val="FFFF00"/>
          </a:solidFill>
          <a:ln>
            <a:solidFill>
              <a:schemeClr val="tx1"/>
            </a:solidFill>
          </a:ln>
        </p:spPr>
        <p:txBody>
          <a:bodyPr wrap="square">
            <a:spAutoFit/>
          </a:bodyPr>
          <a:lstStyle/>
          <a:p>
            <a:pPr marR="0" lvl="0" algn="ctr">
              <a:spcBef>
                <a:spcPts val="0"/>
              </a:spcBef>
              <a:spcAft>
                <a:spcPts val="0"/>
              </a:spcAft>
              <a:tabLst>
                <a:tab pos="1143000" algn="l"/>
              </a:tabLst>
            </a:pPr>
            <a:r>
              <a:rPr lang="en-US" sz="1200" b="1" u="sng" dirty="0">
                <a:effectLst/>
                <a:latin typeface="Calibri" panose="020F0502020204030204" pitchFamily="34" charset="0"/>
                <a:ea typeface="Calibri" panose="020F0502020204030204" pitchFamily="34" charset="0"/>
                <a:cs typeface="Times New Roman" panose="02020603050405020304" pitchFamily="18" charset="0"/>
              </a:rPr>
              <a:t>FTC COMMENT IN ANPR</a:t>
            </a:r>
            <a:endParaRPr lang="en-US" sz="1200" b="1" u="sng" dirty="0">
              <a:latin typeface="Calibri" panose="020F0502020204030204" pitchFamily="34" charset="0"/>
              <a:ea typeface="Calibri" panose="020F0502020204030204" pitchFamily="34" charset="0"/>
              <a:cs typeface="Times New Roman" panose="02020603050405020304" pitchFamily="18" charset="0"/>
            </a:endParaRPr>
          </a:p>
          <a:p>
            <a:pPr marR="0" lvl="0">
              <a:spcBef>
                <a:spcPts val="0"/>
              </a:spcBef>
              <a:spcAft>
                <a:spcPts val="0"/>
              </a:spcAft>
              <a:tabLst>
                <a:tab pos="1143000" algn="l"/>
              </a:tabLst>
            </a:pPr>
            <a:endParaRPr lang="en-US" sz="500" dirty="0">
              <a:effectLst/>
              <a:ea typeface="Calibri" panose="020F0502020204030204" pitchFamily="34" charset="0"/>
              <a:cs typeface="Times New Roman" panose="02020603050405020304" pitchFamily="18" charset="0"/>
            </a:endParaRPr>
          </a:p>
          <a:p>
            <a:pPr marR="0" lvl="0">
              <a:spcBef>
                <a:spcPts val="0"/>
              </a:spcBef>
              <a:spcAft>
                <a:spcPts val="0"/>
              </a:spcAft>
              <a:tabLst>
                <a:tab pos="1143000" algn="l"/>
              </a:tabLst>
            </a:pPr>
            <a:r>
              <a:rPr lang="en-US" sz="1100" dirty="0"/>
              <a:t>“In the Commission's experience, we have not seen probative evidence that disclaimers effectively cure atypical earnings claims. In Commission enforcement actions where defendants have argued that disclaimers or disclosures cured any deceptive earnings claims, courts have repeatedly found otherwise.”</a:t>
            </a:r>
            <a:endParaRPr lang="en-US" sz="1100" dirty="0">
              <a:effectLst/>
              <a:ea typeface="Calibri" panose="020F0502020204030204" pitchFamily="34" charset="0"/>
            </a:endParaRPr>
          </a:p>
        </p:txBody>
      </p:sp>
      <p:cxnSp>
        <p:nvCxnSpPr>
          <p:cNvPr id="6" name="Straight Connector 5">
            <a:extLst>
              <a:ext uri="{FF2B5EF4-FFF2-40B4-BE49-F238E27FC236}">
                <a16:creationId xmlns:a16="http://schemas.microsoft.com/office/drawing/2014/main" id="{312A239B-BBA4-435A-8E27-D7EF82312284}"/>
              </a:ext>
            </a:extLst>
          </p:cNvPr>
          <p:cNvCxnSpPr>
            <a:cxnSpLocks/>
          </p:cNvCxnSpPr>
          <p:nvPr/>
        </p:nvCxnSpPr>
        <p:spPr>
          <a:xfrm>
            <a:off x="0" y="369332"/>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7E9A9FB-2B0F-479C-BEF0-0BFBC9F4ADAA}"/>
              </a:ext>
            </a:extLst>
          </p:cNvPr>
          <p:cNvSpPr txBox="1"/>
          <p:nvPr/>
        </p:nvSpPr>
        <p:spPr>
          <a:xfrm>
            <a:off x="-31287" y="79460"/>
            <a:ext cx="12256625" cy="369332"/>
          </a:xfrm>
          <a:prstGeom prst="rect">
            <a:avLst/>
          </a:prstGeom>
          <a:noFill/>
        </p:spPr>
        <p:txBody>
          <a:bodyPr wrap="none" rtlCol="0">
            <a:spAutoFit/>
          </a:bodyPr>
          <a:lstStyle/>
          <a:p>
            <a:pPr algn="ctr"/>
            <a:r>
              <a:rPr lang="en-US" b="1" dirty="0"/>
              <a:t>If the FTC Moves Forward with a Rule it Should Be Consistent with Existing Guidance and Precedent</a:t>
            </a:r>
          </a:p>
        </p:txBody>
      </p:sp>
      <p:sp>
        <p:nvSpPr>
          <p:cNvPr id="9" name="TextBox 8">
            <a:extLst>
              <a:ext uri="{FF2B5EF4-FFF2-40B4-BE49-F238E27FC236}">
                <a16:creationId xmlns:a16="http://schemas.microsoft.com/office/drawing/2014/main" id="{19678416-2571-4880-B9FE-E76BA1C7C0DD}"/>
              </a:ext>
            </a:extLst>
          </p:cNvPr>
          <p:cNvSpPr txBox="1"/>
          <p:nvPr/>
        </p:nvSpPr>
        <p:spPr>
          <a:xfrm>
            <a:off x="409469" y="1731765"/>
            <a:ext cx="3089103" cy="338554"/>
          </a:xfrm>
          <a:prstGeom prst="rect">
            <a:avLst/>
          </a:prstGeom>
          <a:noFill/>
        </p:spPr>
        <p:txBody>
          <a:bodyPr wrap="square">
            <a:spAutoFit/>
          </a:bodyPr>
          <a:lstStyle/>
          <a:p>
            <a:pPr algn="ctr"/>
            <a:r>
              <a:rPr lang="en-US" sz="800" b="1" i="0" u="none" strike="noStrike" baseline="0" dirty="0">
                <a:solidFill>
                  <a:srgbClr val="000000"/>
                </a:solidFill>
              </a:rPr>
              <a:t>Dietary Supplements An Advertising Guide for Industry </a:t>
            </a:r>
            <a:endParaRPr lang="en-US" sz="800" b="1" dirty="0"/>
          </a:p>
        </p:txBody>
      </p:sp>
      <p:sp>
        <p:nvSpPr>
          <p:cNvPr id="13" name="TextBox 12">
            <a:extLst>
              <a:ext uri="{FF2B5EF4-FFF2-40B4-BE49-F238E27FC236}">
                <a16:creationId xmlns:a16="http://schemas.microsoft.com/office/drawing/2014/main" id="{DC6AC408-5E38-46C3-A56B-CEECCD477E6A}"/>
              </a:ext>
            </a:extLst>
          </p:cNvPr>
          <p:cNvSpPr txBox="1"/>
          <p:nvPr/>
        </p:nvSpPr>
        <p:spPr>
          <a:xfrm>
            <a:off x="3846442" y="1654820"/>
            <a:ext cx="8070059" cy="338554"/>
          </a:xfrm>
          <a:prstGeom prst="rect">
            <a:avLst/>
          </a:prstGeom>
          <a:noFill/>
        </p:spPr>
        <p:txBody>
          <a:bodyPr wrap="square">
            <a:spAutoFit/>
          </a:bodyPr>
          <a:lstStyle/>
          <a:p>
            <a:r>
              <a:rPr lang="en-US" sz="800" b="0" i="0" u="none" strike="noStrike" baseline="0" dirty="0">
                <a:solidFill>
                  <a:srgbClr val="000000"/>
                </a:solidFill>
              </a:rPr>
              <a:t>“Thus, if an ad would be misleading without certain qualifying information, that information must be disclosed. For example, advertisers should disclose information relevant to the limited applicability of an advertised benefit.” </a:t>
            </a:r>
          </a:p>
        </p:txBody>
      </p:sp>
      <p:sp>
        <p:nvSpPr>
          <p:cNvPr id="14" name="TextBox 13">
            <a:extLst>
              <a:ext uri="{FF2B5EF4-FFF2-40B4-BE49-F238E27FC236}">
                <a16:creationId xmlns:a16="http://schemas.microsoft.com/office/drawing/2014/main" id="{4933624A-EC07-41BC-8997-04F9CCB91F05}"/>
              </a:ext>
            </a:extLst>
          </p:cNvPr>
          <p:cNvSpPr txBox="1"/>
          <p:nvPr/>
        </p:nvSpPr>
        <p:spPr>
          <a:xfrm>
            <a:off x="546651" y="2021953"/>
            <a:ext cx="2763077" cy="338554"/>
          </a:xfrm>
          <a:prstGeom prst="rect">
            <a:avLst/>
          </a:prstGeom>
          <a:noFill/>
        </p:spPr>
        <p:txBody>
          <a:bodyPr wrap="square">
            <a:spAutoFit/>
          </a:bodyPr>
          <a:lstStyle/>
          <a:p>
            <a:pPr algn="ctr"/>
            <a:r>
              <a:rPr lang="en-US" sz="800" b="1" i="0" u="none" strike="noStrike" baseline="0" dirty="0">
                <a:solidFill>
                  <a:srgbClr val="000000"/>
                </a:solidFill>
              </a:rPr>
              <a:t>Enforcement Policy Statement Concerning Negative Option Marketing </a:t>
            </a:r>
            <a:endParaRPr lang="en-US" sz="800" b="1" dirty="0"/>
          </a:p>
        </p:txBody>
      </p:sp>
      <p:sp>
        <p:nvSpPr>
          <p:cNvPr id="17" name="TextBox 16">
            <a:extLst>
              <a:ext uri="{FF2B5EF4-FFF2-40B4-BE49-F238E27FC236}">
                <a16:creationId xmlns:a16="http://schemas.microsoft.com/office/drawing/2014/main" id="{2A07A705-834D-4B99-8435-C087622F3116}"/>
              </a:ext>
            </a:extLst>
          </p:cNvPr>
          <p:cNvSpPr txBox="1"/>
          <p:nvPr/>
        </p:nvSpPr>
        <p:spPr>
          <a:xfrm>
            <a:off x="3856377" y="2051770"/>
            <a:ext cx="7987751" cy="338554"/>
          </a:xfrm>
          <a:prstGeom prst="rect">
            <a:avLst/>
          </a:prstGeom>
          <a:noFill/>
        </p:spPr>
        <p:txBody>
          <a:bodyPr wrap="square">
            <a:spAutoFit/>
          </a:bodyPr>
          <a:lstStyle/>
          <a:p>
            <a:r>
              <a:rPr lang="en-US" sz="800" b="0" i="0" u="none" strike="noStrike" baseline="0" dirty="0">
                <a:solidFill>
                  <a:srgbClr val="000000"/>
                </a:solidFill>
              </a:rPr>
              <a:t>“First, marketers must clearly and conspicuously disclose the material terms of a negative option offer including, at a minimum, key terms such as the existence of the negative option offer, the offer’s total cost, and how to cancel the offer.” </a:t>
            </a:r>
          </a:p>
        </p:txBody>
      </p:sp>
      <p:sp>
        <p:nvSpPr>
          <p:cNvPr id="19" name="TextBox 18">
            <a:extLst>
              <a:ext uri="{FF2B5EF4-FFF2-40B4-BE49-F238E27FC236}">
                <a16:creationId xmlns:a16="http://schemas.microsoft.com/office/drawing/2014/main" id="{8B2287B4-EA1E-413E-BE3E-F6E1D8CDA351}"/>
              </a:ext>
            </a:extLst>
          </p:cNvPr>
          <p:cNvSpPr txBox="1"/>
          <p:nvPr/>
        </p:nvSpPr>
        <p:spPr>
          <a:xfrm>
            <a:off x="412474" y="2452417"/>
            <a:ext cx="3086098" cy="338554"/>
          </a:xfrm>
          <a:prstGeom prst="rect">
            <a:avLst/>
          </a:prstGeom>
          <a:noFill/>
        </p:spPr>
        <p:txBody>
          <a:bodyPr wrap="square">
            <a:spAutoFit/>
          </a:bodyPr>
          <a:lstStyle/>
          <a:p>
            <a:pPr algn="ctr"/>
            <a:r>
              <a:rPr lang="en-US" sz="800" b="1" i="0" u="none" strike="noStrike" baseline="0" dirty="0">
                <a:solidFill>
                  <a:srgbClr val="000000"/>
                </a:solidFill>
              </a:rPr>
              <a:t>.com Disclosures: How to Make Effective Disclosures in Digital Advertising </a:t>
            </a:r>
            <a:endParaRPr lang="en-US" sz="800" b="1" dirty="0"/>
          </a:p>
        </p:txBody>
      </p:sp>
      <p:sp>
        <p:nvSpPr>
          <p:cNvPr id="21" name="TextBox 20">
            <a:extLst>
              <a:ext uri="{FF2B5EF4-FFF2-40B4-BE49-F238E27FC236}">
                <a16:creationId xmlns:a16="http://schemas.microsoft.com/office/drawing/2014/main" id="{F60EBE7D-6E65-4000-B64C-8276B807FFFF}"/>
              </a:ext>
            </a:extLst>
          </p:cNvPr>
          <p:cNvSpPr txBox="1"/>
          <p:nvPr/>
        </p:nvSpPr>
        <p:spPr>
          <a:xfrm>
            <a:off x="3846439" y="2452563"/>
            <a:ext cx="798775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u="none" strike="noStrike" baseline="0" dirty="0">
                <a:solidFill>
                  <a:srgbClr val="000000"/>
                </a:solidFill>
              </a:rPr>
              <a:t>“This document provides FTC staff guidance concerning the making of clear and conspicuous online disclosures that are necessary pursuant to the laws the FTC enforces.” - </a:t>
            </a:r>
            <a:r>
              <a:rPr lang="en-US" sz="800" dirty="0">
                <a:solidFill>
                  <a:srgbClr val="000000"/>
                </a:solidFill>
              </a:rPr>
              <a:t>4 P’s  (prominence; presentation; placement; and proximity)</a:t>
            </a:r>
          </a:p>
        </p:txBody>
      </p:sp>
      <p:sp>
        <p:nvSpPr>
          <p:cNvPr id="23" name="TextBox 22">
            <a:extLst>
              <a:ext uri="{FF2B5EF4-FFF2-40B4-BE49-F238E27FC236}">
                <a16:creationId xmlns:a16="http://schemas.microsoft.com/office/drawing/2014/main" id="{0F0DF6A5-166D-45CB-90EA-23EE94C445EF}"/>
              </a:ext>
            </a:extLst>
          </p:cNvPr>
          <p:cNvSpPr txBox="1"/>
          <p:nvPr/>
        </p:nvSpPr>
        <p:spPr>
          <a:xfrm>
            <a:off x="690772" y="2866678"/>
            <a:ext cx="2370482"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1" i="0" u="none" strike="noStrike" baseline="0" dirty="0">
                <a:solidFill>
                  <a:srgbClr val="000000"/>
                </a:solidFill>
              </a:rPr>
              <a:t>Soliciting and Paying for Online Reviews: A Guide for Marketers </a:t>
            </a:r>
          </a:p>
        </p:txBody>
      </p:sp>
      <p:sp>
        <p:nvSpPr>
          <p:cNvPr id="25" name="TextBox 24">
            <a:extLst>
              <a:ext uri="{FF2B5EF4-FFF2-40B4-BE49-F238E27FC236}">
                <a16:creationId xmlns:a16="http://schemas.microsoft.com/office/drawing/2014/main" id="{B0F2E627-47BD-4565-8AB9-3CC7DFC83707}"/>
              </a:ext>
            </a:extLst>
          </p:cNvPr>
          <p:cNvSpPr txBox="1"/>
          <p:nvPr/>
        </p:nvSpPr>
        <p:spPr>
          <a:xfrm>
            <a:off x="3856378" y="2849018"/>
            <a:ext cx="8126486" cy="338554"/>
          </a:xfrm>
          <a:prstGeom prst="rect">
            <a:avLst/>
          </a:prstGeom>
          <a:noFill/>
        </p:spPr>
        <p:txBody>
          <a:bodyPr wrap="square">
            <a:spAutoFit/>
          </a:bodyPr>
          <a:lstStyle/>
          <a:p>
            <a:r>
              <a:rPr lang="en-US" sz="800" b="0" i="0" u="none" strike="noStrike" baseline="0" dirty="0">
                <a:solidFill>
                  <a:srgbClr val="000000"/>
                </a:solidFill>
              </a:rPr>
              <a:t>“If you offer an incentive for a review, don’t condition it, explicitly or implicitly, on the review being positive. Even without that condition, the review should disclose the incentive, because its offer may introduce bias or change the weight and credibility that readers give the review.” </a:t>
            </a:r>
            <a:endParaRPr lang="en-US" sz="800" dirty="0"/>
          </a:p>
        </p:txBody>
      </p:sp>
      <p:sp>
        <p:nvSpPr>
          <p:cNvPr id="27" name="TextBox 26">
            <a:extLst>
              <a:ext uri="{FF2B5EF4-FFF2-40B4-BE49-F238E27FC236}">
                <a16:creationId xmlns:a16="http://schemas.microsoft.com/office/drawing/2014/main" id="{C42FE4FA-6EDA-491A-B30F-0AB6D8611582}"/>
              </a:ext>
            </a:extLst>
          </p:cNvPr>
          <p:cNvSpPr txBox="1"/>
          <p:nvPr/>
        </p:nvSpPr>
        <p:spPr>
          <a:xfrm>
            <a:off x="382655" y="3305753"/>
            <a:ext cx="3115917" cy="338554"/>
          </a:xfrm>
          <a:prstGeom prst="rect">
            <a:avLst/>
          </a:prstGeom>
          <a:noFill/>
        </p:spPr>
        <p:txBody>
          <a:bodyPr wrap="square">
            <a:spAutoFit/>
          </a:bodyPr>
          <a:lstStyle/>
          <a:p>
            <a:pPr algn="ctr"/>
            <a:r>
              <a:rPr lang="en-US" sz="800" b="1" i="0" u="none" strike="noStrike" baseline="0" dirty="0">
                <a:solidFill>
                  <a:srgbClr val="000000"/>
                </a:solidFill>
                <a:latin typeface="+mn-lt"/>
              </a:rPr>
              <a:t>Guides for the Use of Environmental Marketing Claims (“Green Guides”)</a:t>
            </a:r>
            <a:endParaRPr lang="en-US" sz="800" b="1" dirty="0">
              <a:latin typeface="+mn-lt"/>
            </a:endParaRPr>
          </a:p>
        </p:txBody>
      </p:sp>
      <p:sp>
        <p:nvSpPr>
          <p:cNvPr id="29" name="TextBox 28">
            <a:extLst>
              <a:ext uri="{FF2B5EF4-FFF2-40B4-BE49-F238E27FC236}">
                <a16:creationId xmlns:a16="http://schemas.microsoft.com/office/drawing/2014/main" id="{890AD3D0-EFD5-4AB8-B613-8965B9FE978A}"/>
              </a:ext>
            </a:extLst>
          </p:cNvPr>
          <p:cNvSpPr txBox="1"/>
          <p:nvPr/>
        </p:nvSpPr>
        <p:spPr>
          <a:xfrm>
            <a:off x="3874087" y="3228705"/>
            <a:ext cx="7987750" cy="461665"/>
          </a:xfrm>
          <a:prstGeom prst="rect">
            <a:avLst/>
          </a:prstGeom>
          <a:noFill/>
        </p:spPr>
        <p:txBody>
          <a:bodyPr wrap="square">
            <a:spAutoFit/>
          </a:bodyPr>
          <a:lstStyle/>
          <a:p>
            <a:r>
              <a:rPr lang="en-US" sz="800" b="0" i="0" u="none" strike="noStrike" baseline="0" dirty="0">
                <a:solidFill>
                  <a:srgbClr val="000000"/>
                </a:solidFill>
                <a:latin typeface="+mn-lt"/>
              </a:rPr>
              <a:t>“To prevent deceptive claims, qualifications and disclosures should be clear, prominent, and understandable. To make disclosures clear and prominent, marketers should use plain language and sufficiently large type, should place disclosures in close proximity to the qualified claim, and should avoid making inconsistent statements or using distracting elements that could undercut or contradict the disclosure.” </a:t>
            </a:r>
            <a:endParaRPr lang="en-US" sz="800" dirty="0">
              <a:latin typeface="+mn-lt"/>
            </a:endParaRPr>
          </a:p>
        </p:txBody>
      </p:sp>
      <p:sp>
        <p:nvSpPr>
          <p:cNvPr id="31" name="TextBox 30">
            <a:extLst>
              <a:ext uri="{FF2B5EF4-FFF2-40B4-BE49-F238E27FC236}">
                <a16:creationId xmlns:a16="http://schemas.microsoft.com/office/drawing/2014/main" id="{7F6A8FEB-A17A-4070-B13D-8CD73AB72A0F}"/>
              </a:ext>
            </a:extLst>
          </p:cNvPr>
          <p:cNvSpPr txBox="1"/>
          <p:nvPr/>
        </p:nvSpPr>
        <p:spPr>
          <a:xfrm>
            <a:off x="409991" y="3857291"/>
            <a:ext cx="3115917"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1" i="0" u="none" strike="noStrike" baseline="0" dirty="0">
                <a:solidFill>
                  <a:srgbClr val="000000"/>
                </a:solidFill>
                <a:latin typeface="+mn-lt"/>
              </a:rPr>
              <a:t>Guides Concerning the Use of Endorsements and Testimonials in Advertising</a:t>
            </a:r>
            <a:endParaRPr lang="en-US" sz="800" b="1" dirty="0">
              <a:solidFill>
                <a:srgbClr val="000000"/>
              </a:solidFill>
              <a:latin typeface="+mn-lt"/>
            </a:endParaRPr>
          </a:p>
        </p:txBody>
      </p:sp>
      <p:sp>
        <p:nvSpPr>
          <p:cNvPr id="33" name="TextBox 32">
            <a:extLst>
              <a:ext uri="{FF2B5EF4-FFF2-40B4-BE49-F238E27FC236}">
                <a16:creationId xmlns:a16="http://schemas.microsoft.com/office/drawing/2014/main" id="{C429F236-E2BE-407E-8D18-186DCB2F01E6}"/>
              </a:ext>
            </a:extLst>
          </p:cNvPr>
          <p:cNvSpPr txBox="1"/>
          <p:nvPr/>
        </p:nvSpPr>
        <p:spPr>
          <a:xfrm>
            <a:off x="3846439" y="3812897"/>
            <a:ext cx="801539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u="none" strike="noStrike" baseline="0" dirty="0">
                <a:solidFill>
                  <a:srgbClr val="000000"/>
                </a:solidFill>
                <a:latin typeface="+mn-lt"/>
              </a:rPr>
              <a:t>"If the advertiser does not have substantiation that the endorser’s experience is representative of what consumers will generally achieve, the ad should clearly and conspicuously disclose the generally expected performance in the depicted circumstances, and the advertiser must possess and rely on adequate substantiation for that representation.” </a:t>
            </a:r>
          </a:p>
        </p:txBody>
      </p:sp>
      <p:sp>
        <p:nvSpPr>
          <p:cNvPr id="35" name="TextBox 34">
            <a:extLst>
              <a:ext uri="{FF2B5EF4-FFF2-40B4-BE49-F238E27FC236}">
                <a16:creationId xmlns:a16="http://schemas.microsoft.com/office/drawing/2014/main" id="{919724D3-2EAA-4F22-A2A5-E669E24D4CBA}"/>
              </a:ext>
            </a:extLst>
          </p:cNvPr>
          <p:cNvSpPr txBox="1"/>
          <p:nvPr/>
        </p:nvSpPr>
        <p:spPr>
          <a:xfrm>
            <a:off x="538676" y="4667338"/>
            <a:ext cx="2820219"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1" i="0" u="none" strike="noStrike" baseline="0" dirty="0">
                <a:solidFill>
                  <a:srgbClr val="000000"/>
                </a:solidFill>
              </a:rPr>
              <a:t>FTC Penalty Offense Authority Letter</a:t>
            </a:r>
            <a:endParaRPr lang="en-US" sz="800" b="1" dirty="0">
              <a:solidFill>
                <a:srgbClr val="000000"/>
              </a:solidFill>
            </a:endParaRPr>
          </a:p>
        </p:txBody>
      </p:sp>
      <p:sp>
        <p:nvSpPr>
          <p:cNvPr id="37" name="TextBox 36">
            <a:extLst>
              <a:ext uri="{FF2B5EF4-FFF2-40B4-BE49-F238E27FC236}">
                <a16:creationId xmlns:a16="http://schemas.microsoft.com/office/drawing/2014/main" id="{69E68085-018E-4D6B-8FD1-62B687DD6435}"/>
              </a:ext>
            </a:extLst>
          </p:cNvPr>
          <p:cNvSpPr txBox="1"/>
          <p:nvPr/>
        </p:nvSpPr>
        <p:spPr>
          <a:xfrm>
            <a:off x="3687414" y="4347374"/>
            <a:ext cx="8345561"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u="none" strike="noStrike" baseline="0" dirty="0">
                <a:solidFill>
                  <a:srgbClr val="000000"/>
                </a:solidFill>
              </a:rPr>
              <a:t>“It is an unfair or deceptive trade practice to misrepresent, explicitly or implicitly, that the represented profits or earnings are the ordinary, typical, or average profits or earnings made by participants. This includes by means of the representation of an earnings figure or the attribution of earnings figures to specific participants, both of which impliedly represent that such figures are likely, are earned by a substantial number of participants, or are the typical, ordinary, or average results, </a:t>
            </a:r>
            <a:r>
              <a:rPr lang="en-US" sz="800" b="1" i="1" u="sng" strike="noStrike" baseline="0" dirty="0">
                <a:solidFill>
                  <a:srgbClr val="000000"/>
                </a:solidFill>
              </a:rPr>
              <a:t>absent clear and conspicuous disclosure of the relevant context, such as the time and effort actually expended by participants who made the amount represented, the percentage of participants making the amount represented, and the amount typically and ordinarily made by participants</a:t>
            </a:r>
            <a:r>
              <a:rPr lang="en-US" sz="800" b="0" i="0" u="none" strike="noStrike" baseline="0" dirty="0">
                <a:solidFill>
                  <a:srgbClr val="000000"/>
                </a:solidFill>
              </a:rPr>
              <a:t>." </a:t>
            </a:r>
          </a:p>
        </p:txBody>
      </p:sp>
      <p:sp>
        <p:nvSpPr>
          <p:cNvPr id="39" name="TextBox 38">
            <a:extLst>
              <a:ext uri="{FF2B5EF4-FFF2-40B4-BE49-F238E27FC236}">
                <a16:creationId xmlns:a16="http://schemas.microsoft.com/office/drawing/2014/main" id="{5D816930-5161-4D20-9541-F4D7B75516BF}"/>
              </a:ext>
            </a:extLst>
          </p:cNvPr>
          <p:cNvSpPr txBox="1"/>
          <p:nvPr/>
        </p:nvSpPr>
        <p:spPr>
          <a:xfrm>
            <a:off x="225803" y="5185058"/>
            <a:ext cx="3448463"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1" i="0" u="none" strike="noStrike" kern="1200" baseline="0" dirty="0">
                <a:solidFill>
                  <a:schemeClr val="dk1"/>
                </a:solidFill>
                <a:latin typeface="+mn-lt"/>
              </a:rPr>
              <a:t>Press Release, FTC Staff Provides the FDA with Comments On First Amendment Commercial Speech Doctrine</a:t>
            </a:r>
            <a:endParaRPr lang="en-US" sz="800" b="1" dirty="0">
              <a:solidFill>
                <a:srgbClr val="000000"/>
              </a:solidFill>
              <a:latin typeface="+mn-lt"/>
            </a:endParaRPr>
          </a:p>
        </p:txBody>
      </p:sp>
      <p:sp>
        <p:nvSpPr>
          <p:cNvPr id="41" name="TextBox 40">
            <a:extLst>
              <a:ext uri="{FF2B5EF4-FFF2-40B4-BE49-F238E27FC236}">
                <a16:creationId xmlns:a16="http://schemas.microsoft.com/office/drawing/2014/main" id="{23BD520D-77D4-4239-A839-E38020EFBEE1}"/>
              </a:ext>
            </a:extLst>
          </p:cNvPr>
          <p:cNvSpPr txBox="1"/>
          <p:nvPr/>
        </p:nvSpPr>
        <p:spPr>
          <a:xfrm>
            <a:off x="3684205" y="5260154"/>
            <a:ext cx="8289138"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u="none" strike="noStrike" kern="1200" baseline="0" dirty="0">
                <a:solidFill>
                  <a:schemeClr val="dk1"/>
                </a:solidFill>
              </a:rPr>
              <a:t>The comment discusses disclosures at length, noting that “disclosures can qualify claims in many instances,” particularly when they are clear and prominent.</a:t>
            </a:r>
            <a:endParaRPr lang="en-US" sz="800" b="0" i="0" u="none" strike="noStrike" baseline="0" dirty="0">
              <a:solidFill>
                <a:srgbClr val="000000"/>
              </a:solidFill>
            </a:endParaRPr>
          </a:p>
        </p:txBody>
      </p:sp>
      <p:sp>
        <p:nvSpPr>
          <p:cNvPr id="43" name="TextBox 42">
            <a:extLst>
              <a:ext uri="{FF2B5EF4-FFF2-40B4-BE49-F238E27FC236}">
                <a16:creationId xmlns:a16="http://schemas.microsoft.com/office/drawing/2014/main" id="{C6A16858-5627-4330-B744-6724C7AC6AD8}"/>
              </a:ext>
            </a:extLst>
          </p:cNvPr>
          <p:cNvSpPr txBox="1"/>
          <p:nvPr/>
        </p:nvSpPr>
        <p:spPr>
          <a:xfrm>
            <a:off x="205509" y="5585168"/>
            <a:ext cx="3526428"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1" i="0" u="none" strike="noStrike" kern="1200" baseline="0" dirty="0">
                <a:solidFill>
                  <a:schemeClr val="dk1"/>
                </a:solidFill>
                <a:latin typeface="+mn-lt"/>
              </a:rPr>
              <a:t>FTC Staff Comment to the US Mint Concerning Civil Penalties for Misuse of Mint Words, Letters, Symbols, and Emblems</a:t>
            </a:r>
            <a:endParaRPr lang="en-US" sz="800" b="1" dirty="0">
              <a:solidFill>
                <a:srgbClr val="000000"/>
              </a:solidFill>
              <a:latin typeface="+mn-lt"/>
            </a:endParaRPr>
          </a:p>
        </p:txBody>
      </p:sp>
      <p:sp>
        <p:nvSpPr>
          <p:cNvPr id="45" name="TextBox 44">
            <a:extLst>
              <a:ext uri="{FF2B5EF4-FFF2-40B4-BE49-F238E27FC236}">
                <a16:creationId xmlns:a16="http://schemas.microsoft.com/office/drawing/2014/main" id="{E260B358-D314-4811-AE41-3F1D0A2B87AF}"/>
              </a:ext>
            </a:extLst>
          </p:cNvPr>
          <p:cNvSpPr txBox="1"/>
          <p:nvPr/>
        </p:nvSpPr>
        <p:spPr>
          <a:xfrm>
            <a:off x="3694560" y="5589730"/>
            <a:ext cx="832806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u="none" strike="noStrike" baseline="0" dirty="0">
                <a:solidFill>
                  <a:srgbClr val="000000"/>
                </a:solidFill>
              </a:rPr>
              <a:t>The 2005 FTC staff comment explains that the Commission “generally has favored disclosures over banning claims as a means of curing deception” but did note that “disclosures do not always work. The comment then explains FTC principles on making sure that disclaimers or disclosures are clear and prominent.</a:t>
            </a:r>
            <a:endParaRPr lang="en-US" sz="800" dirty="0">
              <a:solidFill>
                <a:srgbClr val="000000"/>
              </a:solidFill>
            </a:endParaRPr>
          </a:p>
        </p:txBody>
      </p:sp>
      <p:sp>
        <p:nvSpPr>
          <p:cNvPr id="47" name="TextBox 46">
            <a:extLst>
              <a:ext uri="{FF2B5EF4-FFF2-40B4-BE49-F238E27FC236}">
                <a16:creationId xmlns:a16="http://schemas.microsoft.com/office/drawing/2014/main" id="{7F087760-1482-4362-B216-D535AA2B32B5}"/>
              </a:ext>
            </a:extLst>
          </p:cNvPr>
          <p:cNvSpPr txBox="1"/>
          <p:nvPr/>
        </p:nvSpPr>
        <p:spPr>
          <a:xfrm>
            <a:off x="329855" y="6146815"/>
            <a:ext cx="3245748" cy="338554"/>
          </a:xfrm>
          <a:prstGeom prst="rect">
            <a:avLst/>
          </a:prstGeom>
          <a:noFill/>
        </p:spPr>
        <p:txBody>
          <a:bodyPr wrap="square">
            <a:spAutoFit/>
          </a:bodyPr>
          <a:lstStyle/>
          <a:p>
            <a:pPr marL="0" indent="0" algn="ctr" defTabSz="412750" hangingPunct="0">
              <a:buFont typeface="Arial" panose="020B0604020202020204" pitchFamily="34" charset="0"/>
              <a:buNone/>
            </a:pPr>
            <a:r>
              <a:rPr lang="en-US" sz="800" b="1" dirty="0"/>
              <a:t>National Dynamics Corp., 82 FTC 488, modified at </a:t>
            </a:r>
          </a:p>
          <a:p>
            <a:pPr marL="0" indent="0" algn="ctr" defTabSz="412750" hangingPunct="0">
              <a:buFont typeface="Arial" panose="020B0604020202020204" pitchFamily="34" charset="0"/>
              <a:buNone/>
            </a:pPr>
            <a:r>
              <a:rPr lang="en-US" sz="800" b="1" dirty="0"/>
              <a:t>85 FTC 1052 (1975)</a:t>
            </a:r>
            <a:endParaRPr lang="en-US" sz="800" dirty="0"/>
          </a:p>
        </p:txBody>
      </p:sp>
      <p:sp>
        <p:nvSpPr>
          <p:cNvPr id="49" name="TextBox 48">
            <a:extLst>
              <a:ext uri="{FF2B5EF4-FFF2-40B4-BE49-F238E27FC236}">
                <a16:creationId xmlns:a16="http://schemas.microsoft.com/office/drawing/2014/main" id="{ADC77920-E945-46E9-96E6-060B3CD7EFA0}"/>
              </a:ext>
            </a:extLst>
          </p:cNvPr>
          <p:cNvSpPr txBox="1"/>
          <p:nvPr/>
        </p:nvSpPr>
        <p:spPr>
          <a:xfrm>
            <a:off x="3874087" y="5988066"/>
            <a:ext cx="818653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t>The Commission ordered respondents to stop “[r]</a:t>
            </a:r>
            <a:r>
              <a:rPr lang="en-US" sz="800" dirty="0" err="1"/>
              <a:t>epresenting</a:t>
            </a:r>
            <a:r>
              <a:rPr lang="en-US" sz="800" dirty="0"/>
              <a:t>, directly or by implication, that persons purchasing respondents’ products can or will derive any stated amount of sales profits,” barred them from “[m]</a:t>
            </a:r>
            <a:r>
              <a:rPr lang="en-US" sz="800" dirty="0" err="1"/>
              <a:t>isrepresenting</a:t>
            </a:r>
            <a:r>
              <a:rPr lang="en-US" sz="800" dirty="0"/>
              <a:t> in any manner the past, present, or future sales profits or earnings from the resale of respondents’ products,” </a:t>
            </a:r>
            <a:r>
              <a:rPr lang="en-US" sz="800" b="1" dirty="0"/>
              <a:t>and required that testimonials from atypically successful purchasers include numerous disclosures, including the actual average of purchasers’ earnings or the percentage of purchasers earning the stated amount</a:t>
            </a:r>
            <a:r>
              <a:rPr lang="en-US" sz="800" dirty="0"/>
              <a:t>.</a:t>
            </a:r>
            <a:endParaRPr lang="en-US" sz="800" dirty="0">
              <a:solidFill>
                <a:srgbClr val="000000"/>
              </a:solidFill>
            </a:endParaRPr>
          </a:p>
        </p:txBody>
      </p:sp>
    </p:spTree>
    <p:extLst>
      <p:ext uri="{BB962C8B-B14F-4D97-AF65-F5344CB8AC3E}">
        <p14:creationId xmlns:p14="http://schemas.microsoft.com/office/powerpoint/2010/main" val="902349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50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10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15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1+#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200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0-#ppt_w/2"/>
                                          </p:val>
                                        </p:tav>
                                        <p:tav tm="100000">
                                          <p:val>
                                            <p:strVal val="#ppt_x"/>
                                          </p:val>
                                        </p:tav>
                                      </p:tavLst>
                                    </p:anim>
                                    <p:anim calcmode="lin" valueType="num">
                                      <p:cBhvr additive="base">
                                        <p:cTn id="24" dur="500" fill="hold"/>
                                        <p:tgtEl>
                                          <p:spTgt spid="19"/>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250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1+#ppt_w/2"/>
                                          </p:val>
                                        </p:tav>
                                        <p:tav tm="100000">
                                          <p:val>
                                            <p:strVal val="#ppt_x"/>
                                          </p:val>
                                        </p:tav>
                                      </p:tavLst>
                                    </p:anim>
                                    <p:anim calcmode="lin" valueType="num">
                                      <p:cBhvr additive="base">
                                        <p:cTn id="28" dur="500" fill="hold"/>
                                        <p:tgtEl>
                                          <p:spTgt spid="21"/>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300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0-#ppt_w/2"/>
                                          </p:val>
                                        </p:tav>
                                        <p:tav tm="100000">
                                          <p:val>
                                            <p:strVal val="#ppt_x"/>
                                          </p:val>
                                        </p:tav>
                                      </p:tavLst>
                                    </p:anim>
                                    <p:anim calcmode="lin" valueType="num">
                                      <p:cBhvr additive="base">
                                        <p:cTn id="32" dur="500" fill="hold"/>
                                        <p:tgtEl>
                                          <p:spTgt spid="23"/>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350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fill="hold"/>
                                        <p:tgtEl>
                                          <p:spTgt spid="25"/>
                                        </p:tgtEl>
                                        <p:attrNameLst>
                                          <p:attrName>ppt_x</p:attrName>
                                        </p:attrNameLst>
                                      </p:cBhvr>
                                      <p:tavLst>
                                        <p:tav tm="0">
                                          <p:val>
                                            <p:strVal val="1+#ppt_w/2"/>
                                          </p:val>
                                        </p:tav>
                                        <p:tav tm="100000">
                                          <p:val>
                                            <p:strVal val="#ppt_x"/>
                                          </p:val>
                                        </p:tav>
                                      </p:tavLst>
                                    </p:anim>
                                    <p:anim calcmode="lin" valueType="num">
                                      <p:cBhvr additive="base">
                                        <p:cTn id="36" dur="500" fill="hold"/>
                                        <p:tgtEl>
                                          <p:spTgt spid="25"/>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4000"/>
                                  </p:st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500" fill="hold"/>
                                        <p:tgtEl>
                                          <p:spTgt spid="27"/>
                                        </p:tgtEl>
                                        <p:attrNameLst>
                                          <p:attrName>ppt_x</p:attrName>
                                        </p:attrNameLst>
                                      </p:cBhvr>
                                      <p:tavLst>
                                        <p:tav tm="0">
                                          <p:val>
                                            <p:strVal val="0-#ppt_w/2"/>
                                          </p:val>
                                        </p:tav>
                                        <p:tav tm="100000">
                                          <p:val>
                                            <p:strVal val="#ppt_x"/>
                                          </p:val>
                                        </p:tav>
                                      </p:tavLst>
                                    </p:anim>
                                    <p:anim calcmode="lin" valueType="num">
                                      <p:cBhvr additive="base">
                                        <p:cTn id="40" dur="500" fill="hold"/>
                                        <p:tgtEl>
                                          <p:spTgt spid="27"/>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4500"/>
                                  </p:stCondLst>
                                  <p:childTnLst>
                                    <p:set>
                                      <p:cBhvr>
                                        <p:cTn id="42" dur="1" fill="hold">
                                          <p:stCondLst>
                                            <p:cond delay="0"/>
                                          </p:stCondLst>
                                        </p:cTn>
                                        <p:tgtEl>
                                          <p:spTgt spid="29"/>
                                        </p:tgtEl>
                                        <p:attrNameLst>
                                          <p:attrName>style.visibility</p:attrName>
                                        </p:attrNameLst>
                                      </p:cBhvr>
                                      <p:to>
                                        <p:strVal val="visible"/>
                                      </p:to>
                                    </p:set>
                                    <p:anim calcmode="lin" valueType="num">
                                      <p:cBhvr additive="base">
                                        <p:cTn id="43" dur="500" fill="hold"/>
                                        <p:tgtEl>
                                          <p:spTgt spid="29"/>
                                        </p:tgtEl>
                                        <p:attrNameLst>
                                          <p:attrName>ppt_x</p:attrName>
                                        </p:attrNameLst>
                                      </p:cBhvr>
                                      <p:tavLst>
                                        <p:tav tm="0">
                                          <p:val>
                                            <p:strVal val="1+#ppt_w/2"/>
                                          </p:val>
                                        </p:tav>
                                        <p:tav tm="100000">
                                          <p:val>
                                            <p:strVal val="#ppt_x"/>
                                          </p:val>
                                        </p:tav>
                                      </p:tavLst>
                                    </p:anim>
                                    <p:anim calcmode="lin" valueType="num">
                                      <p:cBhvr additive="base">
                                        <p:cTn id="44" dur="500" fill="hold"/>
                                        <p:tgtEl>
                                          <p:spTgt spid="29"/>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5000"/>
                                  </p:stCondLst>
                                  <p:childTnLst>
                                    <p:set>
                                      <p:cBhvr>
                                        <p:cTn id="46" dur="1" fill="hold">
                                          <p:stCondLst>
                                            <p:cond delay="0"/>
                                          </p:stCondLst>
                                        </p:cTn>
                                        <p:tgtEl>
                                          <p:spTgt spid="31"/>
                                        </p:tgtEl>
                                        <p:attrNameLst>
                                          <p:attrName>style.visibility</p:attrName>
                                        </p:attrNameLst>
                                      </p:cBhvr>
                                      <p:to>
                                        <p:strVal val="visible"/>
                                      </p:to>
                                    </p:set>
                                    <p:anim calcmode="lin" valueType="num">
                                      <p:cBhvr additive="base">
                                        <p:cTn id="47" dur="500" fill="hold"/>
                                        <p:tgtEl>
                                          <p:spTgt spid="31"/>
                                        </p:tgtEl>
                                        <p:attrNameLst>
                                          <p:attrName>ppt_x</p:attrName>
                                        </p:attrNameLst>
                                      </p:cBhvr>
                                      <p:tavLst>
                                        <p:tav tm="0">
                                          <p:val>
                                            <p:strVal val="0-#ppt_w/2"/>
                                          </p:val>
                                        </p:tav>
                                        <p:tav tm="100000">
                                          <p:val>
                                            <p:strVal val="#ppt_x"/>
                                          </p:val>
                                        </p:tav>
                                      </p:tavLst>
                                    </p:anim>
                                    <p:anim calcmode="lin" valueType="num">
                                      <p:cBhvr additive="base">
                                        <p:cTn id="48" dur="500" fill="hold"/>
                                        <p:tgtEl>
                                          <p:spTgt spid="31"/>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5500"/>
                                  </p:stCondLst>
                                  <p:childTnLst>
                                    <p:set>
                                      <p:cBhvr>
                                        <p:cTn id="50" dur="1" fill="hold">
                                          <p:stCondLst>
                                            <p:cond delay="0"/>
                                          </p:stCondLst>
                                        </p:cTn>
                                        <p:tgtEl>
                                          <p:spTgt spid="33"/>
                                        </p:tgtEl>
                                        <p:attrNameLst>
                                          <p:attrName>style.visibility</p:attrName>
                                        </p:attrNameLst>
                                      </p:cBhvr>
                                      <p:to>
                                        <p:strVal val="visible"/>
                                      </p:to>
                                    </p:set>
                                    <p:anim calcmode="lin" valueType="num">
                                      <p:cBhvr additive="base">
                                        <p:cTn id="51" dur="500" fill="hold"/>
                                        <p:tgtEl>
                                          <p:spTgt spid="33"/>
                                        </p:tgtEl>
                                        <p:attrNameLst>
                                          <p:attrName>ppt_x</p:attrName>
                                        </p:attrNameLst>
                                      </p:cBhvr>
                                      <p:tavLst>
                                        <p:tav tm="0">
                                          <p:val>
                                            <p:strVal val="1+#ppt_w/2"/>
                                          </p:val>
                                        </p:tav>
                                        <p:tav tm="100000">
                                          <p:val>
                                            <p:strVal val="#ppt_x"/>
                                          </p:val>
                                        </p:tav>
                                      </p:tavLst>
                                    </p:anim>
                                    <p:anim calcmode="lin" valueType="num">
                                      <p:cBhvr additive="base">
                                        <p:cTn id="52" dur="500" fill="hold"/>
                                        <p:tgtEl>
                                          <p:spTgt spid="33"/>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6000"/>
                                  </p:stCondLst>
                                  <p:childTnLst>
                                    <p:set>
                                      <p:cBhvr>
                                        <p:cTn id="54" dur="1" fill="hold">
                                          <p:stCondLst>
                                            <p:cond delay="0"/>
                                          </p:stCondLst>
                                        </p:cTn>
                                        <p:tgtEl>
                                          <p:spTgt spid="35"/>
                                        </p:tgtEl>
                                        <p:attrNameLst>
                                          <p:attrName>style.visibility</p:attrName>
                                        </p:attrNameLst>
                                      </p:cBhvr>
                                      <p:to>
                                        <p:strVal val="visible"/>
                                      </p:to>
                                    </p:set>
                                    <p:anim calcmode="lin" valueType="num">
                                      <p:cBhvr additive="base">
                                        <p:cTn id="55" dur="500" fill="hold"/>
                                        <p:tgtEl>
                                          <p:spTgt spid="35"/>
                                        </p:tgtEl>
                                        <p:attrNameLst>
                                          <p:attrName>ppt_x</p:attrName>
                                        </p:attrNameLst>
                                      </p:cBhvr>
                                      <p:tavLst>
                                        <p:tav tm="0">
                                          <p:val>
                                            <p:strVal val="0-#ppt_w/2"/>
                                          </p:val>
                                        </p:tav>
                                        <p:tav tm="100000">
                                          <p:val>
                                            <p:strVal val="#ppt_x"/>
                                          </p:val>
                                        </p:tav>
                                      </p:tavLst>
                                    </p:anim>
                                    <p:anim calcmode="lin" valueType="num">
                                      <p:cBhvr additive="base">
                                        <p:cTn id="56" dur="500" fill="hold"/>
                                        <p:tgtEl>
                                          <p:spTgt spid="35"/>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6500"/>
                                  </p:stCondLst>
                                  <p:childTnLst>
                                    <p:set>
                                      <p:cBhvr>
                                        <p:cTn id="58" dur="1" fill="hold">
                                          <p:stCondLst>
                                            <p:cond delay="0"/>
                                          </p:stCondLst>
                                        </p:cTn>
                                        <p:tgtEl>
                                          <p:spTgt spid="37"/>
                                        </p:tgtEl>
                                        <p:attrNameLst>
                                          <p:attrName>style.visibility</p:attrName>
                                        </p:attrNameLst>
                                      </p:cBhvr>
                                      <p:to>
                                        <p:strVal val="visible"/>
                                      </p:to>
                                    </p:set>
                                    <p:anim calcmode="lin" valueType="num">
                                      <p:cBhvr additive="base">
                                        <p:cTn id="59" dur="500" fill="hold"/>
                                        <p:tgtEl>
                                          <p:spTgt spid="37"/>
                                        </p:tgtEl>
                                        <p:attrNameLst>
                                          <p:attrName>ppt_x</p:attrName>
                                        </p:attrNameLst>
                                      </p:cBhvr>
                                      <p:tavLst>
                                        <p:tav tm="0">
                                          <p:val>
                                            <p:strVal val="1+#ppt_w/2"/>
                                          </p:val>
                                        </p:tav>
                                        <p:tav tm="100000">
                                          <p:val>
                                            <p:strVal val="#ppt_x"/>
                                          </p:val>
                                        </p:tav>
                                      </p:tavLst>
                                    </p:anim>
                                    <p:anim calcmode="lin" valueType="num">
                                      <p:cBhvr additive="base">
                                        <p:cTn id="60" dur="500" fill="hold"/>
                                        <p:tgtEl>
                                          <p:spTgt spid="37"/>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7000"/>
                                  </p:stCondLst>
                                  <p:childTnLst>
                                    <p:set>
                                      <p:cBhvr>
                                        <p:cTn id="62" dur="1" fill="hold">
                                          <p:stCondLst>
                                            <p:cond delay="0"/>
                                          </p:stCondLst>
                                        </p:cTn>
                                        <p:tgtEl>
                                          <p:spTgt spid="39"/>
                                        </p:tgtEl>
                                        <p:attrNameLst>
                                          <p:attrName>style.visibility</p:attrName>
                                        </p:attrNameLst>
                                      </p:cBhvr>
                                      <p:to>
                                        <p:strVal val="visible"/>
                                      </p:to>
                                    </p:set>
                                    <p:anim calcmode="lin" valueType="num">
                                      <p:cBhvr additive="base">
                                        <p:cTn id="63" dur="500" fill="hold"/>
                                        <p:tgtEl>
                                          <p:spTgt spid="39"/>
                                        </p:tgtEl>
                                        <p:attrNameLst>
                                          <p:attrName>ppt_x</p:attrName>
                                        </p:attrNameLst>
                                      </p:cBhvr>
                                      <p:tavLst>
                                        <p:tav tm="0">
                                          <p:val>
                                            <p:strVal val="0-#ppt_w/2"/>
                                          </p:val>
                                        </p:tav>
                                        <p:tav tm="100000">
                                          <p:val>
                                            <p:strVal val="#ppt_x"/>
                                          </p:val>
                                        </p:tav>
                                      </p:tavLst>
                                    </p:anim>
                                    <p:anim calcmode="lin" valueType="num">
                                      <p:cBhvr additive="base">
                                        <p:cTn id="64" dur="500" fill="hold"/>
                                        <p:tgtEl>
                                          <p:spTgt spid="39"/>
                                        </p:tgtEl>
                                        <p:attrNameLst>
                                          <p:attrName>ppt_y</p:attrName>
                                        </p:attrNameLst>
                                      </p:cBhvr>
                                      <p:tavLst>
                                        <p:tav tm="0">
                                          <p:val>
                                            <p:strVal val="#ppt_y"/>
                                          </p:val>
                                        </p:tav>
                                        <p:tav tm="100000">
                                          <p:val>
                                            <p:strVal val="#ppt_y"/>
                                          </p:val>
                                        </p:tav>
                                      </p:tavLst>
                                    </p:anim>
                                  </p:childTnLst>
                                </p:cTn>
                              </p:par>
                              <p:par>
                                <p:cTn id="65" presetID="2" presetClass="entr" presetSubtype="2" fill="hold" grpId="0" nodeType="withEffect">
                                  <p:stCondLst>
                                    <p:cond delay="7500"/>
                                  </p:stCondLst>
                                  <p:childTnLst>
                                    <p:set>
                                      <p:cBhvr>
                                        <p:cTn id="66" dur="1" fill="hold">
                                          <p:stCondLst>
                                            <p:cond delay="0"/>
                                          </p:stCondLst>
                                        </p:cTn>
                                        <p:tgtEl>
                                          <p:spTgt spid="41"/>
                                        </p:tgtEl>
                                        <p:attrNameLst>
                                          <p:attrName>style.visibility</p:attrName>
                                        </p:attrNameLst>
                                      </p:cBhvr>
                                      <p:to>
                                        <p:strVal val="visible"/>
                                      </p:to>
                                    </p:set>
                                    <p:anim calcmode="lin" valueType="num">
                                      <p:cBhvr additive="base">
                                        <p:cTn id="67" dur="500" fill="hold"/>
                                        <p:tgtEl>
                                          <p:spTgt spid="41"/>
                                        </p:tgtEl>
                                        <p:attrNameLst>
                                          <p:attrName>ppt_x</p:attrName>
                                        </p:attrNameLst>
                                      </p:cBhvr>
                                      <p:tavLst>
                                        <p:tav tm="0">
                                          <p:val>
                                            <p:strVal val="1+#ppt_w/2"/>
                                          </p:val>
                                        </p:tav>
                                        <p:tav tm="100000">
                                          <p:val>
                                            <p:strVal val="#ppt_x"/>
                                          </p:val>
                                        </p:tav>
                                      </p:tavLst>
                                    </p:anim>
                                    <p:anim calcmode="lin" valueType="num">
                                      <p:cBhvr additive="base">
                                        <p:cTn id="68" dur="500" fill="hold"/>
                                        <p:tgtEl>
                                          <p:spTgt spid="41"/>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8000"/>
                                  </p:stCondLst>
                                  <p:childTnLst>
                                    <p:set>
                                      <p:cBhvr>
                                        <p:cTn id="70" dur="1" fill="hold">
                                          <p:stCondLst>
                                            <p:cond delay="0"/>
                                          </p:stCondLst>
                                        </p:cTn>
                                        <p:tgtEl>
                                          <p:spTgt spid="43"/>
                                        </p:tgtEl>
                                        <p:attrNameLst>
                                          <p:attrName>style.visibility</p:attrName>
                                        </p:attrNameLst>
                                      </p:cBhvr>
                                      <p:to>
                                        <p:strVal val="visible"/>
                                      </p:to>
                                    </p:set>
                                    <p:anim calcmode="lin" valueType="num">
                                      <p:cBhvr additive="base">
                                        <p:cTn id="71" dur="500" fill="hold"/>
                                        <p:tgtEl>
                                          <p:spTgt spid="43"/>
                                        </p:tgtEl>
                                        <p:attrNameLst>
                                          <p:attrName>ppt_x</p:attrName>
                                        </p:attrNameLst>
                                      </p:cBhvr>
                                      <p:tavLst>
                                        <p:tav tm="0">
                                          <p:val>
                                            <p:strVal val="0-#ppt_w/2"/>
                                          </p:val>
                                        </p:tav>
                                        <p:tav tm="100000">
                                          <p:val>
                                            <p:strVal val="#ppt_x"/>
                                          </p:val>
                                        </p:tav>
                                      </p:tavLst>
                                    </p:anim>
                                    <p:anim calcmode="lin" valueType="num">
                                      <p:cBhvr additive="base">
                                        <p:cTn id="72" dur="500" fill="hold"/>
                                        <p:tgtEl>
                                          <p:spTgt spid="43"/>
                                        </p:tgtEl>
                                        <p:attrNameLst>
                                          <p:attrName>ppt_y</p:attrName>
                                        </p:attrNameLst>
                                      </p:cBhvr>
                                      <p:tavLst>
                                        <p:tav tm="0">
                                          <p:val>
                                            <p:strVal val="#ppt_y"/>
                                          </p:val>
                                        </p:tav>
                                        <p:tav tm="100000">
                                          <p:val>
                                            <p:strVal val="#ppt_y"/>
                                          </p:val>
                                        </p:tav>
                                      </p:tavLst>
                                    </p:anim>
                                  </p:childTnLst>
                                </p:cTn>
                              </p:par>
                              <p:par>
                                <p:cTn id="73" presetID="2" presetClass="entr" presetSubtype="2" fill="hold" grpId="0" nodeType="withEffect">
                                  <p:stCondLst>
                                    <p:cond delay="8500"/>
                                  </p:stCondLst>
                                  <p:childTnLst>
                                    <p:set>
                                      <p:cBhvr>
                                        <p:cTn id="74" dur="1" fill="hold">
                                          <p:stCondLst>
                                            <p:cond delay="0"/>
                                          </p:stCondLst>
                                        </p:cTn>
                                        <p:tgtEl>
                                          <p:spTgt spid="45"/>
                                        </p:tgtEl>
                                        <p:attrNameLst>
                                          <p:attrName>style.visibility</p:attrName>
                                        </p:attrNameLst>
                                      </p:cBhvr>
                                      <p:to>
                                        <p:strVal val="visible"/>
                                      </p:to>
                                    </p:set>
                                    <p:anim calcmode="lin" valueType="num">
                                      <p:cBhvr additive="base">
                                        <p:cTn id="75" dur="500" fill="hold"/>
                                        <p:tgtEl>
                                          <p:spTgt spid="45"/>
                                        </p:tgtEl>
                                        <p:attrNameLst>
                                          <p:attrName>ppt_x</p:attrName>
                                        </p:attrNameLst>
                                      </p:cBhvr>
                                      <p:tavLst>
                                        <p:tav tm="0">
                                          <p:val>
                                            <p:strVal val="1+#ppt_w/2"/>
                                          </p:val>
                                        </p:tav>
                                        <p:tav tm="100000">
                                          <p:val>
                                            <p:strVal val="#ppt_x"/>
                                          </p:val>
                                        </p:tav>
                                      </p:tavLst>
                                    </p:anim>
                                    <p:anim calcmode="lin" valueType="num">
                                      <p:cBhvr additive="base">
                                        <p:cTn id="76" dur="500" fill="hold"/>
                                        <p:tgtEl>
                                          <p:spTgt spid="45"/>
                                        </p:tgtEl>
                                        <p:attrNameLst>
                                          <p:attrName>ppt_y</p:attrName>
                                        </p:attrNameLst>
                                      </p:cBhvr>
                                      <p:tavLst>
                                        <p:tav tm="0">
                                          <p:val>
                                            <p:strVal val="#ppt_y"/>
                                          </p:val>
                                        </p:tav>
                                        <p:tav tm="100000">
                                          <p:val>
                                            <p:strVal val="#ppt_y"/>
                                          </p:val>
                                        </p:tav>
                                      </p:tavLst>
                                    </p:anim>
                                  </p:childTnLst>
                                </p:cTn>
                              </p:par>
                              <p:par>
                                <p:cTn id="77" presetID="2" presetClass="entr" presetSubtype="8" fill="hold" grpId="0" nodeType="withEffect">
                                  <p:stCondLst>
                                    <p:cond delay="9500"/>
                                  </p:stCondLst>
                                  <p:childTnLst>
                                    <p:set>
                                      <p:cBhvr>
                                        <p:cTn id="78" dur="1" fill="hold">
                                          <p:stCondLst>
                                            <p:cond delay="0"/>
                                          </p:stCondLst>
                                        </p:cTn>
                                        <p:tgtEl>
                                          <p:spTgt spid="47"/>
                                        </p:tgtEl>
                                        <p:attrNameLst>
                                          <p:attrName>style.visibility</p:attrName>
                                        </p:attrNameLst>
                                      </p:cBhvr>
                                      <p:to>
                                        <p:strVal val="visible"/>
                                      </p:to>
                                    </p:set>
                                    <p:anim calcmode="lin" valueType="num">
                                      <p:cBhvr additive="base">
                                        <p:cTn id="79" dur="500" fill="hold"/>
                                        <p:tgtEl>
                                          <p:spTgt spid="47"/>
                                        </p:tgtEl>
                                        <p:attrNameLst>
                                          <p:attrName>ppt_x</p:attrName>
                                        </p:attrNameLst>
                                      </p:cBhvr>
                                      <p:tavLst>
                                        <p:tav tm="0">
                                          <p:val>
                                            <p:strVal val="0-#ppt_w/2"/>
                                          </p:val>
                                        </p:tav>
                                        <p:tav tm="100000">
                                          <p:val>
                                            <p:strVal val="#ppt_x"/>
                                          </p:val>
                                        </p:tav>
                                      </p:tavLst>
                                    </p:anim>
                                    <p:anim calcmode="lin" valueType="num">
                                      <p:cBhvr additive="base">
                                        <p:cTn id="80" dur="500" fill="hold"/>
                                        <p:tgtEl>
                                          <p:spTgt spid="47"/>
                                        </p:tgtEl>
                                        <p:attrNameLst>
                                          <p:attrName>ppt_y</p:attrName>
                                        </p:attrNameLst>
                                      </p:cBhvr>
                                      <p:tavLst>
                                        <p:tav tm="0">
                                          <p:val>
                                            <p:strVal val="#ppt_y"/>
                                          </p:val>
                                        </p:tav>
                                        <p:tav tm="100000">
                                          <p:val>
                                            <p:strVal val="#ppt_y"/>
                                          </p:val>
                                        </p:tav>
                                      </p:tavLst>
                                    </p:anim>
                                  </p:childTnLst>
                                </p:cTn>
                              </p:par>
                              <p:par>
                                <p:cTn id="81" presetID="2" presetClass="entr" presetSubtype="2" fill="hold" grpId="0" nodeType="withEffect">
                                  <p:stCondLst>
                                    <p:cond delay="10000"/>
                                  </p:stCondLst>
                                  <p:childTnLst>
                                    <p:set>
                                      <p:cBhvr>
                                        <p:cTn id="82" dur="1" fill="hold">
                                          <p:stCondLst>
                                            <p:cond delay="0"/>
                                          </p:stCondLst>
                                        </p:cTn>
                                        <p:tgtEl>
                                          <p:spTgt spid="49"/>
                                        </p:tgtEl>
                                        <p:attrNameLst>
                                          <p:attrName>style.visibility</p:attrName>
                                        </p:attrNameLst>
                                      </p:cBhvr>
                                      <p:to>
                                        <p:strVal val="visible"/>
                                      </p:to>
                                    </p:set>
                                    <p:anim calcmode="lin" valueType="num">
                                      <p:cBhvr additive="base">
                                        <p:cTn id="83" dur="500" fill="hold"/>
                                        <p:tgtEl>
                                          <p:spTgt spid="49"/>
                                        </p:tgtEl>
                                        <p:attrNameLst>
                                          <p:attrName>ppt_x</p:attrName>
                                        </p:attrNameLst>
                                      </p:cBhvr>
                                      <p:tavLst>
                                        <p:tav tm="0">
                                          <p:val>
                                            <p:strVal val="1+#ppt_w/2"/>
                                          </p:val>
                                        </p:tav>
                                        <p:tav tm="100000">
                                          <p:val>
                                            <p:strVal val="#ppt_x"/>
                                          </p:val>
                                        </p:tav>
                                      </p:tavLst>
                                    </p:anim>
                                    <p:anim calcmode="lin" valueType="num">
                                      <p:cBhvr additive="base">
                                        <p:cTn id="84" dur="500" fill="hold"/>
                                        <p:tgtEl>
                                          <p:spTgt spid="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p:bldP spid="17" grpId="0"/>
      <p:bldP spid="19" grpId="0"/>
      <p:bldP spid="21" grpId="0"/>
      <p:bldP spid="23" grpId="0"/>
      <p:bldP spid="25" grpId="0"/>
      <p:bldP spid="27" grpId="0"/>
      <p:bldP spid="29" grpId="0"/>
      <p:bldP spid="31" grpId="0"/>
      <p:bldP spid="33" grpId="0"/>
      <p:bldP spid="35" grpId="0"/>
      <p:bldP spid="37" grpId="0"/>
      <p:bldP spid="39" grpId="0"/>
      <p:bldP spid="41" grpId="0"/>
      <p:bldP spid="43" grpId="0"/>
      <p:bldP spid="45" grpId="0"/>
      <p:bldP spid="47" grpId="0"/>
      <p:bldP spid="4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84B925E-00EE-4445-BD75-731FE8D61C64}"/>
              </a:ext>
            </a:extLst>
          </p:cNvPr>
          <p:cNvSpPr txBox="1"/>
          <p:nvPr/>
        </p:nvSpPr>
        <p:spPr>
          <a:xfrm>
            <a:off x="414547" y="760139"/>
            <a:ext cx="3825679" cy="338554"/>
          </a:xfrm>
          <a:prstGeom prst="rect">
            <a:avLst/>
          </a:prstGeom>
          <a:noFill/>
        </p:spPr>
        <p:txBody>
          <a:bodyPr wrap="square">
            <a:spAutoFit/>
          </a:bodyPr>
          <a:lstStyle/>
          <a:p>
            <a:pPr algn="ctr"/>
            <a:r>
              <a:rPr lang="en-US" sz="1600" b="1" i="0" u="none" strike="noStrike" baseline="0" dirty="0">
                <a:solidFill>
                  <a:srgbClr val="000000"/>
                </a:solidFill>
              </a:rPr>
              <a:t>1</a:t>
            </a:r>
            <a:r>
              <a:rPr lang="en-US" sz="1600" b="1" i="0" u="none" strike="noStrike" baseline="30000" dirty="0">
                <a:solidFill>
                  <a:srgbClr val="000000"/>
                </a:solidFill>
              </a:rPr>
              <a:t>st</a:t>
            </a:r>
            <a:r>
              <a:rPr lang="en-US" sz="1600" b="1" i="0" u="none" strike="noStrike" baseline="0" dirty="0">
                <a:solidFill>
                  <a:srgbClr val="000000"/>
                </a:solidFill>
              </a:rPr>
              <a:t> Amendment Implications</a:t>
            </a:r>
          </a:p>
        </p:txBody>
      </p:sp>
      <p:cxnSp>
        <p:nvCxnSpPr>
          <p:cNvPr id="8" name="Straight Connector 7">
            <a:extLst>
              <a:ext uri="{FF2B5EF4-FFF2-40B4-BE49-F238E27FC236}">
                <a16:creationId xmlns:a16="http://schemas.microsoft.com/office/drawing/2014/main" id="{FFE0667F-A017-4F34-A4D8-74866AD94E42}"/>
              </a:ext>
            </a:extLst>
          </p:cNvPr>
          <p:cNvCxnSpPr>
            <a:cxnSpLocks/>
          </p:cNvCxnSpPr>
          <p:nvPr/>
        </p:nvCxnSpPr>
        <p:spPr>
          <a:xfrm>
            <a:off x="0" y="472568"/>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608DC9A-DDCB-4CA8-B680-973636E4902A}"/>
              </a:ext>
            </a:extLst>
          </p:cNvPr>
          <p:cNvSpPr txBox="1"/>
          <p:nvPr/>
        </p:nvSpPr>
        <p:spPr>
          <a:xfrm>
            <a:off x="4323005" y="79460"/>
            <a:ext cx="3306739" cy="369332"/>
          </a:xfrm>
          <a:prstGeom prst="rect">
            <a:avLst/>
          </a:prstGeom>
          <a:noFill/>
        </p:spPr>
        <p:txBody>
          <a:bodyPr wrap="none" rtlCol="0">
            <a:spAutoFit/>
          </a:bodyPr>
          <a:lstStyle/>
          <a:p>
            <a:pPr algn="ctr"/>
            <a:r>
              <a:rPr lang="en-US" b="1" dirty="0"/>
              <a:t>Additional Considerations</a:t>
            </a:r>
          </a:p>
        </p:txBody>
      </p:sp>
      <p:pic>
        <p:nvPicPr>
          <p:cNvPr id="3074" name="Picture 2" descr="NSA Surveillance and the First Amendment - TeachPrivacy">
            <a:extLst>
              <a:ext uri="{FF2B5EF4-FFF2-40B4-BE49-F238E27FC236}">
                <a16:creationId xmlns:a16="http://schemas.microsoft.com/office/drawing/2014/main" id="{27DA7896-248D-454D-8487-2CE8900E4C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791" y="1168503"/>
            <a:ext cx="3209191" cy="181389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urden Images – Browse 149,159 Stock Photos, Vectors, and Video | Adobe  Stock">
            <a:extLst>
              <a:ext uri="{FF2B5EF4-FFF2-40B4-BE49-F238E27FC236}">
                <a16:creationId xmlns:a16="http://schemas.microsoft.com/office/drawing/2014/main" id="{85AF0E89-24D0-42F1-B698-D9103834EF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360" y="1168503"/>
            <a:ext cx="3159789" cy="182749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Net-Impression | Facebook">
            <a:extLst>
              <a:ext uri="{FF2B5EF4-FFF2-40B4-BE49-F238E27FC236}">
                <a16:creationId xmlns:a16="http://schemas.microsoft.com/office/drawing/2014/main" id="{39F0E164-2790-4404-9700-C149BF8FEC7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7552" b="29996"/>
          <a:stretch/>
        </p:blipFill>
        <p:spPr bwMode="auto">
          <a:xfrm>
            <a:off x="8503518" y="1192165"/>
            <a:ext cx="3323228" cy="176656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D90531A2-23DC-4374-8C5C-D616BFCFA8C3}"/>
              </a:ext>
            </a:extLst>
          </p:cNvPr>
          <p:cNvSpPr txBox="1"/>
          <p:nvPr/>
        </p:nvSpPr>
        <p:spPr>
          <a:xfrm>
            <a:off x="4350415" y="760138"/>
            <a:ext cx="3825678" cy="338554"/>
          </a:xfrm>
          <a:prstGeom prst="rect">
            <a:avLst/>
          </a:prstGeom>
          <a:noFill/>
        </p:spPr>
        <p:txBody>
          <a:bodyPr wrap="square">
            <a:spAutoFit/>
          </a:bodyPr>
          <a:lstStyle/>
          <a:p>
            <a:pPr algn="ctr"/>
            <a:r>
              <a:rPr lang="en-US" sz="1600" b="1" i="0" u="none" strike="noStrike" baseline="0" dirty="0">
                <a:solidFill>
                  <a:srgbClr val="000000"/>
                </a:solidFill>
              </a:rPr>
              <a:t>Impact to Other Companies</a:t>
            </a:r>
          </a:p>
        </p:txBody>
      </p:sp>
      <p:sp>
        <p:nvSpPr>
          <p:cNvPr id="21" name="TextBox 20">
            <a:extLst>
              <a:ext uri="{FF2B5EF4-FFF2-40B4-BE49-F238E27FC236}">
                <a16:creationId xmlns:a16="http://schemas.microsoft.com/office/drawing/2014/main" id="{9CE115E1-FF4E-429A-AB79-B6C8FE7C2530}"/>
              </a:ext>
            </a:extLst>
          </p:cNvPr>
          <p:cNvSpPr txBox="1"/>
          <p:nvPr/>
        </p:nvSpPr>
        <p:spPr>
          <a:xfrm>
            <a:off x="8252293" y="760138"/>
            <a:ext cx="3825678" cy="338554"/>
          </a:xfrm>
          <a:prstGeom prst="rect">
            <a:avLst/>
          </a:prstGeom>
          <a:noFill/>
        </p:spPr>
        <p:txBody>
          <a:bodyPr wrap="square">
            <a:spAutoFit/>
          </a:bodyPr>
          <a:lstStyle/>
          <a:p>
            <a:pPr algn="ctr"/>
            <a:r>
              <a:rPr lang="en-US" sz="1600" b="1" i="0" u="none" strike="noStrike" baseline="0" dirty="0">
                <a:solidFill>
                  <a:srgbClr val="000000"/>
                </a:solidFill>
              </a:rPr>
              <a:t>Established Advertising Principles</a:t>
            </a:r>
          </a:p>
        </p:txBody>
      </p:sp>
      <p:grpSp>
        <p:nvGrpSpPr>
          <p:cNvPr id="30" name="Group 29">
            <a:extLst>
              <a:ext uri="{FF2B5EF4-FFF2-40B4-BE49-F238E27FC236}">
                <a16:creationId xmlns:a16="http://schemas.microsoft.com/office/drawing/2014/main" id="{DECB3F02-8A50-419F-BE97-AE6BFF1859E7}"/>
              </a:ext>
            </a:extLst>
          </p:cNvPr>
          <p:cNvGrpSpPr/>
          <p:nvPr/>
        </p:nvGrpSpPr>
        <p:grpSpPr>
          <a:xfrm>
            <a:off x="2728161" y="3831992"/>
            <a:ext cx="3120240" cy="2787167"/>
            <a:chOff x="613611" y="3969152"/>
            <a:chExt cx="3120240" cy="2787167"/>
          </a:xfrm>
        </p:grpSpPr>
        <p:pic>
          <p:nvPicPr>
            <p:cNvPr id="1026" name="Picture 2" descr="Free Rules Cliparts, Download Free Rules Cliparts png images, Free ClipArts  on Clipart Library">
              <a:extLst>
                <a:ext uri="{FF2B5EF4-FFF2-40B4-BE49-F238E27FC236}">
                  <a16:creationId xmlns:a16="http://schemas.microsoft.com/office/drawing/2014/main" id="{B503BAA8-8799-460D-9816-8E35C9E209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1909" y="4454741"/>
              <a:ext cx="1219548" cy="8189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It Monitoring Cliparts, Download Free It Monitoring Cliparts png  images, Free ClipArts on Clipart Library">
              <a:extLst>
                <a:ext uri="{FF2B5EF4-FFF2-40B4-BE49-F238E27FC236}">
                  <a16:creationId xmlns:a16="http://schemas.microsoft.com/office/drawing/2014/main" id="{E21E3AA1-BB0E-468B-BF11-32256AD2FF68}"/>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78" b="98450" l="16710" r="84319">
                          <a14:foregroundMark x1="17995" y1="14729" x2="72237" y2="25581"/>
                          <a14:foregroundMark x1="72237" y1="25581" x2="77892" y2="49612"/>
                          <a14:foregroundMark x1="77892" y1="49612" x2="74550" y2="59690"/>
                          <a14:foregroundMark x1="74550" y1="59690" x2="19794" y2="56589"/>
                          <a14:foregroundMark x1="17481" y1="13953" x2="18252" y2="78295"/>
                          <a14:foregroundMark x1="83290" y1="13953" x2="80977" y2="64341"/>
                          <a14:foregroundMark x1="80977" y1="64341" x2="82519" y2="76744"/>
                          <a14:foregroundMark x1="82519" y1="76744" x2="82776" y2="76744"/>
                          <a14:foregroundMark x1="64267" y1="97674" x2="64267" y2="87597"/>
                          <a14:foregroundMark x1="48696" y1="89896" x2="49871" y2="56589"/>
                          <a14:foregroundMark x1="50619" y1="91473" x2="52442" y2="81395"/>
                          <a14:foregroundMark x1="49357" y1="98450" x2="50254" y2="93491"/>
                          <a14:foregroundMark x1="18509" y1="10853" x2="28792" y2="9302"/>
                          <a14:foregroundMark x1="28792" y1="9302" x2="42674" y2="10078"/>
                          <a14:foregroundMark x1="42674" y1="10078" x2="59897" y2="9302"/>
                          <a14:foregroundMark x1="59897" y1="9302" x2="71979" y2="13178"/>
                          <a14:foregroundMark x1="71979" y1="13178" x2="83805" y2="10078"/>
                          <a14:foregroundMark x1="16710" y1="75194" x2="39075" y2="75969"/>
                          <a14:foregroundMark x1="39075" y1="75969" x2="82262" y2="69767"/>
                          <a14:foregroundMark x1="82262" y1="69767" x2="77892" y2="76744"/>
                          <a14:foregroundMark x1="77892" y1="76744" x2="66581" y2="75969"/>
                          <a14:foregroundMark x1="66581" y1="75969" x2="48586" y2="65116"/>
                          <a14:foregroundMark x1="20051" y1="78295" x2="24679" y2="78295"/>
                          <a14:foregroundMark x1="24679" y1="78295" x2="30591" y2="76744"/>
                          <a14:foregroundMark x1="30591" y1="76744" x2="32648" y2="76744"/>
                          <a14:foregroundMark x1="69666" y1="41085" x2="75835" y2="40310"/>
                          <a14:foregroundMark x1="83805" y1="15504" x2="83033" y2="64341"/>
                          <a14:foregroundMark x1="83033" y1="64341" x2="84319" y2="75194"/>
                          <a14:foregroundMark x1="83033" y1="79845" x2="56812" y2="72868"/>
                          <a14:foregroundMark x1="57584" y1="78295" x2="67352" y2="76744"/>
                          <a14:foregroundMark x1="67352" y1="76744" x2="67352" y2="76744"/>
                          <a14:foregroundMark x1="33933" y1="42636" x2="50129" y2="43411"/>
                          <a14:foregroundMark x1="18252" y1="41085" x2="28278" y2="41085"/>
                          <a14:foregroundMark x1="28278" y1="41085" x2="31105" y2="44961"/>
                          <a14:foregroundMark x1="50900" y1="24806" x2="53213" y2="35659"/>
                          <a14:foregroundMark x1="53213" y1="35659" x2="64524" y2="41085"/>
                          <a14:foregroundMark x1="64524" y1="41085" x2="65553" y2="42636"/>
                          <a14:foregroundMark x1="63753" y1="42636" x2="48843" y2="41085"/>
                          <a14:backgroundMark x1="42416" y1="93023" x2="42674" y2="97674"/>
                          <a14:backgroundMark x1="56812" y1="91473" x2="56812" y2="96124"/>
                        </a14:backgroundRemoval>
                      </a14:imgEffect>
                    </a14:imgLayer>
                  </a14:imgProps>
                </a:ext>
                <a:ext uri="{28A0092B-C50C-407E-A947-70E740481C1C}">
                  <a14:useLocalDpi xmlns:a14="http://schemas.microsoft.com/office/drawing/2010/main" val="0"/>
                </a:ext>
              </a:extLst>
            </a:blip>
            <a:srcRect l="15923" t="8147" r="14594"/>
            <a:stretch/>
          </p:blipFill>
          <p:spPr bwMode="auto">
            <a:xfrm>
              <a:off x="1037062" y="5603432"/>
              <a:ext cx="998336" cy="800203"/>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C141B360-9EC9-4F06-A81B-B74B2E56BFF6}"/>
                </a:ext>
              </a:extLst>
            </p:cNvPr>
            <p:cNvGrpSpPr/>
            <p:nvPr/>
          </p:nvGrpSpPr>
          <p:grpSpPr>
            <a:xfrm>
              <a:off x="2233340" y="4369052"/>
              <a:ext cx="1125404" cy="1036579"/>
              <a:chOff x="3005252" y="3309247"/>
              <a:chExt cx="1475654" cy="1436714"/>
            </a:xfrm>
          </p:grpSpPr>
          <p:grpSp>
            <p:nvGrpSpPr>
              <p:cNvPr id="2" name="Group 1">
                <a:extLst>
                  <a:ext uri="{FF2B5EF4-FFF2-40B4-BE49-F238E27FC236}">
                    <a16:creationId xmlns:a16="http://schemas.microsoft.com/office/drawing/2014/main" id="{994B0E87-8760-454C-AAB4-32F48D3575D7}"/>
                  </a:ext>
                </a:extLst>
              </p:cNvPr>
              <p:cNvGrpSpPr/>
              <p:nvPr/>
            </p:nvGrpSpPr>
            <p:grpSpPr>
              <a:xfrm>
                <a:off x="3005252" y="3309247"/>
                <a:ext cx="1475654" cy="1436714"/>
                <a:chOff x="3005252" y="3309247"/>
                <a:chExt cx="1475654" cy="1436714"/>
              </a:xfrm>
            </p:grpSpPr>
            <p:pic>
              <p:nvPicPr>
                <p:cNvPr id="1028" name="Picture 4" descr="Customized Training - Training Clipart Png Transparent PNG - 1024x1024 -  Free Download on NicePNG">
                  <a:extLst>
                    <a:ext uri="{FF2B5EF4-FFF2-40B4-BE49-F238E27FC236}">
                      <a16:creationId xmlns:a16="http://schemas.microsoft.com/office/drawing/2014/main" id="{33B38253-0838-4AAA-A1B0-A47AE8B5F645}"/>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5285" b="72358" l="1951" r="93659">
                              <a14:foregroundMark x1="9268" y1="5285" x2="62439" y2="32927"/>
                              <a14:foregroundMark x1="62439" y1="32927" x2="83902" y2="56911"/>
                              <a14:foregroundMark x1="83902" y1="56911" x2="89268" y2="67886"/>
                              <a14:foregroundMark x1="89268" y1="67886" x2="89756" y2="7317"/>
                              <a14:foregroundMark x1="89268" y1="73171" x2="97073" y2="39431"/>
                              <a14:foregroundMark x1="97073" y1="39431" x2="83415" y2="10163"/>
                              <a14:foregroundMark x1="83415" y1="10163" x2="38049" y2="9756"/>
                              <a14:foregroundMark x1="38049" y1="9756" x2="10732" y2="29268"/>
                              <a14:foregroundMark x1="10732" y1="29268" x2="44390" y2="36992"/>
                              <a14:foregroundMark x1="44390" y1="36992" x2="94634" y2="10163"/>
                              <a14:foregroundMark x1="37561" y1="10163" x2="74146" y2="23171"/>
                              <a14:foregroundMark x1="74146" y1="23171" x2="84390" y2="38618"/>
                              <a14:foregroundMark x1="84390" y1="38618" x2="4390" y2="38618"/>
                              <a14:foregroundMark x1="4390" y1="38618" x2="4390" y2="38618"/>
                              <a14:foregroundMark x1="1951" y1="8130" x2="36098" y2="9350"/>
                            </a14:backgroundRemoval>
                          </a14:imgEffect>
                        </a14:imgLayer>
                      </a14:imgProps>
                    </a:ext>
                    <a:ext uri="{28A0092B-C50C-407E-A947-70E740481C1C}">
                      <a14:useLocalDpi xmlns:a14="http://schemas.microsoft.com/office/drawing/2010/main" val="0"/>
                    </a:ext>
                  </a:extLst>
                </a:blip>
                <a:srcRect b="18865"/>
                <a:stretch/>
              </p:blipFill>
              <p:spPr bwMode="auto">
                <a:xfrm>
                  <a:off x="3005252" y="3309247"/>
                  <a:ext cx="1475654" cy="143671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Customized Training - Training Clipart Png Transparent PNG - 1024x1024 -  Free Download on NicePNG">
                  <a:extLst>
                    <a:ext uri="{FF2B5EF4-FFF2-40B4-BE49-F238E27FC236}">
                      <a16:creationId xmlns:a16="http://schemas.microsoft.com/office/drawing/2014/main" id="{52877686-4C12-41D9-A9A6-3564E2E700BD}"/>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0">
                          <a14:imgEffect>
                            <a14:backgroundRemoval t="62602" b="95122" l="7805" r="74146">
                              <a14:foregroundMark x1="29268" y1="77236" x2="29268" y2="74390"/>
                              <a14:foregroundMark x1="10244" y1="91870" x2="20976" y2="93089"/>
                              <a14:foregroundMark x1="31707" y1="93089" x2="48293" y2="93089"/>
                              <a14:foregroundMark x1="60976" y1="94309" x2="71707" y2="95122"/>
                              <a14:foregroundMark x1="73659" y1="95122" x2="74146" y2="93902"/>
                            </a14:backgroundRemoval>
                          </a14:imgEffect>
                        </a14:imgLayer>
                      </a14:imgProps>
                    </a:ext>
                    <a:ext uri="{28A0092B-C50C-407E-A947-70E740481C1C}">
                      <a14:useLocalDpi xmlns:a14="http://schemas.microsoft.com/office/drawing/2010/main" val="0"/>
                    </a:ext>
                  </a:extLst>
                </a:blip>
                <a:srcRect t="59986" r="19646" b="6990"/>
                <a:stretch/>
              </p:blipFill>
              <p:spPr bwMode="auto">
                <a:xfrm>
                  <a:off x="3005252" y="4055504"/>
                  <a:ext cx="1094046" cy="539550"/>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extBox 2">
                <a:extLst>
                  <a:ext uri="{FF2B5EF4-FFF2-40B4-BE49-F238E27FC236}">
                    <a16:creationId xmlns:a16="http://schemas.microsoft.com/office/drawing/2014/main" id="{CF01F26C-9C87-4E37-B558-FFFB13FED336}"/>
                  </a:ext>
                </a:extLst>
              </p:cNvPr>
              <p:cNvSpPr txBox="1"/>
              <p:nvPr/>
            </p:nvSpPr>
            <p:spPr>
              <a:xfrm>
                <a:off x="3075329" y="3446817"/>
                <a:ext cx="1179667" cy="682533"/>
              </a:xfrm>
              <a:prstGeom prst="rect">
                <a:avLst/>
              </a:prstGeom>
              <a:noFill/>
            </p:spPr>
            <p:txBody>
              <a:bodyPr wrap="none" rtlCol="0">
                <a:spAutoFit/>
              </a:bodyPr>
              <a:lstStyle/>
              <a:p>
                <a:pPr algn="ctr"/>
                <a:r>
                  <a:rPr lang="en-US" sz="1300" b="1" dirty="0"/>
                  <a:t>Compliant</a:t>
                </a:r>
              </a:p>
              <a:p>
                <a:pPr algn="ctr"/>
                <a:r>
                  <a:rPr lang="en-US" sz="1300" b="1" dirty="0"/>
                  <a:t>Claims</a:t>
                </a:r>
              </a:p>
            </p:txBody>
          </p:sp>
        </p:grpSp>
        <p:pic>
          <p:nvPicPr>
            <p:cNvPr id="1032" name="Picture 8" descr="Code Compliance | City of Grand Island, NE">
              <a:extLst>
                <a:ext uri="{FF2B5EF4-FFF2-40B4-BE49-F238E27FC236}">
                  <a16:creationId xmlns:a16="http://schemas.microsoft.com/office/drawing/2014/main" id="{475CA3B4-B572-47C8-A999-C8DACFD6E38A}"/>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5098" b="93707" l="10000" r="90000">
                          <a14:foregroundMark x1="25125" y1="12461" x2="50187" y2="4405"/>
                          <a14:foregroundMark x1="50187" y1="4405" x2="55188" y2="12020"/>
                          <a14:foregroundMark x1="55188" y1="12020" x2="49875" y2="71114"/>
                          <a14:foregroundMark x1="49875" y1="71114" x2="43625" y2="93707"/>
                          <a14:foregroundMark x1="43625" y1="93707" x2="36375" y2="40592"/>
                          <a14:foregroundMark x1="36375" y1="40592" x2="38063" y2="29893"/>
                          <a14:foregroundMark x1="38063" y1="29893" x2="36688" y2="19698"/>
                          <a14:foregroundMark x1="36688" y1="19698" x2="29563" y2="15293"/>
                          <a14:foregroundMark x1="29563" y1="15293" x2="24125" y2="14412"/>
                          <a14:foregroundMark x1="25813" y1="12649" x2="27563" y2="26306"/>
                          <a14:foregroundMark x1="33188" y1="7174" x2="44688" y2="5098"/>
                          <a14:foregroundMark x1="54937" y1="57395" x2="72188" y2="58402"/>
                          <a14:foregroundMark x1="53875" y1="61737" x2="65938" y2="61422"/>
                          <a14:foregroundMark x1="66063" y1="67023" x2="74438" y2="65450"/>
                          <a14:foregroundMark x1="66938" y1="39836" x2="70250" y2="48773"/>
                          <a14:foregroundMark x1="72563" y1="40717" x2="67125" y2="40025"/>
                          <a14:foregroundMark x1="49875" y1="50346" x2="38563" y2="59849"/>
                          <a14:foregroundMark x1="38563" y1="59849" x2="44875" y2="80113"/>
                          <a14:foregroundMark x1="44875" y1="80113" x2="33000" y2="84519"/>
                          <a14:foregroundMark x1="33000" y1="84519" x2="37563" y2="77155"/>
                          <a14:foregroundMark x1="37563" y1="77155" x2="38375" y2="76841"/>
                          <a14:foregroundMark x1="38375" y1="76841" x2="29000" y2="42480"/>
                          <a14:foregroundMark x1="28250" y1="47514" x2="26563" y2="69478"/>
                          <a14:foregroundMark x1="41875" y1="21397" x2="38750" y2="50031"/>
                          <a14:foregroundMark x1="46750" y1="13656" x2="44500" y2="39648"/>
                          <a14:foregroundMark x1="43063" y1="10321" x2="29000" y2="11391"/>
                          <a14:foregroundMark x1="39625" y1="13656" x2="58250" y2="18943"/>
                          <a14:foregroundMark x1="58250" y1="18943" x2="59125" y2="18943"/>
                          <a14:foregroundMark x1="47625" y1="8244" x2="46563" y2="39836"/>
                          <a14:foregroundMark x1="37188" y1="15607" x2="32625" y2="41913"/>
                          <a14:foregroundMark x1="40813" y1="18062" x2="44688" y2="18062"/>
                          <a14:foregroundMark x1="43625" y1="33669" x2="42563" y2="55947"/>
                          <a14:foregroundMark x1="23063" y1="46696" x2="23563" y2="67716"/>
                          <a14:foregroundMark x1="51625" y1="78414" x2="62000" y2="74890"/>
                          <a14:foregroundMark x1="62000" y1="74890" x2="70750" y2="66897"/>
                          <a14:foregroundMark x1="70750" y1="66897" x2="76625" y2="52171"/>
                          <a14:foregroundMark x1="76625" y1="52171" x2="77438" y2="40654"/>
                          <a14:foregroundMark x1="77438" y1="40654" x2="75688" y2="32977"/>
                          <a14:foregroundMark x1="71313" y1="35935" x2="55313" y2="78225"/>
                          <a14:foregroundMark x1="65938" y1="38452" x2="55437" y2="57395"/>
                          <a14:foregroundMark x1="66625" y1="28949" x2="41000" y2="56136"/>
                          <a14:foregroundMark x1="41000" y1="56136" x2="41000" y2="56514"/>
                          <a14:foregroundMark x1="60500" y1="33354" x2="47938" y2="41913"/>
                          <a14:foregroundMark x1="48500" y1="40340" x2="58375" y2="34298"/>
                          <a14:foregroundMark x1="58375" y1="34298" x2="69625" y2="32096"/>
                          <a14:foregroundMark x1="69625" y1="32096" x2="76313" y2="34298"/>
                          <a14:foregroundMark x1="76313" y1="34298" x2="79813" y2="49087"/>
                          <a14:foregroundMark x1="79813" y1="49087" x2="77875" y2="66960"/>
                          <a14:foregroundMark x1="77875" y1="66960" x2="73250" y2="72435"/>
                          <a14:foregroundMark x1="73938" y1="74764" x2="81375" y2="64128"/>
                          <a14:foregroundMark x1="81375" y1="64128" x2="81938" y2="60541"/>
                          <a14:foregroundMark x1="75000" y1="72435" x2="62938" y2="72813"/>
                          <a14:foregroundMark x1="62938" y1="72813" x2="73938" y2="74009"/>
                          <a14:foregroundMark x1="71813" y1="67212" x2="67813" y2="50535"/>
                          <a14:foregroundMark x1="55625" y1="66520" x2="56875" y2="54059"/>
                          <a14:foregroundMark x1="48125" y1="69855" x2="48125" y2="35431"/>
                          <a14:foregroundMark x1="48125" y1="35431" x2="48125" y2="35431"/>
                          <a14:foregroundMark x1="53875" y1="44368" x2="76563" y2="34361"/>
                        </a14:backgroundRemoval>
                      </a14:imgEffect>
                    </a14:imgLayer>
                  </a14:imgProps>
                </a:ext>
                <a:ext uri="{28A0092B-C50C-407E-A947-70E740481C1C}">
                  <a14:useLocalDpi xmlns:a14="http://schemas.microsoft.com/office/drawing/2010/main" val="0"/>
                </a:ext>
              </a:extLst>
            </a:blip>
            <a:srcRect/>
            <a:stretch>
              <a:fillRect/>
            </a:stretch>
          </p:blipFill>
          <p:spPr bwMode="auto">
            <a:xfrm>
              <a:off x="2312065" y="5531267"/>
              <a:ext cx="1006448" cy="999507"/>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727E8E92-13D6-42EE-878F-B7BCCF37659B}"/>
                </a:ext>
              </a:extLst>
            </p:cNvPr>
            <p:cNvSpPr/>
            <p:nvPr/>
          </p:nvSpPr>
          <p:spPr>
            <a:xfrm>
              <a:off x="613611" y="3969152"/>
              <a:ext cx="3120240" cy="2787167"/>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C3A94754-4E56-4BBB-A829-AA171803548A}"/>
                </a:ext>
              </a:extLst>
            </p:cNvPr>
            <p:cNvCxnSpPr>
              <a:cxnSpLocks/>
              <a:stCxn id="5" idx="4"/>
              <a:endCxn id="5" idx="0"/>
            </p:cNvCxnSpPr>
            <p:nvPr/>
          </p:nvCxnSpPr>
          <p:spPr>
            <a:xfrm flipV="1">
              <a:off x="2173731" y="3969152"/>
              <a:ext cx="0" cy="278716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39D0287-AD8E-4BB6-B05E-57ADCEC09833}"/>
                </a:ext>
              </a:extLst>
            </p:cNvPr>
            <p:cNvCxnSpPr>
              <a:cxnSpLocks/>
              <a:endCxn id="5" idx="6"/>
            </p:cNvCxnSpPr>
            <p:nvPr/>
          </p:nvCxnSpPr>
          <p:spPr>
            <a:xfrm flipV="1">
              <a:off x="613611" y="5362736"/>
              <a:ext cx="3120240" cy="6089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998607DF-F0D0-4DD3-8EB3-FB714152F1A6}"/>
              </a:ext>
            </a:extLst>
          </p:cNvPr>
          <p:cNvSpPr txBox="1"/>
          <p:nvPr/>
        </p:nvSpPr>
        <p:spPr>
          <a:xfrm>
            <a:off x="2910971" y="3416615"/>
            <a:ext cx="2937430" cy="338554"/>
          </a:xfrm>
          <a:prstGeom prst="rect">
            <a:avLst/>
          </a:prstGeom>
          <a:noFill/>
        </p:spPr>
        <p:txBody>
          <a:bodyPr wrap="square">
            <a:spAutoFit/>
          </a:bodyPr>
          <a:lstStyle/>
          <a:p>
            <a:pPr algn="ctr"/>
            <a:r>
              <a:rPr lang="en-US" sz="1600" b="1" i="0" u="none" strike="noStrike" baseline="0" dirty="0">
                <a:solidFill>
                  <a:srgbClr val="000000"/>
                </a:solidFill>
              </a:rPr>
              <a:t>Company Compliance</a:t>
            </a:r>
          </a:p>
        </p:txBody>
      </p:sp>
      <p:sp>
        <p:nvSpPr>
          <p:cNvPr id="39" name="TextBox 38">
            <a:extLst>
              <a:ext uri="{FF2B5EF4-FFF2-40B4-BE49-F238E27FC236}">
                <a16:creationId xmlns:a16="http://schemas.microsoft.com/office/drawing/2014/main" id="{85089096-6AA7-4C8B-997D-BB2EF258EB91}"/>
              </a:ext>
            </a:extLst>
          </p:cNvPr>
          <p:cNvSpPr txBox="1"/>
          <p:nvPr/>
        </p:nvSpPr>
        <p:spPr>
          <a:xfrm>
            <a:off x="7071491" y="3420049"/>
            <a:ext cx="2937430" cy="338554"/>
          </a:xfrm>
          <a:prstGeom prst="rect">
            <a:avLst/>
          </a:prstGeom>
          <a:noFill/>
        </p:spPr>
        <p:txBody>
          <a:bodyPr wrap="square">
            <a:spAutoFit/>
          </a:bodyPr>
          <a:lstStyle/>
          <a:p>
            <a:pPr algn="ctr"/>
            <a:r>
              <a:rPr lang="en-US" sz="1600" b="1" i="0" u="none" strike="noStrike" baseline="0" dirty="0">
                <a:solidFill>
                  <a:srgbClr val="000000"/>
                </a:solidFill>
              </a:rPr>
              <a:t>Self Regulation</a:t>
            </a:r>
          </a:p>
        </p:txBody>
      </p:sp>
      <p:pic>
        <p:nvPicPr>
          <p:cNvPr id="1036" name="Picture 12" descr="DSSRC Income Claims Guidance | PDF | Federal Trade Commission | American  Government">
            <a:extLst>
              <a:ext uri="{FF2B5EF4-FFF2-40B4-BE49-F238E27FC236}">
                <a16:creationId xmlns:a16="http://schemas.microsoft.com/office/drawing/2014/main" id="{CFC0CC2B-4C09-43E7-9B03-67C0B340619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641206" y="3955254"/>
            <a:ext cx="1822633" cy="243017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4998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7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7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21" grpId="0"/>
      <p:bldP spid="34" grpId="0"/>
      <p:bldP spid="3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05EB2-188E-4CFB-90DE-B3A28C19A360}"/>
              </a:ext>
            </a:extLst>
          </p:cNvPr>
          <p:cNvSpPr>
            <a:spLocks noGrp="1"/>
          </p:cNvSpPr>
          <p:nvPr>
            <p:ph type="title"/>
          </p:nvPr>
        </p:nvSpPr>
        <p:spPr/>
        <p:txBody>
          <a:bodyPr>
            <a:normAutofit/>
          </a:bodyPr>
          <a:lstStyle/>
          <a:p>
            <a:r>
              <a:rPr lang="en-US" dirty="0"/>
              <a:t>Kingsley Study</a:t>
            </a:r>
            <a:endParaRPr lang="en-US" b="0" dirty="0"/>
          </a:p>
        </p:txBody>
      </p:sp>
      <p:sp>
        <p:nvSpPr>
          <p:cNvPr id="3" name="Content Placeholder 2"/>
          <p:cNvSpPr>
            <a:spLocks noGrp="1"/>
          </p:cNvSpPr>
          <p:nvPr>
            <p:ph idx="1"/>
          </p:nvPr>
        </p:nvSpPr>
        <p:spPr>
          <a:xfrm>
            <a:off x="838200" y="1825625"/>
            <a:ext cx="8122920" cy="3938681"/>
          </a:xfrm>
        </p:spPr>
        <p:txBody>
          <a:bodyPr/>
          <a:lstStyle/>
          <a:p>
            <a:r>
              <a:rPr lang="en-US" sz="1800" dirty="0">
                <a:solidFill>
                  <a:schemeClr val="tx1"/>
                </a:solidFill>
              </a:rPr>
              <a:t>Objective:  through qualitative and quantitative testing, determine consumer understanding of income disclosures that qualify atypical results</a:t>
            </a:r>
            <a:endParaRPr lang="en-US" sz="1800" b="1" dirty="0">
              <a:solidFill>
                <a:schemeClr val="tx1"/>
              </a:solidFill>
            </a:endParaRPr>
          </a:p>
          <a:p>
            <a:r>
              <a:rPr lang="en-US" sz="1800" dirty="0">
                <a:solidFill>
                  <a:schemeClr val="tx1"/>
                </a:solidFill>
              </a:rPr>
              <a:t>Conducted by Barbra Kingsley, PhD</a:t>
            </a:r>
          </a:p>
          <a:p>
            <a:pPr lvl="1"/>
            <a:r>
              <a:rPr lang="en-US" sz="1800" dirty="0">
                <a:solidFill>
                  <a:schemeClr val="tx1"/>
                </a:solidFill>
              </a:rPr>
              <a:t>Co-founder of the Kingsley-</a:t>
            </a:r>
            <a:r>
              <a:rPr lang="en-US" sz="1800" dirty="0" err="1">
                <a:solidFill>
                  <a:schemeClr val="tx1"/>
                </a:solidFill>
              </a:rPr>
              <a:t>Kleimann</a:t>
            </a:r>
            <a:r>
              <a:rPr lang="en-US" sz="1800" dirty="0">
                <a:solidFill>
                  <a:schemeClr val="tx1"/>
                </a:solidFill>
              </a:rPr>
              <a:t> Group</a:t>
            </a:r>
          </a:p>
          <a:p>
            <a:pPr lvl="1"/>
            <a:r>
              <a:rPr lang="en-US" sz="1800" dirty="0">
                <a:solidFill>
                  <a:schemeClr val="tx1"/>
                </a:solidFill>
              </a:rPr>
              <a:t>Over 25 years of experience testing and developing disclosures and other consumer perception evidence. </a:t>
            </a:r>
          </a:p>
          <a:p>
            <a:endParaRPr lang="en-US" dirty="0">
              <a:solidFill>
                <a:schemeClr val="tx1"/>
              </a:solidFill>
            </a:endParaRPr>
          </a:p>
          <a:p>
            <a:endParaRPr lang="en-US" dirty="0"/>
          </a:p>
        </p:txBody>
      </p:sp>
      <p:pic>
        <p:nvPicPr>
          <p:cNvPr id="5" name="Content Placeholder 4">
            <a:extLst>
              <a:ext uri="{FF2B5EF4-FFF2-40B4-BE49-F238E27FC236}">
                <a16:creationId xmlns:a16="http://schemas.microsoft.com/office/drawing/2014/main" id="{8DF84CE2-6365-6D8A-A70C-AFA203CA1EF6}"/>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Lst>
          </a:blip>
          <a:srcRect l="22185" r="6939" b="3"/>
          <a:stretch/>
        </p:blipFill>
        <p:spPr>
          <a:xfrm>
            <a:off x="9363457" y="1825625"/>
            <a:ext cx="1799197" cy="2538423"/>
          </a:xfrm>
          <a:prstGeom prst="rect">
            <a:avLst/>
          </a:prstGeom>
        </p:spPr>
      </p:pic>
    </p:spTree>
    <p:extLst>
      <p:ext uri="{BB962C8B-B14F-4D97-AF65-F5344CB8AC3E}">
        <p14:creationId xmlns:p14="http://schemas.microsoft.com/office/powerpoint/2010/main" val="35332474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364142-7B84-D340-B528-D1CB5B596809}"/>
              </a:ext>
            </a:extLst>
          </p:cNvPr>
          <p:cNvSpPr>
            <a:spLocks noGrp="1"/>
          </p:cNvSpPr>
          <p:nvPr>
            <p:ph type="title"/>
          </p:nvPr>
        </p:nvSpPr>
        <p:spPr>
          <a:xfrm>
            <a:off x="838200" y="365125"/>
            <a:ext cx="10515600" cy="854075"/>
          </a:xfrm>
        </p:spPr>
        <p:txBody>
          <a:bodyPr/>
          <a:lstStyle/>
          <a:p>
            <a:r>
              <a:rPr lang="en-US" sz="4400" dirty="0"/>
              <a:t>Quantitative Study Design</a:t>
            </a:r>
            <a:endParaRPr lang="en-US" dirty="0"/>
          </a:p>
        </p:txBody>
      </p:sp>
      <p:sp>
        <p:nvSpPr>
          <p:cNvPr id="3" name="Content Placeholder 2"/>
          <p:cNvSpPr>
            <a:spLocks noGrp="1"/>
          </p:cNvSpPr>
          <p:nvPr>
            <p:ph idx="1"/>
          </p:nvPr>
        </p:nvSpPr>
        <p:spPr>
          <a:xfrm>
            <a:off x="838200" y="1326323"/>
            <a:ext cx="8781288" cy="4437983"/>
          </a:xfrm>
        </p:spPr>
        <p:txBody>
          <a:bodyPr/>
          <a:lstStyle/>
          <a:p>
            <a:pPr>
              <a:lnSpc>
                <a:spcPct val="150000"/>
              </a:lnSpc>
            </a:pPr>
            <a:r>
              <a:rPr lang="en-US" sz="1800" dirty="0">
                <a:solidFill>
                  <a:schemeClr val="tx1"/>
                </a:solidFill>
              </a:rPr>
              <a:t>2337 participants. </a:t>
            </a:r>
          </a:p>
          <a:p>
            <a:pPr>
              <a:lnSpc>
                <a:spcPct val="150000"/>
              </a:lnSpc>
            </a:pPr>
            <a:r>
              <a:rPr lang="en-US" sz="1800" b="1" dirty="0">
                <a:solidFill>
                  <a:schemeClr val="tx1"/>
                </a:solidFill>
              </a:rPr>
              <a:t>Stimulus - </a:t>
            </a:r>
            <a:r>
              <a:rPr lang="en-US" sz="1800" dirty="0">
                <a:solidFill>
                  <a:schemeClr val="tx1"/>
                </a:solidFill>
              </a:rPr>
              <a:t>Social media videos/3 types representing a hypothetical direct selling company called You Be You: </a:t>
            </a:r>
            <a:endParaRPr lang="en-US" sz="1600" dirty="0">
              <a:solidFill>
                <a:schemeClr val="tx1"/>
              </a:solidFill>
            </a:endParaRPr>
          </a:p>
          <a:p>
            <a:pPr marL="344488" lvl="1" indent="0">
              <a:lnSpc>
                <a:spcPct val="100000"/>
              </a:lnSpc>
              <a:buNone/>
            </a:pPr>
            <a:r>
              <a:rPr lang="en-US" sz="1600" dirty="0">
                <a:solidFill>
                  <a:schemeClr val="tx1"/>
                </a:solidFill>
              </a:rPr>
              <a:t>   1) actor playing in a park</a:t>
            </a:r>
          </a:p>
          <a:p>
            <a:pPr marL="344488" lvl="1" indent="0">
              <a:lnSpc>
                <a:spcPct val="100000"/>
              </a:lnSpc>
              <a:buNone/>
            </a:pPr>
            <a:r>
              <a:rPr lang="en-US" sz="1600" dirty="0">
                <a:solidFill>
                  <a:schemeClr val="tx1"/>
                </a:solidFill>
              </a:rPr>
              <a:t>   2) actor presenting tickets she bought with earnings</a:t>
            </a:r>
          </a:p>
          <a:p>
            <a:pPr marL="344488" lvl="1" indent="0">
              <a:lnSpc>
                <a:spcPct val="100000"/>
              </a:lnSpc>
              <a:buNone/>
            </a:pPr>
            <a:r>
              <a:rPr lang="en-US" sz="1600" dirty="0">
                <a:solidFill>
                  <a:schemeClr val="tx1"/>
                </a:solidFill>
              </a:rPr>
              <a:t>   3) actor with shake discussing positive aspects of being a distributor</a:t>
            </a:r>
            <a:endParaRPr lang="en-US" sz="1800" kern="0" dirty="0">
              <a:solidFill>
                <a:schemeClr val="tx1"/>
              </a:solidFill>
            </a:endParaRPr>
          </a:p>
          <a:p>
            <a:pPr>
              <a:lnSpc>
                <a:spcPct val="100000"/>
              </a:lnSpc>
            </a:pPr>
            <a:r>
              <a:rPr lang="en-US" sz="1800" b="1" kern="0" dirty="0">
                <a:solidFill>
                  <a:schemeClr val="tx1"/>
                </a:solidFill>
              </a:rPr>
              <a:t>Disclosure Types:  </a:t>
            </a:r>
            <a:r>
              <a:rPr lang="en-US" sz="1800" kern="0" dirty="0">
                <a:solidFill>
                  <a:schemeClr val="tx1"/>
                </a:solidFill>
              </a:rPr>
              <a:t>3 disclosure types for each stimulus</a:t>
            </a:r>
          </a:p>
          <a:p>
            <a:pPr lvl="1">
              <a:lnSpc>
                <a:spcPct val="100000"/>
              </a:lnSpc>
            </a:pPr>
            <a:r>
              <a:rPr lang="en-US" sz="1600" b="1" kern="0" dirty="0">
                <a:solidFill>
                  <a:schemeClr val="tx1"/>
                </a:solidFill>
              </a:rPr>
              <a:t>No Disclosure</a:t>
            </a:r>
          </a:p>
          <a:p>
            <a:pPr lvl="1">
              <a:lnSpc>
                <a:spcPct val="100000"/>
              </a:lnSpc>
            </a:pPr>
            <a:r>
              <a:rPr lang="en-US" sz="1600" b="1" kern="0" dirty="0">
                <a:solidFill>
                  <a:schemeClr val="tx1"/>
                </a:solidFill>
              </a:rPr>
              <a:t>Spoken Disclosure: </a:t>
            </a:r>
            <a:r>
              <a:rPr lang="en-US" sz="1600" kern="0" dirty="0">
                <a:solidFill>
                  <a:srgbClr val="00AAEE"/>
                </a:solidFill>
              </a:rPr>
              <a:t>“Now, this amount is not typical. Most people don’t make this much. A typical You Be You distributor makes $110 a month.”</a:t>
            </a:r>
          </a:p>
          <a:p>
            <a:pPr lvl="1">
              <a:lnSpc>
                <a:spcPct val="100000"/>
              </a:lnSpc>
            </a:pPr>
            <a:r>
              <a:rPr lang="en-US" sz="1600" b="1" kern="0" dirty="0">
                <a:solidFill>
                  <a:schemeClr val="tx1"/>
                </a:solidFill>
              </a:rPr>
              <a:t>Written Disclosure: </a:t>
            </a:r>
            <a:r>
              <a:rPr lang="en-US" sz="1600" kern="0" dirty="0">
                <a:solidFill>
                  <a:srgbClr val="00AAEE"/>
                </a:solidFill>
              </a:rPr>
              <a:t>“This earning is not typical. In 2021, a typical You Be You distributor made $110 a month.”</a:t>
            </a:r>
          </a:p>
          <a:p>
            <a:endParaRPr lang="en-US" sz="1800" kern="0" dirty="0">
              <a:solidFill>
                <a:schemeClr val="tx1"/>
              </a:solidFill>
            </a:endParaRPr>
          </a:p>
          <a:p>
            <a:endParaRPr lang="en-US" kern="0" dirty="0"/>
          </a:p>
          <a:p>
            <a:pPr marL="344488" lvl="1" indent="0">
              <a:lnSpc>
                <a:spcPct val="100000"/>
              </a:lnSpc>
              <a:buNone/>
            </a:pPr>
            <a:endParaRPr lang="en-US" sz="1600" dirty="0">
              <a:solidFill>
                <a:schemeClr val="tx1"/>
              </a:solidFill>
            </a:endParaRPr>
          </a:p>
          <a:p>
            <a:pPr lvl="1">
              <a:lnSpc>
                <a:spcPct val="100000"/>
              </a:lnSpc>
            </a:pPr>
            <a:endParaRPr lang="en-US" sz="1800" dirty="0">
              <a:solidFill>
                <a:schemeClr val="tx1"/>
              </a:solidFill>
            </a:endParaRPr>
          </a:p>
          <a:p>
            <a:endParaRPr lang="en-US" sz="1800" dirty="0">
              <a:solidFill>
                <a:schemeClr val="tx1"/>
              </a:solidFill>
            </a:endParaRPr>
          </a:p>
          <a:p>
            <a:endParaRPr lang="en-US" dirty="0"/>
          </a:p>
        </p:txBody>
      </p:sp>
      <p:sp>
        <p:nvSpPr>
          <p:cNvPr id="4" name="Slide Number Placeholder 3"/>
          <p:cNvSpPr>
            <a:spLocks noGrp="1"/>
          </p:cNvSpPr>
          <p:nvPr>
            <p:ph type="sldNum" sz="quarter" idx="4294967295"/>
          </p:nvPr>
        </p:nvSpPr>
        <p:spPr>
          <a:xfrm>
            <a:off x="0" y="6153150"/>
            <a:ext cx="2133600" cy="476250"/>
          </a:xfrm>
          <a:prstGeom prst="rect">
            <a:avLst/>
          </a:prstGeom>
          <a:ln/>
        </p:spPr>
        <p:txBody>
          <a:bodyPr/>
          <a:lstStyle>
            <a:defPPr>
              <a:defRPr lang="en-US"/>
            </a:defPPr>
            <a:lvl1pPr algn="l" rtl="0" fontAlgn="base">
              <a:spcBef>
                <a:spcPct val="0"/>
              </a:spcBef>
              <a:spcAft>
                <a:spcPct val="0"/>
              </a:spcAft>
              <a:defRPr sz="1600" kern="1200" baseline="0">
                <a:solidFill>
                  <a:srgbClr val="606060"/>
                </a:solidFill>
                <a:latin typeface="Open Sans" panose="020B0606030504020204" pitchFamily="34" charset="0"/>
                <a:ea typeface="Open Sans" panose="020B0606030504020204" pitchFamily="34" charset="0"/>
                <a:cs typeface="Open Sans" panose="020B0606030504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fld id="{1102B5E6-9A25-4CF6-9783-D6B7AE3DF9B9}" type="slidenum">
              <a:rPr lang="en-US" altLang="en-US" smtClean="0"/>
              <a:pPr/>
              <a:t>58</a:t>
            </a:fld>
            <a:endParaRPr lang="en-US" altLang="en-US" dirty="0"/>
          </a:p>
        </p:txBody>
      </p:sp>
      <p:pic>
        <p:nvPicPr>
          <p:cNvPr id="5" name="Picture 4">
            <a:extLst>
              <a:ext uri="{FF2B5EF4-FFF2-40B4-BE49-F238E27FC236}">
                <a16:creationId xmlns:a16="http://schemas.microsoft.com/office/drawing/2014/main" id="{AAD7253B-167C-1FB7-3937-6E69738225BE}"/>
              </a:ext>
            </a:extLst>
          </p:cNvPr>
          <p:cNvPicPr>
            <a:picLocks noChangeAspect="1"/>
          </p:cNvPicPr>
          <p:nvPr/>
        </p:nvPicPr>
        <p:blipFill>
          <a:blip r:embed="rId2"/>
          <a:stretch>
            <a:fillRect/>
          </a:stretch>
        </p:blipFill>
        <p:spPr>
          <a:xfrm>
            <a:off x="10059411" y="352903"/>
            <a:ext cx="1233889" cy="1741297"/>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EC921DF9-AC1B-E0D9-D921-D814F7BC7759}"/>
              </a:ext>
            </a:extLst>
          </p:cNvPr>
          <p:cNvPicPr>
            <a:picLocks noChangeAspect="1"/>
          </p:cNvPicPr>
          <p:nvPr/>
        </p:nvPicPr>
        <p:blipFill>
          <a:blip r:embed="rId3"/>
          <a:stretch>
            <a:fillRect/>
          </a:stretch>
        </p:blipFill>
        <p:spPr>
          <a:xfrm>
            <a:off x="10059411" y="2209801"/>
            <a:ext cx="1322973" cy="1549065"/>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D58AC5C2-749A-F54A-A7D0-AEF68491B3AE}"/>
              </a:ext>
            </a:extLst>
          </p:cNvPr>
          <p:cNvPicPr>
            <a:picLocks noChangeAspect="1"/>
          </p:cNvPicPr>
          <p:nvPr/>
        </p:nvPicPr>
        <p:blipFill>
          <a:blip r:embed="rId4"/>
          <a:stretch>
            <a:fillRect/>
          </a:stretch>
        </p:blipFill>
        <p:spPr>
          <a:xfrm>
            <a:off x="10059411" y="3865989"/>
            <a:ext cx="1294389" cy="1907140"/>
          </a:xfrm>
          <a:prstGeom prst="rect">
            <a:avLst/>
          </a:prstGeom>
        </p:spPr>
      </p:pic>
    </p:spTree>
    <p:extLst>
      <p:ext uri="{BB962C8B-B14F-4D97-AF65-F5344CB8AC3E}">
        <p14:creationId xmlns:p14="http://schemas.microsoft.com/office/powerpoint/2010/main" val="38577468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BFC74-0630-1B4C-C922-79CEC8768D2E}"/>
              </a:ext>
            </a:extLst>
          </p:cNvPr>
          <p:cNvSpPr>
            <a:spLocks noGrp="1"/>
          </p:cNvSpPr>
          <p:nvPr>
            <p:ph type="title"/>
          </p:nvPr>
        </p:nvSpPr>
        <p:spPr/>
        <p:txBody>
          <a:bodyPr>
            <a:normAutofit/>
          </a:bodyPr>
          <a:lstStyle/>
          <a:p>
            <a:r>
              <a:rPr lang="en-US" sz="4000" dirty="0"/>
              <a:t>Quantitative Test Procedures &amp; Results</a:t>
            </a:r>
          </a:p>
        </p:txBody>
      </p:sp>
      <p:sp>
        <p:nvSpPr>
          <p:cNvPr id="3" name="Content Placeholder 2"/>
          <p:cNvSpPr>
            <a:spLocks noGrp="1"/>
          </p:cNvSpPr>
          <p:nvPr>
            <p:ph idx="1"/>
          </p:nvPr>
        </p:nvSpPr>
        <p:spPr/>
        <p:txBody>
          <a:bodyPr/>
          <a:lstStyle/>
          <a:p>
            <a:pPr marL="0" indent="0">
              <a:lnSpc>
                <a:spcPct val="100000"/>
              </a:lnSpc>
              <a:buNone/>
            </a:pPr>
            <a:r>
              <a:rPr lang="en-US" sz="1800" dirty="0">
                <a:solidFill>
                  <a:schemeClr val="tx1"/>
                </a:solidFill>
              </a:rPr>
              <a:t>Participants were exposed to the videos and then asked an open-ended and then a closed ended question: </a:t>
            </a:r>
            <a:r>
              <a:rPr lang="en-US" sz="1800" i="1" dirty="0">
                <a:solidFill>
                  <a:schemeClr val="tx1"/>
                </a:solidFill>
              </a:rPr>
              <a:t>“</a:t>
            </a:r>
            <a:r>
              <a:rPr lang="en-US" sz="1800" b="1" i="1" dirty="0">
                <a:solidFill>
                  <a:schemeClr val="tx1"/>
                </a:solidFill>
              </a:rPr>
              <a:t>According to this video, how much does a typical You Be You distributor earn?”</a:t>
            </a:r>
          </a:p>
          <a:p>
            <a:pPr>
              <a:lnSpc>
                <a:spcPct val="100000"/>
              </a:lnSpc>
            </a:pPr>
            <a:r>
              <a:rPr lang="en-US" sz="1600" dirty="0"/>
              <a:t>The overwhelming majority of participants were able to identify typical earnings to a statistically significant degree with most iterations of each showing comprehension of disclosures between </a:t>
            </a:r>
            <a:r>
              <a:rPr lang="en-US" sz="1600" b="1" dirty="0"/>
              <a:t>80 and 90 percent. </a:t>
            </a:r>
          </a:p>
          <a:p>
            <a:pPr>
              <a:lnSpc>
                <a:spcPct val="100000"/>
              </a:lnSpc>
            </a:pPr>
            <a:r>
              <a:rPr lang="en-US" sz="1600" dirty="0"/>
              <a:t>When participants answered incorrectly and were shown another disclosure modeled as part of a registration process, most correctly identified typical earnings – increasing the overall percentage of participants who demonstrated an understanding of typical earnings to virtually all </a:t>
            </a:r>
            <a:r>
              <a:rPr lang="en-US" sz="1600" b="1" dirty="0"/>
              <a:t>(91.2 percent) </a:t>
            </a:r>
            <a:r>
              <a:rPr lang="en-US" sz="1600" dirty="0"/>
              <a:t>survey participants.  </a:t>
            </a:r>
          </a:p>
          <a:p>
            <a:pPr>
              <a:lnSpc>
                <a:spcPct val="100000"/>
              </a:lnSpc>
            </a:pPr>
            <a:r>
              <a:rPr lang="en-US" sz="1600" dirty="0"/>
              <a:t>The survey evidence establishes that consumers read and understand disclosures of atypical earnings, and thus, demonstrates that consumers would not be misled by an appropriately qualified earnings claim</a:t>
            </a:r>
            <a:r>
              <a:rPr lang="en-US" sz="1800" dirty="0"/>
              <a:t>.</a:t>
            </a:r>
          </a:p>
          <a:p>
            <a:pPr marL="0" indent="0">
              <a:lnSpc>
                <a:spcPct val="100000"/>
              </a:lnSpc>
              <a:buNone/>
            </a:pPr>
            <a:endParaRPr lang="en-US" sz="1800" b="1" i="1" dirty="0">
              <a:solidFill>
                <a:schemeClr val="tx1"/>
              </a:solidFill>
            </a:endParaRPr>
          </a:p>
          <a:p>
            <a:pPr marL="344488" lvl="1" indent="0">
              <a:lnSpc>
                <a:spcPct val="100000"/>
              </a:lnSpc>
              <a:buNone/>
            </a:pPr>
            <a:endParaRPr lang="en-US" sz="1800" dirty="0">
              <a:solidFill>
                <a:schemeClr val="tx1"/>
              </a:solidFill>
            </a:endParaRPr>
          </a:p>
          <a:p>
            <a:pPr lvl="1">
              <a:lnSpc>
                <a:spcPct val="100000"/>
              </a:lnSpc>
            </a:pPr>
            <a:endParaRPr lang="en-US" sz="1800" dirty="0">
              <a:solidFill>
                <a:schemeClr val="tx1"/>
              </a:solidFill>
              <a:effectLst>
                <a:outerShdw sx="0" sy="0">
                  <a:srgbClr val="000000"/>
                </a:outerShdw>
              </a:effectLst>
            </a:endParaRPr>
          </a:p>
          <a:p>
            <a:endParaRPr lang="en-US" sz="1800" b="1" dirty="0">
              <a:solidFill>
                <a:schemeClr val="tx1"/>
              </a:solidFill>
            </a:endParaRPr>
          </a:p>
        </p:txBody>
      </p:sp>
      <p:sp>
        <p:nvSpPr>
          <p:cNvPr id="4" name="Slide Number Placeholder 3"/>
          <p:cNvSpPr>
            <a:spLocks noGrp="1"/>
          </p:cNvSpPr>
          <p:nvPr>
            <p:ph type="sldNum" sz="quarter" idx="4294967295"/>
          </p:nvPr>
        </p:nvSpPr>
        <p:spPr>
          <a:xfrm>
            <a:off x="0" y="6153150"/>
            <a:ext cx="2133600" cy="476250"/>
          </a:xfrm>
          <a:prstGeom prst="rect">
            <a:avLst/>
          </a:prstGeom>
          <a:ln/>
        </p:spPr>
        <p:txBody>
          <a:bodyPr/>
          <a:lstStyle>
            <a:defPPr>
              <a:defRPr lang="en-US"/>
            </a:defPPr>
            <a:lvl1pPr algn="l" rtl="0" fontAlgn="base">
              <a:spcBef>
                <a:spcPct val="0"/>
              </a:spcBef>
              <a:spcAft>
                <a:spcPct val="0"/>
              </a:spcAft>
              <a:defRPr sz="1600" kern="1200" baseline="0">
                <a:solidFill>
                  <a:srgbClr val="606060"/>
                </a:solidFill>
                <a:latin typeface="Open Sans" panose="020B0606030504020204" pitchFamily="34" charset="0"/>
                <a:ea typeface="Open Sans" panose="020B0606030504020204" pitchFamily="34" charset="0"/>
                <a:cs typeface="Open Sans" panose="020B0606030504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fld id="{1102B5E6-9A25-4CF6-9783-D6B7AE3DF9B9}" type="slidenum">
              <a:rPr lang="en-US" altLang="en-US" smtClean="0"/>
              <a:pPr/>
              <a:t>59</a:t>
            </a:fld>
            <a:endParaRPr lang="en-US" altLang="en-US" dirty="0"/>
          </a:p>
        </p:txBody>
      </p:sp>
    </p:spTree>
    <p:extLst>
      <p:ext uri="{BB962C8B-B14F-4D97-AF65-F5344CB8AC3E}">
        <p14:creationId xmlns:p14="http://schemas.microsoft.com/office/powerpoint/2010/main" val="26110710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243763-9D69-75C5-33BA-805FA76AF59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 y="669"/>
            <a:ext cx="12191996" cy="6856658"/>
          </a:xfrm>
          <a:prstGeom prst="rect">
            <a:avLst/>
          </a:prstGeom>
        </p:spPr>
      </p:pic>
    </p:spTree>
    <p:extLst>
      <p:ext uri="{BB962C8B-B14F-4D97-AF65-F5344CB8AC3E}">
        <p14:creationId xmlns:p14="http://schemas.microsoft.com/office/powerpoint/2010/main" val="33342987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243763-9D69-75C5-33BA-805FA76AF59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669"/>
            <a:ext cx="12192000" cy="6856660"/>
          </a:xfrm>
          <a:prstGeom prst="rect">
            <a:avLst/>
          </a:prstGeom>
        </p:spPr>
      </p:pic>
    </p:spTree>
    <p:extLst>
      <p:ext uri="{BB962C8B-B14F-4D97-AF65-F5344CB8AC3E}">
        <p14:creationId xmlns:p14="http://schemas.microsoft.com/office/powerpoint/2010/main" val="10905591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243763-9D69-75C5-33BA-805FA76AF59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669"/>
            <a:ext cx="12191998" cy="6856660"/>
          </a:xfrm>
          <a:prstGeom prst="rect">
            <a:avLst/>
          </a:prstGeom>
        </p:spPr>
      </p:pic>
    </p:spTree>
    <p:extLst>
      <p:ext uri="{BB962C8B-B14F-4D97-AF65-F5344CB8AC3E}">
        <p14:creationId xmlns:p14="http://schemas.microsoft.com/office/powerpoint/2010/main" val="33934304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FB971A-50C1-4E24-94E4-0C056C1BA641}"/>
              </a:ext>
            </a:extLst>
          </p:cNvPr>
          <p:cNvSpPr>
            <a:spLocks noGrp="1"/>
          </p:cNvSpPr>
          <p:nvPr>
            <p:ph type="title"/>
          </p:nvPr>
        </p:nvSpPr>
        <p:spPr/>
        <p:txBody>
          <a:bodyPr>
            <a:normAutofit/>
          </a:bodyPr>
          <a:lstStyle/>
          <a:p>
            <a:r>
              <a:rPr lang="en-US" sz="4000" i="1" dirty="0">
                <a:solidFill>
                  <a:schemeClr val="accent2"/>
                </a:solidFill>
              </a:rPr>
              <a:t>FTC Act, Section 5</a:t>
            </a:r>
            <a:endParaRPr lang="en-US" sz="4000" dirty="0">
              <a:solidFill>
                <a:schemeClr val="accent2"/>
              </a:solidFill>
            </a:endParaRPr>
          </a:p>
        </p:txBody>
      </p:sp>
      <p:sp>
        <p:nvSpPr>
          <p:cNvPr id="4" name="Content Placeholder 3">
            <a:extLst>
              <a:ext uri="{FF2B5EF4-FFF2-40B4-BE49-F238E27FC236}">
                <a16:creationId xmlns:a16="http://schemas.microsoft.com/office/drawing/2014/main" id="{669D7DC4-8C10-494D-B06C-AF68566E67DD}"/>
              </a:ext>
            </a:extLst>
          </p:cNvPr>
          <p:cNvSpPr>
            <a:spLocks noGrp="1"/>
          </p:cNvSpPr>
          <p:nvPr>
            <p:ph idx="1"/>
          </p:nvPr>
        </p:nvSpPr>
        <p:spPr>
          <a:xfrm>
            <a:off x="2096085" y="2261725"/>
            <a:ext cx="7842393" cy="2042989"/>
          </a:xfrm>
        </p:spPr>
        <p:txBody>
          <a:bodyPr>
            <a:normAutofit fontScale="92500" lnSpcReduction="20000"/>
          </a:bodyPr>
          <a:lstStyle/>
          <a:p>
            <a:pPr marL="0" indent="0">
              <a:lnSpc>
                <a:spcPct val="100000"/>
              </a:lnSpc>
              <a:spcBef>
                <a:spcPts val="1500"/>
              </a:spcBef>
              <a:buNone/>
            </a:pPr>
            <a:r>
              <a:rPr lang="en-US" sz="3900" dirty="0"/>
              <a:t>"unfair or deceptive acts or practices in or affecting commerce, are hereby declared unlawful." </a:t>
            </a:r>
          </a:p>
          <a:p>
            <a:pPr marL="0" indent="0">
              <a:lnSpc>
                <a:spcPct val="100000"/>
              </a:lnSpc>
              <a:spcBef>
                <a:spcPts val="1500"/>
              </a:spcBef>
              <a:buNone/>
            </a:pPr>
            <a:r>
              <a:rPr lang="en-US" sz="3600" dirty="0"/>
              <a:t>                              </a:t>
            </a:r>
            <a:r>
              <a:rPr lang="en-US" sz="3000" dirty="0"/>
              <a:t>15 U.S.C. § 45(a)(1)</a:t>
            </a:r>
          </a:p>
          <a:p>
            <a:pPr marL="0" indent="0">
              <a:buNone/>
            </a:pPr>
            <a:endParaRPr lang="en-US" dirty="0"/>
          </a:p>
        </p:txBody>
      </p:sp>
    </p:spTree>
    <p:extLst>
      <p:ext uri="{BB962C8B-B14F-4D97-AF65-F5344CB8AC3E}">
        <p14:creationId xmlns:p14="http://schemas.microsoft.com/office/powerpoint/2010/main" val="1595164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FB971A-50C1-4E24-94E4-0C056C1BA641}"/>
              </a:ext>
            </a:extLst>
          </p:cNvPr>
          <p:cNvSpPr>
            <a:spLocks noGrp="1"/>
          </p:cNvSpPr>
          <p:nvPr>
            <p:ph type="title"/>
          </p:nvPr>
        </p:nvSpPr>
        <p:spPr/>
        <p:txBody>
          <a:bodyPr>
            <a:normAutofit/>
          </a:bodyPr>
          <a:lstStyle/>
          <a:p>
            <a:r>
              <a:rPr lang="en-US" sz="4000" i="1" dirty="0">
                <a:solidFill>
                  <a:schemeClr val="accent2"/>
                </a:solidFill>
              </a:rPr>
              <a:t>Koscot</a:t>
            </a:r>
            <a:r>
              <a:rPr lang="en-US" sz="4000" dirty="0">
                <a:solidFill>
                  <a:schemeClr val="accent2"/>
                </a:solidFill>
              </a:rPr>
              <a:t> (1975)</a:t>
            </a:r>
          </a:p>
        </p:txBody>
      </p:sp>
      <p:sp>
        <p:nvSpPr>
          <p:cNvPr id="4" name="Content Placeholder 3">
            <a:extLst>
              <a:ext uri="{FF2B5EF4-FFF2-40B4-BE49-F238E27FC236}">
                <a16:creationId xmlns:a16="http://schemas.microsoft.com/office/drawing/2014/main" id="{669D7DC4-8C10-494D-B06C-AF68566E67DD}"/>
              </a:ext>
            </a:extLst>
          </p:cNvPr>
          <p:cNvSpPr>
            <a:spLocks noGrp="1"/>
          </p:cNvSpPr>
          <p:nvPr>
            <p:ph idx="1"/>
          </p:nvPr>
        </p:nvSpPr>
        <p:spPr>
          <a:xfrm>
            <a:off x="1842868" y="1825625"/>
            <a:ext cx="9158067" cy="2491541"/>
          </a:xfrm>
        </p:spPr>
        <p:txBody>
          <a:bodyPr/>
          <a:lstStyle/>
          <a:p>
            <a:pPr marL="0" indent="0">
              <a:lnSpc>
                <a:spcPct val="100000"/>
              </a:lnSpc>
              <a:spcBef>
                <a:spcPts val="1500"/>
              </a:spcBef>
              <a:buNone/>
            </a:pPr>
            <a:r>
              <a:rPr lang="en-US" sz="3600" dirty="0"/>
              <a:t>“The operation of a pyramid scheme constitutes an unfair or deceptive act or practice in or affecting commerce for the purposes of § 5(a).”</a:t>
            </a:r>
          </a:p>
          <a:p>
            <a:pPr marL="0" indent="0">
              <a:buNone/>
            </a:pPr>
            <a:endParaRPr lang="en-US" dirty="0"/>
          </a:p>
        </p:txBody>
      </p:sp>
    </p:spTree>
    <p:extLst>
      <p:ext uri="{BB962C8B-B14F-4D97-AF65-F5344CB8AC3E}">
        <p14:creationId xmlns:p14="http://schemas.microsoft.com/office/powerpoint/2010/main" val="10107267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FB971A-50C1-4E24-94E4-0C056C1BA641}"/>
              </a:ext>
            </a:extLst>
          </p:cNvPr>
          <p:cNvSpPr>
            <a:spLocks noGrp="1"/>
          </p:cNvSpPr>
          <p:nvPr>
            <p:ph type="title"/>
          </p:nvPr>
        </p:nvSpPr>
        <p:spPr/>
        <p:txBody>
          <a:bodyPr>
            <a:normAutofit/>
          </a:bodyPr>
          <a:lstStyle/>
          <a:p>
            <a:r>
              <a:rPr lang="en-US" sz="4000" i="1" dirty="0">
                <a:solidFill>
                  <a:schemeClr val="accent2"/>
                </a:solidFill>
              </a:rPr>
              <a:t>Koscot</a:t>
            </a:r>
            <a:r>
              <a:rPr lang="en-US" sz="4000" dirty="0">
                <a:solidFill>
                  <a:schemeClr val="accent2"/>
                </a:solidFill>
              </a:rPr>
              <a:t> (1975)</a:t>
            </a:r>
          </a:p>
        </p:txBody>
      </p:sp>
      <p:sp>
        <p:nvSpPr>
          <p:cNvPr id="4" name="Content Placeholder 3">
            <a:extLst>
              <a:ext uri="{FF2B5EF4-FFF2-40B4-BE49-F238E27FC236}">
                <a16:creationId xmlns:a16="http://schemas.microsoft.com/office/drawing/2014/main" id="{669D7DC4-8C10-494D-B06C-AF68566E67DD}"/>
              </a:ext>
            </a:extLst>
          </p:cNvPr>
          <p:cNvSpPr>
            <a:spLocks noGrp="1"/>
          </p:cNvSpPr>
          <p:nvPr>
            <p:ph idx="1"/>
          </p:nvPr>
        </p:nvSpPr>
        <p:spPr>
          <a:xfrm>
            <a:off x="838200" y="1459659"/>
            <a:ext cx="10515600" cy="4560141"/>
          </a:xfrm>
        </p:spPr>
        <p:txBody>
          <a:bodyPr>
            <a:normAutofit/>
          </a:bodyPr>
          <a:lstStyle/>
          <a:p>
            <a:pPr marL="0" indent="0">
              <a:lnSpc>
                <a:spcPct val="100000"/>
              </a:lnSpc>
              <a:spcBef>
                <a:spcPts val="1500"/>
              </a:spcBef>
              <a:buNone/>
            </a:pPr>
            <a:r>
              <a:rPr lang="en-US" sz="3100" dirty="0"/>
              <a:t>A pyramid is characterized by payment by participants of money to the company in return for which they receive </a:t>
            </a:r>
          </a:p>
          <a:p>
            <a:pPr marL="514350" indent="-514350">
              <a:lnSpc>
                <a:spcPct val="100000"/>
              </a:lnSpc>
              <a:spcBef>
                <a:spcPts val="1500"/>
              </a:spcBef>
              <a:buAutoNum type="arabicParenBoth"/>
            </a:pPr>
            <a:r>
              <a:rPr lang="en-US" sz="3100" dirty="0"/>
              <a:t>  the right to sell a product and </a:t>
            </a:r>
          </a:p>
          <a:p>
            <a:pPr marL="514350" indent="-514350">
              <a:lnSpc>
                <a:spcPct val="100000"/>
              </a:lnSpc>
              <a:spcBef>
                <a:spcPts val="1500"/>
              </a:spcBef>
              <a:buAutoNum type="arabicParenBoth"/>
            </a:pPr>
            <a:r>
              <a:rPr lang="en-US" sz="3100" dirty="0"/>
              <a:t>  the right to receive in return for recruiting other participants into the program rewards which are unrelated to the sale of product to ultimate users.</a:t>
            </a:r>
          </a:p>
        </p:txBody>
      </p:sp>
    </p:spTree>
    <p:extLst>
      <p:ext uri="{BB962C8B-B14F-4D97-AF65-F5344CB8AC3E}">
        <p14:creationId xmlns:p14="http://schemas.microsoft.com/office/powerpoint/2010/main" val="19588309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80338" y="486033"/>
            <a:ext cx="4182218" cy="5407621"/>
          </a:xfrm>
          <a:prstGeom prst="rect">
            <a:avLst/>
          </a:prstGeom>
        </p:spPr>
      </p:pic>
      <p:pic>
        <p:nvPicPr>
          <p:cNvPr id="3" name="Picture 5" descr="Exh 1049 (cropp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199" y="4431323"/>
            <a:ext cx="6934257" cy="68814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252025" y="3798277"/>
            <a:ext cx="3319975" cy="337625"/>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5029199" y="4375052"/>
            <a:ext cx="6934257" cy="800685"/>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p:cNvCxnSpPr/>
          <p:nvPr/>
        </p:nvCxnSpPr>
        <p:spPr>
          <a:xfrm>
            <a:off x="4572000" y="3967089"/>
            <a:ext cx="457199" cy="80830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Title 2">
            <a:extLst>
              <a:ext uri="{FF2B5EF4-FFF2-40B4-BE49-F238E27FC236}">
                <a16:creationId xmlns:a16="http://schemas.microsoft.com/office/drawing/2014/main" id="{1BFB971A-50C1-4E24-94E4-0C056C1BA641}"/>
              </a:ext>
            </a:extLst>
          </p:cNvPr>
          <p:cNvSpPr txBox="1">
            <a:spLocks/>
          </p:cNvSpPr>
          <p:nvPr/>
        </p:nvSpPr>
        <p:spPr>
          <a:xfrm>
            <a:off x="3792512" y="753314"/>
            <a:ext cx="8066556" cy="737856"/>
          </a:xfrm>
          <a:prstGeom prst="rect">
            <a:avLst/>
          </a:prstGeom>
        </p:spPr>
        <p:txBody>
          <a:bodyPr/>
          <a:lstStyle>
            <a:lvl1pPr algn="l" defTabSz="914400" rtl="0" eaLnBrk="1" latinLnBrk="0" hangingPunct="1">
              <a:lnSpc>
                <a:spcPct val="90000"/>
              </a:lnSpc>
              <a:spcBef>
                <a:spcPct val="0"/>
              </a:spcBef>
              <a:buNone/>
              <a:defRPr sz="4400" kern="1200">
                <a:solidFill>
                  <a:srgbClr val="2C2C32"/>
                </a:solidFill>
                <a:latin typeface="+mj-lt"/>
                <a:ea typeface="+mj-ea"/>
                <a:cs typeface="+mj-cs"/>
              </a:defRPr>
            </a:lvl1pPr>
          </a:lstStyle>
          <a:p>
            <a:r>
              <a:rPr lang="en-US" sz="4000" i="1" dirty="0">
                <a:solidFill>
                  <a:schemeClr val="accent2"/>
                </a:solidFill>
              </a:rPr>
              <a:t>FTC Staff Advisory Opinion</a:t>
            </a:r>
            <a:r>
              <a:rPr lang="en-US" sz="4000" dirty="0">
                <a:solidFill>
                  <a:schemeClr val="accent2"/>
                </a:solidFill>
              </a:rPr>
              <a:t> (2004)</a:t>
            </a:r>
          </a:p>
        </p:txBody>
      </p:sp>
    </p:spTree>
    <p:extLst>
      <p:ext uri="{BB962C8B-B14F-4D97-AF65-F5344CB8AC3E}">
        <p14:creationId xmlns:p14="http://schemas.microsoft.com/office/powerpoint/2010/main" val="1619642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69D7DC4-8C10-494D-B06C-AF68566E67DD}"/>
              </a:ext>
            </a:extLst>
          </p:cNvPr>
          <p:cNvSpPr>
            <a:spLocks noGrp="1"/>
          </p:cNvSpPr>
          <p:nvPr>
            <p:ph idx="1"/>
          </p:nvPr>
        </p:nvSpPr>
        <p:spPr>
          <a:xfrm>
            <a:off x="6020972" y="2163253"/>
            <a:ext cx="5332828" cy="2872981"/>
          </a:xfrm>
          <a:ln w="38100">
            <a:solidFill>
              <a:schemeClr val="accent1"/>
            </a:solidFill>
          </a:ln>
        </p:spPr>
        <p:txBody>
          <a:bodyPr>
            <a:normAutofit/>
          </a:bodyPr>
          <a:lstStyle/>
          <a:p>
            <a:pPr marL="0" indent="0">
              <a:lnSpc>
                <a:spcPct val="100000"/>
              </a:lnSpc>
              <a:spcBef>
                <a:spcPts val="1500"/>
              </a:spcBef>
              <a:buNone/>
            </a:pPr>
            <a:r>
              <a:rPr lang="en-US" sz="2400" dirty="0">
                <a:latin typeface="Times New Roman" panose="02020603050405020304" pitchFamily="18" charset="0"/>
                <a:cs typeface="Times New Roman" panose="02020603050405020304" pitchFamily="18" charset="0"/>
              </a:rPr>
              <a:t>The critical question for the FTC is whether the revenues that primarily support the commissions paid to all participants are generated from purchases of goods and services that are not simply incidental to the purchase of the right to participate in a money-making venture</a:t>
            </a:r>
            <a:r>
              <a:rPr lang="en-US" dirty="0">
                <a:latin typeface="Times New Roman" panose="02020603050405020304" pitchFamily="18" charset="0"/>
                <a:cs typeface="Times New Roman" panose="02020603050405020304" pitchFamily="18" charset="0"/>
              </a:rPr>
              <a:t>.”</a:t>
            </a:r>
          </a:p>
          <a:p>
            <a:pPr marL="0" indent="0">
              <a:buNone/>
            </a:pPr>
            <a:endParaRPr lang="en-US" dirty="0"/>
          </a:p>
        </p:txBody>
      </p:sp>
      <p:pic>
        <p:nvPicPr>
          <p:cNvPr id="5" name="Picture 4"/>
          <p:cNvPicPr>
            <a:picLocks noChangeAspect="1"/>
          </p:cNvPicPr>
          <p:nvPr/>
        </p:nvPicPr>
        <p:blipFill>
          <a:blip r:embed="rId2"/>
          <a:stretch>
            <a:fillRect/>
          </a:stretch>
        </p:blipFill>
        <p:spPr>
          <a:xfrm>
            <a:off x="980338" y="456053"/>
            <a:ext cx="4182218" cy="5407621"/>
          </a:xfrm>
          <a:prstGeom prst="rect">
            <a:avLst/>
          </a:prstGeom>
        </p:spPr>
      </p:pic>
      <p:sp>
        <p:nvSpPr>
          <p:cNvPr id="6" name="Title 2">
            <a:extLst>
              <a:ext uri="{FF2B5EF4-FFF2-40B4-BE49-F238E27FC236}">
                <a16:creationId xmlns:a16="http://schemas.microsoft.com/office/drawing/2014/main" id="{1BFB971A-50C1-4E24-94E4-0C056C1BA641}"/>
              </a:ext>
            </a:extLst>
          </p:cNvPr>
          <p:cNvSpPr txBox="1">
            <a:spLocks/>
          </p:cNvSpPr>
          <p:nvPr/>
        </p:nvSpPr>
        <p:spPr>
          <a:xfrm>
            <a:off x="3852471" y="753314"/>
            <a:ext cx="8006597" cy="737856"/>
          </a:xfrm>
          <a:prstGeom prst="rect">
            <a:avLst/>
          </a:prstGeom>
        </p:spPr>
        <p:txBody>
          <a:bodyPr/>
          <a:lstStyle>
            <a:lvl1pPr algn="l" defTabSz="914400" rtl="0" eaLnBrk="1" latinLnBrk="0" hangingPunct="1">
              <a:lnSpc>
                <a:spcPct val="90000"/>
              </a:lnSpc>
              <a:spcBef>
                <a:spcPct val="0"/>
              </a:spcBef>
              <a:buNone/>
              <a:defRPr sz="4400" kern="1200">
                <a:solidFill>
                  <a:srgbClr val="2C2C32"/>
                </a:solidFill>
                <a:latin typeface="+mj-lt"/>
                <a:ea typeface="+mj-ea"/>
                <a:cs typeface="+mj-cs"/>
              </a:defRPr>
            </a:lvl1pPr>
          </a:lstStyle>
          <a:p>
            <a:r>
              <a:rPr lang="en-US" sz="4000" i="1" dirty="0">
                <a:solidFill>
                  <a:schemeClr val="accent2"/>
                </a:solidFill>
              </a:rPr>
              <a:t>FTC Staff Advisory Opinion</a:t>
            </a:r>
            <a:r>
              <a:rPr lang="en-US" sz="4000" dirty="0">
                <a:solidFill>
                  <a:schemeClr val="accent2"/>
                </a:solidFill>
              </a:rPr>
              <a:t> (2004)</a:t>
            </a:r>
          </a:p>
        </p:txBody>
      </p:sp>
      <p:sp>
        <p:nvSpPr>
          <p:cNvPr id="7" name="Rectangle 6"/>
          <p:cNvSpPr/>
          <p:nvPr/>
        </p:nvSpPr>
        <p:spPr>
          <a:xfrm>
            <a:off x="1322363" y="4037428"/>
            <a:ext cx="3263705" cy="365760"/>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p:cNvCxnSpPr>
            <a:stCxn id="7" idx="3"/>
          </p:cNvCxnSpPr>
          <p:nvPr/>
        </p:nvCxnSpPr>
        <p:spPr>
          <a:xfrm flipV="1">
            <a:off x="4586068" y="2912012"/>
            <a:ext cx="1434904" cy="1308296"/>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67589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FB971A-50C1-4E24-94E4-0C056C1BA641}"/>
              </a:ext>
            </a:extLst>
          </p:cNvPr>
          <p:cNvSpPr>
            <a:spLocks noGrp="1"/>
          </p:cNvSpPr>
          <p:nvPr>
            <p:ph type="title"/>
          </p:nvPr>
        </p:nvSpPr>
        <p:spPr>
          <a:xfrm>
            <a:off x="838200" y="365126"/>
            <a:ext cx="10515600" cy="954008"/>
          </a:xfrm>
        </p:spPr>
        <p:txBody>
          <a:bodyPr>
            <a:normAutofit/>
          </a:bodyPr>
          <a:lstStyle/>
          <a:p>
            <a:r>
              <a:rPr lang="en-US" sz="4000" dirty="0">
                <a:solidFill>
                  <a:schemeClr val="accent2"/>
                </a:solidFill>
              </a:rPr>
              <a:t>FTC v. BurnLounge</a:t>
            </a:r>
            <a:r>
              <a:rPr lang="en-US" sz="4000" i="1" dirty="0">
                <a:solidFill>
                  <a:schemeClr val="accent2"/>
                </a:solidFill>
              </a:rPr>
              <a:t> </a:t>
            </a:r>
            <a:r>
              <a:rPr lang="en-US" sz="4000" dirty="0">
                <a:solidFill>
                  <a:schemeClr val="accent2"/>
                </a:solidFill>
              </a:rPr>
              <a:t>(9th Cir. 2014)</a:t>
            </a:r>
          </a:p>
        </p:txBody>
      </p:sp>
      <p:sp>
        <p:nvSpPr>
          <p:cNvPr id="4" name="Content Placeholder 3">
            <a:extLst>
              <a:ext uri="{FF2B5EF4-FFF2-40B4-BE49-F238E27FC236}">
                <a16:creationId xmlns:a16="http://schemas.microsoft.com/office/drawing/2014/main" id="{669D7DC4-8C10-494D-B06C-AF68566E67DD}"/>
              </a:ext>
            </a:extLst>
          </p:cNvPr>
          <p:cNvSpPr>
            <a:spLocks noGrp="1"/>
          </p:cNvSpPr>
          <p:nvPr>
            <p:ph idx="1"/>
          </p:nvPr>
        </p:nvSpPr>
        <p:spPr>
          <a:xfrm>
            <a:off x="838199" y="1439057"/>
            <a:ext cx="10809157" cy="4250299"/>
          </a:xfrm>
        </p:spPr>
        <p:txBody>
          <a:bodyPr/>
          <a:lstStyle/>
          <a:p>
            <a:pPr>
              <a:lnSpc>
                <a:spcPct val="100000"/>
              </a:lnSpc>
              <a:spcBef>
                <a:spcPts val="1500"/>
              </a:spcBef>
            </a:pPr>
            <a:r>
              <a:rPr lang="en-US" sz="3200" dirty="0"/>
              <a:t>Not all MLM businesses are illegal pyramid schemes. To determine whether a MLM business is a pyramid, a court must look at how the MLM business operates in practice.</a:t>
            </a:r>
          </a:p>
          <a:p>
            <a:pPr>
              <a:lnSpc>
                <a:spcPct val="100000"/>
              </a:lnSpc>
              <a:spcBef>
                <a:spcPts val="2400"/>
              </a:spcBef>
            </a:pPr>
            <a:r>
              <a:rPr lang="en-US" sz="3200" dirty="0"/>
              <a:t>BurnLounge's focus was recruitment and the rewards it paid, in the form of cash bonuses, were primarily for recruitment rather than for sales of merchandise.</a:t>
            </a:r>
          </a:p>
          <a:p>
            <a:pPr marL="0" indent="0">
              <a:buNone/>
            </a:pPr>
            <a:endParaRPr lang="en-US" dirty="0"/>
          </a:p>
        </p:txBody>
      </p:sp>
    </p:spTree>
    <p:extLst>
      <p:ext uri="{BB962C8B-B14F-4D97-AF65-F5344CB8AC3E}">
        <p14:creationId xmlns:p14="http://schemas.microsoft.com/office/powerpoint/2010/main" val="11943024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FB971A-50C1-4E24-94E4-0C056C1BA641}"/>
              </a:ext>
            </a:extLst>
          </p:cNvPr>
          <p:cNvSpPr>
            <a:spLocks noGrp="1"/>
          </p:cNvSpPr>
          <p:nvPr>
            <p:ph type="title"/>
          </p:nvPr>
        </p:nvSpPr>
        <p:spPr>
          <a:xfrm>
            <a:off x="838200" y="365126"/>
            <a:ext cx="10515600" cy="954008"/>
          </a:xfrm>
        </p:spPr>
        <p:txBody>
          <a:bodyPr>
            <a:normAutofit/>
          </a:bodyPr>
          <a:lstStyle/>
          <a:p>
            <a:r>
              <a:rPr lang="en-US" sz="4000" dirty="0">
                <a:solidFill>
                  <a:schemeClr val="accent2"/>
                </a:solidFill>
              </a:rPr>
              <a:t>FTC v. BurnLounge</a:t>
            </a:r>
            <a:r>
              <a:rPr lang="en-US" sz="4000" i="1" dirty="0">
                <a:solidFill>
                  <a:schemeClr val="accent2"/>
                </a:solidFill>
              </a:rPr>
              <a:t> </a:t>
            </a:r>
            <a:r>
              <a:rPr lang="en-US" sz="4000" dirty="0">
                <a:solidFill>
                  <a:schemeClr val="accent2"/>
                </a:solidFill>
              </a:rPr>
              <a:t>(9th Cir. 2014)</a:t>
            </a:r>
          </a:p>
        </p:txBody>
      </p:sp>
      <p:sp>
        <p:nvSpPr>
          <p:cNvPr id="4" name="Content Placeholder 3">
            <a:extLst>
              <a:ext uri="{FF2B5EF4-FFF2-40B4-BE49-F238E27FC236}">
                <a16:creationId xmlns:a16="http://schemas.microsoft.com/office/drawing/2014/main" id="{669D7DC4-8C10-494D-B06C-AF68566E67DD}"/>
              </a:ext>
            </a:extLst>
          </p:cNvPr>
          <p:cNvSpPr>
            <a:spLocks noGrp="1"/>
          </p:cNvSpPr>
          <p:nvPr>
            <p:ph idx="1"/>
          </p:nvPr>
        </p:nvSpPr>
        <p:spPr>
          <a:xfrm>
            <a:off x="838199" y="1439057"/>
            <a:ext cx="10809157" cy="4250299"/>
          </a:xfrm>
        </p:spPr>
        <p:txBody>
          <a:bodyPr/>
          <a:lstStyle/>
          <a:p>
            <a:pPr>
              <a:lnSpc>
                <a:spcPct val="100000"/>
              </a:lnSpc>
              <a:spcBef>
                <a:spcPts val="1500"/>
              </a:spcBef>
            </a:pPr>
            <a:r>
              <a:rPr lang="en-US" sz="3200" dirty="0"/>
              <a:t>BurnLounge's focus was in promoting the program rather than selling the products.</a:t>
            </a:r>
          </a:p>
          <a:p>
            <a:pPr>
              <a:lnSpc>
                <a:spcPct val="100000"/>
              </a:lnSpc>
              <a:spcBef>
                <a:spcPts val="2400"/>
              </a:spcBef>
            </a:pPr>
            <a:r>
              <a:rPr lang="en-US" sz="3200" dirty="0"/>
              <a:t>Participants earned rewards by recruiting others to join the scheme, i.e., by recruiting new participants to buy packages.   . . . but </a:t>
            </a:r>
            <a:r>
              <a:rPr lang="en-US" sz="3200" i="1" dirty="0"/>
              <a:t>the rewards the participants received in return were largely for recruitment, not for product sales</a:t>
            </a:r>
            <a:r>
              <a:rPr lang="en-US" sz="3200" dirty="0"/>
              <a:t>.</a:t>
            </a:r>
          </a:p>
          <a:p>
            <a:pPr marL="0" indent="0">
              <a:buNone/>
            </a:pPr>
            <a:endParaRPr lang="en-US" dirty="0"/>
          </a:p>
        </p:txBody>
      </p:sp>
    </p:spTree>
    <p:extLst>
      <p:ext uri="{BB962C8B-B14F-4D97-AF65-F5344CB8AC3E}">
        <p14:creationId xmlns:p14="http://schemas.microsoft.com/office/powerpoint/2010/main" val="39332259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FB971A-50C1-4E24-94E4-0C056C1BA641}"/>
              </a:ext>
            </a:extLst>
          </p:cNvPr>
          <p:cNvSpPr>
            <a:spLocks noGrp="1"/>
          </p:cNvSpPr>
          <p:nvPr>
            <p:ph type="title"/>
          </p:nvPr>
        </p:nvSpPr>
        <p:spPr>
          <a:xfrm>
            <a:off x="838200" y="290175"/>
            <a:ext cx="10515600" cy="1325563"/>
          </a:xfrm>
        </p:spPr>
        <p:txBody>
          <a:bodyPr>
            <a:normAutofit/>
          </a:bodyPr>
          <a:lstStyle/>
          <a:p>
            <a:pPr algn="ctr"/>
            <a:r>
              <a:rPr lang="en-US" sz="3600" dirty="0">
                <a:solidFill>
                  <a:schemeClr val="accent2"/>
                </a:solidFill>
              </a:rPr>
              <a:t>FTC Business Guidance </a:t>
            </a:r>
            <a:br>
              <a:rPr lang="en-US" sz="3600" dirty="0">
                <a:solidFill>
                  <a:schemeClr val="accent2"/>
                </a:solidFill>
              </a:rPr>
            </a:br>
            <a:r>
              <a:rPr lang="en-US" sz="3600" dirty="0">
                <a:solidFill>
                  <a:schemeClr val="accent2"/>
                </a:solidFill>
              </a:rPr>
              <a:t>Concerning MLM (Jan. 2018)</a:t>
            </a:r>
          </a:p>
        </p:txBody>
      </p:sp>
      <p:pic>
        <p:nvPicPr>
          <p:cNvPr id="5" name="Picture 4"/>
          <p:cNvPicPr>
            <a:picLocks noChangeAspect="1"/>
          </p:cNvPicPr>
          <p:nvPr/>
        </p:nvPicPr>
        <p:blipFill>
          <a:blip r:embed="rId2"/>
          <a:stretch>
            <a:fillRect/>
          </a:stretch>
        </p:blipFill>
        <p:spPr>
          <a:xfrm>
            <a:off x="1678898" y="1988345"/>
            <a:ext cx="8004748" cy="2538685"/>
          </a:xfrm>
          <a:prstGeom prst="rect">
            <a:avLst/>
          </a:prstGeom>
        </p:spPr>
      </p:pic>
      <p:sp>
        <p:nvSpPr>
          <p:cNvPr id="6" name="Rectangle 5"/>
          <p:cNvSpPr/>
          <p:nvPr/>
        </p:nvSpPr>
        <p:spPr>
          <a:xfrm>
            <a:off x="1678898" y="2938072"/>
            <a:ext cx="8004748" cy="119921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61829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243763-9D69-75C5-33BA-805FA76AF59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 y="669"/>
            <a:ext cx="12191995" cy="6856657"/>
          </a:xfrm>
          <a:prstGeom prst="rect">
            <a:avLst/>
          </a:prstGeom>
        </p:spPr>
      </p:pic>
    </p:spTree>
    <p:extLst>
      <p:ext uri="{BB962C8B-B14F-4D97-AF65-F5344CB8AC3E}">
        <p14:creationId xmlns:p14="http://schemas.microsoft.com/office/powerpoint/2010/main" val="344073741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FB971A-50C1-4E24-94E4-0C056C1BA641}"/>
              </a:ext>
            </a:extLst>
          </p:cNvPr>
          <p:cNvSpPr>
            <a:spLocks noGrp="1"/>
          </p:cNvSpPr>
          <p:nvPr>
            <p:ph type="title"/>
          </p:nvPr>
        </p:nvSpPr>
        <p:spPr>
          <a:xfrm>
            <a:off x="838200" y="290175"/>
            <a:ext cx="10515600" cy="1325563"/>
          </a:xfrm>
        </p:spPr>
        <p:txBody>
          <a:bodyPr>
            <a:normAutofit/>
          </a:bodyPr>
          <a:lstStyle/>
          <a:p>
            <a:pPr algn="ctr"/>
            <a:r>
              <a:rPr lang="en-US" sz="3600" dirty="0">
                <a:solidFill>
                  <a:schemeClr val="accent2"/>
                </a:solidFill>
              </a:rPr>
              <a:t>FTC Business Guidance </a:t>
            </a:r>
            <a:br>
              <a:rPr lang="en-US" sz="3600" dirty="0">
                <a:solidFill>
                  <a:schemeClr val="accent2"/>
                </a:solidFill>
              </a:rPr>
            </a:br>
            <a:r>
              <a:rPr lang="en-US" sz="3600" dirty="0">
                <a:solidFill>
                  <a:schemeClr val="accent2"/>
                </a:solidFill>
              </a:rPr>
              <a:t>Concerning MLM (Jan. 2018)</a:t>
            </a:r>
          </a:p>
        </p:txBody>
      </p:sp>
      <p:pic>
        <p:nvPicPr>
          <p:cNvPr id="6" name="Picture 5"/>
          <p:cNvPicPr>
            <a:picLocks noChangeAspect="1"/>
          </p:cNvPicPr>
          <p:nvPr/>
        </p:nvPicPr>
        <p:blipFill>
          <a:blip r:embed="rId2"/>
          <a:stretch>
            <a:fillRect/>
          </a:stretch>
        </p:blipFill>
        <p:spPr>
          <a:xfrm>
            <a:off x="668721" y="1765639"/>
            <a:ext cx="10229127" cy="3417566"/>
          </a:xfrm>
          <a:prstGeom prst="rect">
            <a:avLst/>
          </a:prstGeom>
        </p:spPr>
      </p:pic>
    </p:spTree>
    <p:extLst>
      <p:ext uri="{BB962C8B-B14F-4D97-AF65-F5344CB8AC3E}">
        <p14:creationId xmlns:p14="http://schemas.microsoft.com/office/powerpoint/2010/main" val="30506844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FB971A-50C1-4E24-94E4-0C056C1BA641}"/>
              </a:ext>
            </a:extLst>
          </p:cNvPr>
          <p:cNvSpPr>
            <a:spLocks noGrp="1"/>
          </p:cNvSpPr>
          <p:nvPr>
            <p:ph type="title"/>
          </p:nvPr>
        </p:nvSpPr>
        <p:spPr>
          <a:xfrm>
            <a:off x="509665" y="365126"/>
            <a:ext cx="11272603" cy="954008"/>
          </a:xfrm>
        </p:spPr>
        <p:txBody>
          <a:bodyPr>
            <a:noAutofit/>
          </a:bodyPr>
          <a:lstStyle/>
          <a:p>
            <a:pPr algn="ctr"/>
            <a:r>
              <a:rPr lang="en-US" sz="3600" dirty="0">
                <a:solidFill>
                  <a:schemeClr val="accent2"/>
                </a:solidFill>
              </a:rPr>
              <a:t>FTC v. Noland, Success By Health </a:t>
            </a:r>
            <a:br>
              <a:rPr lang="en-US" sz="3600" dirty="0">
                <a:solidFill>
                  <a:schemeClr val="accent2"/>
                </a:solidFill>
              </a:rPr>
            </a:br>
            <a:r>
              <a:rPr lang="en-US" sz="3600" dirty="0">
                <a:solidFill>
                  <a:schemeClr val="accent2"/>
                </a:solidFill>
              </a:rPr>
              <a:t>(D. Arizona 2020)</a:t>
            </a:r>
          </a:p>
        </p:txBody>
      </p:sp>
      <p:sp>
        <p:nvSpPr>
          <p:cNvPr id="4" name="Content Placeholder 3">
            <a:extLst>
              <a:ext uri="{FF2B5EF4-FFF2-40B4-BE49-F238E27FC236}">
                <a16:creationId xmlns:a16="http://schemas.microsoft.com/office/drawing/2014/main" id="{669D7DC4-8C10-494D-B06C-AF68566E67DD}"/>
              </a:ext>
            </a:extLst>
          </p:cNvPr>
          <p:cNvSpPr>
            <a:spLocks noGrp="1"/>
          </p:cNvSpPr>
          <p:nvPr>
            <p:ph idx="1"/>
          </p:nvPr>
        </p:nvSpPr>
        <p:spPr>
          <a:xfrm>
            <a:off x="509665" y="1648917"/>
            <a:ext cx="11137691" cy="3687579"/>
          </a:xfrm>
        </p:spPr>
        <p:txBody>
          <a:bodyPr/>
          <a:lstStyle/>
          <a:p>
            <a:pPr marL="0" indent="0" algn="ctr">
              <a:lnSpc>
                <a:spcPct val="100000"/>
              </a:lnSpc>
              <a:spcBef>
                <a:spcPts val="1500"/>
              </a:spcBef>
              <a:buNone/>
            </a:pPr>
            <a:r>
              <a:rPr lang="en-US" sz="2700" b="1" i="1" dirty="0">
                <a:solidFill>
                  <a:schemeClr val="accent3">
                    <a:lumMod val="75000"/>
                  </a:schemeClr>
                </a:solidFill>
              </a:rPr>
              <a:t>Court Order Granting FTC Motion for Preliminary Injunction</a:t>
            </a:r>
          </a:p>
          <a:p>
            <a:pPr>
              <a:lnSpc>
                <a:spcPct val="100000"/>
              </a:lnSpc>
              <a:spcBef>
                <a:spcPts val="1500"/>
              </a:spcBef>
            </a:pPr>
            <a:r>
              <a:rPr lang="en-US" sz="3000" dirty="0"/>
              <a:t>SBH’s sales videos and transcripts . . . show that SBH and Noland focus overwhelmingly on recruitment as the path to commissions and profits.  [Discussion] about the importance of retail sales . . . are drowned out by the drumbeat of constant emphasis on recruiting other Affiliates and profiting from a cut of the commissions earned by downline Affiliates.</a:t>
            </a:r>
            <a:endParaRPr lang="en-US" sz="3200" dirty="0"/>
          </a:p>
          <a:p>
            <a:pPr marL="0" indent="0">
              <a:buNone/>
            </a:pPr>
            <a:endParaRPr lang="en-US" dirty="0"/>
          </a:p>
        </p:txBody>
      </p:sp>
    </p:spTree>
    <p:extLst>
      <p:ext uri="{BB962C8B-B14F-4D97-AF65-F5344CB8AC3E}">
        <p14:creationId xmlns:p14="http://schemas.microsoft.com/office/powerpoint/2010/main" val="51029375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FB971A-50C1-4E24-94E4-0C056C1BA641}"/>
              </a:ext>
            </a:extLst>
          </p:cNvPr>
          <p:cNvSpPr>
            <a:spLocks noGrp="1"/>
          </p:cNvSpPr>
          <p:nvPr>
            <p:ph type="title"/>
          </p:nvPr>
        </p:nvSpPr>
        <p:spPr>
          <a:xfrm>
            <a:off x="509665" y="365126"/>
            <a:ext cx="11272603" cy="954008"/>
          </a:xfrm>
        </p:spPr>
        <p:txBody>
          <a:bodyPr>
            <a:noAutofit/>
          </a:bodyPr>
          <a:lstStyle/>
          <a:p>
            <a:pPr algn="ctr"/>
            <a:r>
              <a:rPr lang="en-US" sz="3600" dirty="0">
                <a:solidFill>
                  <a:schemeClr val="accent2"/>
                </a:solidFill>
              </a:rPr>
              <a:t>FTC v. Noland, Success By Health </a:t>
            </a:r>
            <a:br>
              <a:rPr lang="en-US" sz="3600" dirty="0">
                <a:solidFill>
                  <a:schemeClr val="accent2"/>
                </a:solidFill>
              </a:rPr>
            </a:br>
            <a:r>
              <a:rPr lang="en-US" sz="3600" dirty="0">
                <a:solidFill>
                  <a:schemeClr val="accent2"/>
                </a:solidFill>
              </a:rPr>
              <a:t>(D. Arizona 2020)</a:t>
            </a:r>
          </a:p>
        </p:txBody>
      </p:sp>
      <p:sp>
        <p:nvSpPr>
          <p:cNvPr id="4" name="Content Placeholder 3">
            <a:extLst>
              <a:ext uri="{FF2B5EF4-FFF2-40B4-BE49-F238E27FC236}">
                <a16:creationId xmlns:a16="http://schemas.microsoft.com/office/drawing/2014/main" id="{669D7DC4-8C10-494D-B06C-AF68566E67DD}"/>
              </a:ext>
            </a:extLst>
          </p:cNvPr>
          <p:cNvSpPr>
            <a:spLocks noGrp="1"/>
          </p:cNvSpPr>
          <p:nvPr>
            <p:ph idx="1"/>
          </p:nvPr>
        </p:nvSpPr>
        <p:spPr>
          <a:xfrm>
            <a:off x="509665" y="1648917"/>
            <a:ext cx="11137691" cy="3687579"/>
          </a:xfrm>
        </p:spPr>
        <p:txBody>
          <a:bodyPr/>
          <a:lstStyle/>
          <a:p>
            <a:pPr marL="0" indent="0" algn="ctr">
              <a:lnSpc>
                <a:spcPct val="100000"/>
              </a:lnSpc>
              <a:spcBef>
                <a:spcPts val="1500"/>
              </a:spcBef>
              <a:buNone/>
            </a:pPr>
            <a:r>
              <a:rPr lang="en-US" sz="2700" b="1" i="1" dirty="0">
                <a:solidFill>
                  <a:schemeClr val="accent3">
                    <a:lumMod val="75000"/>
                  </a:schemeClr>
                </a:solidFill>
              </a:rPr>
              <a:t>Court Order Granting FTC Motion for Preliminary Injunction</a:t>
            </a:r>
          </a:p>
          <a:p>
            <a:pPr>
              <a:lnSpc>
                <a:spcPct val="100000"/>
              </a:lnSpc>
              <a:spcBef>
                <a:spcPts val="1500"/>
              </a:spcBef>
            </a:pPr>
            <a:r>
              <a:rPr lang="en-US" sz="3000" dirty="0"/>
              <a:t>Admission that the profits an SBH Affiliate might earn through retail sales . . . are trivial and that the commission plan is actually “driven” by the potential profits to be earned by qualifying for the BAM bonus (which is “phase six” and requires, in its highest form, the recruitment of over 100,000 people).</a:t>
            </a:r>
          </a:p>
          <a:p>
            <a:pPr marL="0" indent="0">
              <a:buNone/>
            </a:pPr>
            <a:endParaRPr lang="en-US" dirty="0"/>
          </a:p>
        </p:txBody>
      </p:sp>
    </p:spTree>
    <p:extLst>
      <p:ext uri="{BB962C8B-B14F-4D97-AF65-F5344CB8AC3E}">
        <p14:creationId xmlns:p14="http://schemas.microsoft.com/office/powerpoint/2010/main" val="31266096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FB971A-50C1-4E24-94E4-0C056C1BA641}"/>
              </a:ext>
            </a:extLst>
          </p:cNvPr>
          <p:cNvSpPr>
            <a:spLocks noGrp="1"/>
          </p:cNvSpPr>
          <p:nvPr>
            <p:ph type="title"/>
          </p:nvPr>
        </p:nvSpPr>
        <p:spPr>
          <a:xfrm>
            <a:off x="509665" y="365126"/>
            <a:ext cx="11272603" cy="954008"/>
          </a:xfrm>
        </p:spPr>
        <p:txBody>
          <a:bodyPr>
            <a:noAutofit/>
          </a:bodyPr>
          <a:lstStyle/>
          <a:p>
            <a:pPr algn="ctr"/>
            <a:r>
              <a:rPr lang="en-US" sz="3600" dirty="0">
                <a:solidFill>
                  <a:schemeClr val="accent2"/>
                </a:solidFill>
              </a:rPr>
              <a:t>FTC v. Noland, Success By Health </a:t>
            </a:r>
            <a:br>
              <a:rPr lang="en-US" sz="3600" dirty="0">
                <a:solidFill>
                  <a:schemeClr val="accent2"/>
                </a:solidFill>
              </a:rPr>
            </a:br>
            <a:r>
              <a:rPr lang="en-US" sz="3600" dirty="0">
                <a:solidFill>
                  <a:schemeClr val="accent2"/>
                </a:solidFill>
              </a:rPr>
              <a:t>(D. Arizona 2020)</a:t>
            </a:r>
          </a:p>
        </p:txBody>
      </p:sp>
      <p:sp>
        <p:nvSpPr>
          <p:cNvPr id="4" name="Content Placeholder 3">
            <a:extLst>
              <a:ext uri="{FF2B5EF4-FFF2-40B4-BE49-F238E27FC236}">
                <a16:creationId xmlns:a16="http://schemas.microsoft.com/office/drawing/2014/main" id="{669D7DC4-8C10-494D-B06C-AF68566E67DD}"/>
              </a:ext>
            </a:extLst>
          </p:cNvPr>
          <p:cNvSpPr>
            <a:spLocks noGrp="1"/>
          </p:cNvSpPr>
          <p:nvPr>
            <p:ph idx="1"/>
          </p:nvPr>
        </p:nvSpPr>
        <p:spPr>
          <a:xfrm>
            <a:off x="509665" y="1648917"/>
            <a:ext cx="11137691" cy="3687579"/>
          </a:xfrm>
        </p:spPr>
        <p:txBody>
          <a:bodyPr/>
          <a:lstStyle/>
          <a:p>
            <a:pPr marL="0" indent="0" algn="ctr">
              <a:lnSpc>
                <a:spcPct val="100000"/>
              </a:lnSpc>
              <a:spcBef>
                <a:spcPts val="1500"/>
              </a:spcBef>
              <a:buNone/>
            </a:pPr>
            <a:r>
              <a:rPr lang="en-US" sz="2700" b="1" i="1" dirty="0">
                <a:solidFill>
                  <a:schemeClr val="accent3">
                    <a:lumMod val="75000"/>
                  </a:schemeClr>
                </a:solidFill>
              </a:rPr>
              <a:t>Court Order Granting FTC Motion for Preliminary Injunction</a:t>
            </a:r>
          </a:p>
          <a:p>
            <a:pPr>
              <a:lnSpc>
                <a:spcPct val="100000"/>
              </a:lnSpc>
              <a:spcBef>
                <a:spcPts val="1500"/>
              </a:spcBef>
            </a:pPr>
            <a:r>
              <a:rPr lang="en-US" sz="3000" dirty="0"/>
              <a:t>Courts also consider whether the company has promulgated, and effectively enforced, policies to prevent inventory loading.    . . . SBH does not even attempt to track Affiliates’ retail sales or track how much inventory a particular Affiliate possesses.</a:t>
            </a:r>
          </a:p>
          <a:p>
            <a:pPr marL="0" indent="0">
              <a:buNone/>
            </a:pPr>
            <a:endParaRPr lang="en-US" dirty="0"/>
          </a:p>
        </p:txBody>
      </p:sp>
    </p:spTree>
    <p:extLst>
      <p:ext uri="{BB962C8B-B14F-4D97-AF65-F5344CB8AC3E}">
        <p14:creationId xmlns:p14="http://schemas.microsoft.com/office/powerpoint/2010/main" val="143831019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FB971A-50C1-4E24-94E4-0C056C1BA641}"/>
              </a:ext>
            </a:extLst>
          </p:cNvPr>
          <p:cNvSpPr>
            <a:spLocks noGrp="1"/>
          </p:cNvSpPr>
          <p:nvPr>
            <p:ph type="title"/>
          </p:nvPr>
        </p:nvSpPr>
        <p:spPr>
          <a:xfrm>
            <a:off x="509665" y="365126"/>
            <a:ext cx="11272603" cy="954008"/>
          </a:xfrm>
        </p:spPr>
        <p:txBody>
          <a:bodyPr>
            <a:noAutofit/>
          </a:bodyPr>
          <a:lstStyle/>
          <a:p>
            <a:pPr algn="ctr"/>
            <a:r>
              <a:rPr lang="en-US" sz="3600" dirty="0">
                <a:solidFill>
                  <a:schemeClr val="accent2"/>
                </a:solidFill>
              </a:rPr>
              <a:t>FTC v. Financial Education Services</a:t>
            </a:r>
            <a:br>
              <a:rPr lang="en-US" sz="3600" dirty="0">
                <a:solidFill>
                  <a:schemeClr val="accent2"/>
                </a:solidFill>
              </a:rPr>
            </a:br>
            <a:r>
              <a:rPr lang="en-US" sz="3600" dirty="0">
                <a:solidFill>
                  <a:schemeClr val="accent2"/>
                </a:solidFill>
              </a:rPr>
              <a:t>(E.D. Michigan 2022)</a:t>
            </a:r>
          </a:p>
        </p:txBody>
      </p:sp>
      <p:sp>
        <p:nvSpPr>
          <p:cNvPr id="4" name="Content Placeholder 3">
            <a:extLst>
              <a:ext uri="{FF2B5EF4-FFF2-40B4-BE49-F238E27FC236}">
                <a16:creationId xmlns:a16="http://schemas.microsoft.com/office/drawing/2014/main" id="{669D7DC4-8C10-494D-B06C-AF68566E67DD}"/>
              </a:ext>
            </a:extLst>
          </p:cNvPr>
          <p:cNvSpPr>
            <a:spLocks noGrp="1"/>
          </p:cNvSpPr>
          <p:nvPr>
            <p:ph idx="1"/>
          </p:nvPr>
        </p:nvSpPr>
        <p:spPr>
          <a:xfrm>
            <a:off x="838199" y="1648917"/>
            <a:ext cx="10809157" cy="3687579"/>
          </a:xfrm>
        </p:spPr>
        <p:txBody>
          <a:bodyPr>
            <a:normAutofit/>
          </a:bodyPr>
          <a:lstStyle/>
          <a:p>
            <a:pPr marL="0" indent="0" algn="ctr">
              <a:lnSpc>
                <a:spcPct val="100000"/>
              </a:lnSpc>
              <a:spcBef>
                <a:spcPts val="1500"/>
              </a:spcBef>
              <a:buNone/>
            </a:pPr>
            <a:r>
              <a:rPr lang="en-US" sz="2700" b="1" i="1" dirty="0">
                <a:solidFill>
                  <a:schemeClr val="accent3">
                    <a:lumMod val="75000"/>
                  </a:schemeClr>
                </a:solidFill>
              </a:rPr>
              <a:t>FTC Memo of Law in Support of Preliminary Injunction</a:t>
            </a:r>
          </a:p>
          <a:p>
            <a:pPr>
              <a:lnSpc>
                <a:spcPct val="100000"/>
              </a:lnSpc>
              <a:spcBef>
                <a:spcPts val="1500"/>
              </a:spcBef>
            </a:pPr>
            <a:r>
              <a:rPr lang="en-US" sz="2700" dirty="0"/>
              <a:t>Based on his evaluation of the FES compensation plan and policies and procedures, the FTC’s expert Dr. David Givens determined that Defendants’ payment and bonus structure for FES Agents incentivize recruiting new FES Agents rather than focusing their time or energy on selling FES products.</a:t>
            </a:r>
          </a:p>
        </p:txBody>
      </p:sp>
    </p:spTree>
    <p:extLst>
      <p:ext uri="{BB962C8B-B14F-4D97-AF65-F5344CB8AC3E}">
        <p14:creationId xmlns:p14="http://schemas.microsoft.com/office/powerpoint/2010/main" val="13230140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FB971A-50C1-4E24-94E4-0C056C1BA641}"/>
              </a:ext>
            </a:extLst>
          </p:cNvPr>
          <p:cNvSpPr>
            <a:spLocks noGrp="1"/>
          </p:cNvSpPr>
          <p:nvPr>
            <p:ph type="title"/>
          </p:nvPr>
        </p:nvSpPr>
        <p:spPr>
          <a:xfrm>
            <a:off x="509665" y="365126"/>
            <a:ext cx="11272603" cy="954008"/>
          </a:xfrm>
        </p:spPr>
        <p:txBody>
          <a:bodyPr>
            <a:noAutofit/>
          </a:bodyPr>
          <a:lstStyle/>
          <a:p>
            <a:pPr algn="ctr"/>
            <a:r>
              <a:rPr lang="en-US" sz="3600" dirty="0">
                <a:solidFill>
                  <a:schemeClr val="accent2"/>
                </a:solidFill>
              </a:rPr>
              <a:t>FTC v. Financial Education Services</a:t>
            </a:r>
            <a:br>
              <a:rPr lang="en-US" sz="3600" dirty="0">
                <a:solidFill>
                  <a:schemeClr val="accent2"/>
                </a:solidFill>
              </a:rPr>
            </a:br>
            <a:r>
              <a:rPr lang="en-US" sz="3600" dirty="0">
                <a:solidFill>
                  <a:schemeClr val="accent2"/>
                </a:solidFill>
              </a:rPr>
              <a:t>(E.D. Michigan 2022)</a:t>
            </a:r>
          </a:p>
        </p:txBody>
      </p:sp>
      <p:sp>
        <p:nvSpPr>
          <p:cNvPr id="4" name="Content Placeholder 3">
            <a:extLst>
              <a:ext uri="{FF2B5EF4-FFF2-40B4-BE49-F238E27FC236}">
                <a16:creationId xmlns:a16="http://schemas.microsoft.com/office/drawing/2014/main" id="{669D7DC4-8C10-494D-B06C-AF68566E67DD}"/>
              </a:ext>
            </a:extLst>
          </p:cNvPr>
          <p:cNvSpPr>
            <a:spLocks noGrp="1"/>
          </p:cNvSpPr>
          <p:nvPr>
            <p:ph idx="1"/>
          </p:nvPr>
        </p:nvSpPr>
        <p:spPr>
          <a:xfrm>
            <a:off x="838199" y="1648917"/>
            <a:ext cx="10809157" cy="3972394"/>
          </a:xfrm>
        </p:spPr>
        <p:txBody>
          <a:bodyPr>
            <a:normAutofit/>
          </a:bodyPr>
          <a:lstStyle/>
          <a:p>
            <a:pPr marL="0" indent="0" algn="ctr">
              <a:lnSpc>
                <a:spcPct val="100000"/>
              </a:lnSpc>
              <a:spcBef>
                <a:spcPts val="1500"/>
              </a:spcBef>
              <a:buNone/>
            </a:pPr>
            <a:r>
              <a:rPr lang="en-US" sz="2700" b="1" i="1" dirty="0">
                <a:solidFill>
                  <a:schemeClr val="accent3">
                    <a:lumMod val="75000"/>
                  </a:schemeClr>
                </a:solidFill>
              </a:rPr>
              <a:t>FTC Memo of Law in Support of Preliminary Injunction</a:t>
            </a:r>
          </a:p>
          <a:p>
            <a:pPr>
              <a:lnSpc>
                <a:spcPct val="100000"/>
              </a:lnSpc>
              <a:spcBef>
                <a:spcPts val="1500"/>
              </a:spcBef>
            </a:pPr>
            <a:r>
              <a:rPr lang="en-US" sz="2700" dirty="0"/>
              <a:t> The Receiver reports that “it appears that Agents are heavily incentivized to recruit other potential Agents to increase their compensation.”</a:t>
            </a:r>
          </a:p>
          <a:p>
            <a:pPr>
              <a:lnSpc>
                <a:spcPct val="100000"/>
              </a:lnSpc>
              <a:spcBef>
                <a:spcPts val="1500"/>
              </a:spcBef>
            </a:pPr>
            <a:r>
              <a:rPr lang="en-US" sz="2700" dirty="0"/>
              <a:t> Dr. Givens is clear that his “conclusions about the investment opportunity would hold even if the services offered by FES . . . delivered real value to consumers.”</a:t>
            </a:r>
          </a:p>
        </p:txBody>
      </p:sp>
    </p:spTree>
    <p:extLst>
      <p:ext uri="{BB962C8B-B14F-4D97-AF65-F5344CB8AC3E}">
        <p14:creationId xmlns:p14="http://schemas.microsoft.com/office/powerpoint/2010/main" val="221825825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FB971A-50C1-4E24-94E4-0C056C1BA641}"/>
              </a:ext>
            </a:extLst>
          </p:cNvPr>
          <p:cNvSpPr>
            <a:spLocks noGrp="1"/>
          </p:cNvSpPr>
          <p:nvPr>
            <p:ph type="title"/>
          </p:nvPr>
        </p:nvSpPr>
        <p:spPr>
          <a:xfrm>
            <a:off x="403413" y="176631"/>
            <a:ext cx="10515600" cy="1325563"/>
          </a:xfrm>
        </p:spPr>
        <p:txBody>
          <a:bodyPr>
            <a:normAutofit fontScale="90000"/>
          </a:bodyPr>
          <a:lstStyle/>
          <a:p>
            <a:pPr marL="0" marR="0" lvl="0" indent="0" defTabSz="914400" rtl="0" eaLnBrk="1" fontAlgn="auto" latinLnBrk="0" hangingPunct="1">
              <a:lnSpc>
                <a:spcPct val="100000"/>
              </a:lnSpc>
              <a:spcBef>
                <a:spcPct val="20000"/>
              </a:spcBef>
              <a:spcAft>
                <a:spcPct val="0"/>
              </a:spcAft>
              <a:defRPr/>
            </a:pPr>
            <a:r>
              <a:rPr kumimoji="0" lang="en-US" sz="4000" b="0" i="0" u="none" strike="noStrike" kern="1200" cap="none" spc="0" normalizeH="0" baseline="0" noProof="0">
                <a:ln>
                  <a:noFill/>
                </a:ln>
                <a:solidFill>
                  <a:srgbClr val="007788"/>
                </a:solidFill>
                <a:effectLst/>
                <a:uLnTx/>
                <a:uFillTx/>
                <a:latin typeface="Arial" pitchFamily="34" charset="0"/>
                <a:ea typeface="+mj-ea"/>
                <a:cs typeface="Arial" pitchFamily="34" charset="0"/>
              </a:rPr>
              <a:t>FTC Complaint Overview</a:t>
            </a:r>
            <a:br>
              <a:rPr kumimoji="0" lang="en-US" sz="4000" b="0" i="0" u="none" strike="noStrike" kern="1200" cap="none" spc="0" normalizeH="0" baseline="0" noProof="0">
                <a:ln>
                  <a:noFill/>
                </a:ln>
                <a:solidFill>
                  <a:srgbClr val="007788"/>
                </a:solidFill>
                <a:effectLst/>
                <a:uLnTx/>
                <a:uFillTx/>
                <a:latin typeface="Arial" pitchFamily="34" charset="0"/>
                <a:ea typeface="+mj-ea"/>
                <a:cs typeface="Arial" pitchFamily="34" charset="0"/>
              </a:rPr>
            </a:br>
            <a:endParaRPr lang="en-US"/>
          </a:p>
        </p:txBody>
      </p:sp>
      <p:graphicFrame>
        <p:nvGraphicFramePr>
          <p:cNvPr id="5" name="Content Placeholder 4">
            <a:extLst>
              <a:ext uri="{FF2B5EF4-FFF2-40B4-BE49-F238E27FC236}">
                <a16:creationId xmlns:a16="http://schemas.microsoft.com/office/drawing/2014/main" id="{17D1D947-E0B2-47C4-94A3-C2D0653D3C91}"/>
              </a:ext>
            </a:extLst>
          </p:cNvPr>
          <p:cNvGraphicFramePr/>
          <p:nvPr/>
        </p:nvGraphicFramePr>
        <p:xfrm>
          <a:off x="838200" y="1129553"/>
          <a:ext cx="10080813" cy="48890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9756862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715BB9-4BED-4BE9-B16D-F43AB551324B}"/>
              </a:ext>
            </a:extLst>
          </p:cNvPr>
          <p:cNvSpPr>
            <a:spLocks noGrp="1"/>
          </p:cNvSpPr>
          <p:nvPr>
            <p:ph type="title"/>
          </p:nvPr>
        </p:nvSpPr>
        <p:spPr/>
        <p:txBody>
          <a:bodyPr>
            <a:normAutofit fontScale="90000"/>
          </a:bodyPr>
          <a:lstStyle/>
          <a:p>
            <a:pPr marL="0" marR="0" lvl="0" indent="0" defTabSz="914400" rtl="0" eaLnBrk="1" fontAlgn="auto" latinLnBrk="0" hangingPunct="1">
              <a:lnSpc>
                <a:spcPct val="100000"/>
              </a:lnSpc>
              <a:spcBef>
                <a:spcPct val="20000"/>
              </a:spcBef>
              <a:spcAft>
                <a:spcPct val="0"/>
              </a:spcAft>
              <a:defRPr/>
            </a:pPr>
            <a:r>
              <a:rPr kumimoji="0" lang="en-US" sz="4000" b="0" i="0" u="none" strike="noStrike" kern="1200" cap="none" spc="0" normalizeH="0" baseline="0" noProof="0">
                <a:ln>
                  <a:noFill/>
                </a:ln>
                <a:solidFill>
                  <a:srgbClr val="007788"/>
                </a:solidFill>
                <a:effectLst/>
                <a:uLnTx/>
                <a:uFillTx/>
                <a:latin typeface="Arial" pitchFamily="34" charset="0"/>
                <a:ea typeface="+mj-ea"/>
                <a:cs typeface="Arial" pitchFamily="34" charset="0"/>
              </a:rPr>
              <a:t>Complaint Commonalities</a:t>
            </a:r>
            <a:br>
              <a:rPr kumimoji="0" lang="en-US" sz="4000" b="0" i="0" u="none" strike="noStrike" kern="1200" cap="none" spc="0" normalizeH="0" baseline="0" noProof="0">
                <a:ln>
                  <a:noFill/>
                </a:ln>
                <a:solidFill>
                  <a:srgbClr val="007788"/>
                </a:solidFill>
                <a:effectLst/>
                <a:uLnTx/>
                <a:uFillTx/>
                <a:latin typeface="Arial" pitchFamily="34" charset="0"/>
                <a:ea typeface="+mj-ea"/>
                <a:cs typeface="Arial" pitchFamily="34" charset="0"/>
              </a:rPr>
            </a:br>
            <a:endParaRPr lang="en-US"/>
          </a:p>
        </p:txBody>
      </p:sp>
      <p:sp>
        <p:nvSpPr>
          <p:cNvPr id="6" name="TextBox 5">
            <a:extLst>
              <a:ext uri="{FF2B5EF4-FFF2-40B4-BE49-F238E27FC236}">
                <a16:creationId xmlns:a16="http://schemas.microsoft.com/office/drawing/2014/main" id="{EBA665B8-29FC-4467-B8FD-E6F5536B454E}"/>
              </a:ext>
            </a:extLst>
          </p:cNvPr>
          <p:cNvSpPr txBox="1"/>
          <p:nvPr/>
        </p:nvSpPr>
        <p:spPr>
          <a:xfrm>
            <a:off x="838200" y="711562"/>
            <a:ext cx="6096000" cy="4905958"/>
          </a:xfrm>
          <a:prstGeom prst="rect">
            <a:avLst/>
          </a:prstGeom>
          <a:noFill/>
        </p:spPr>
        <p:txBody>
          <a:bodyPr wrap="square">
            <a:spAutoFit/>
          </a:bodyPr>
          <a:lstStyle/>
          <a:p>
            <a:pPr marL="0" marR="0" lvl="0" indent="0" algn="l" defTabSz="914400" rtl="0" eaLnBrk="1" fontAlgn="auto" latinLnBrk="0" hangingPunct="1">
              <a:lnSpc>
                <a:spcPct val="100000"/>
              </a:lnSpc>
              <a:spcBef>
                <a:spcPct val="20000"/>
              </a:spcBef>
              <a:spcAft>
                <a:spcPct val="0"/>
              </a:spcAft>
              <a:buClr>
                <a:srgbClr val="54585A"/>
              </a:buClr>
              <a:buSzTx/>
              <a:buFont typeface="Wingdings" panose="05000000000000000000" pitchFamily="2" charset="2"/>
              <a:buNone/>
              <a:defRPr/>
            </a:pPr>
            <a:endParaRPr kumimoji="0" lang="en-US" sz="3200" b="0" i="0" u="none" strike="noStrike" kern="1200" cap="none" spc="0" normalizeH="0" baseline="0" noProof="0">
              <a:ln>
                <a:noFill/>
              </a:ln>
              <a:solidFill>
                <a:srgbClr val="54585A"/>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ct val="20000"/>
              </a:spcBef>
              <a:spcAft>
                <a:spcPct val="0"/>
              </a:spcAft>
              <a:buClr>
                <a:srgbClr val="54585A"/>
              </a:buClr>
              <a:buSzTx/>
              <a:buFont typeface="Wingdings" panose="05000000000000000000" pitchFamily="2" charset="2"/>
              <a:buNone/>
              <a:defRPr/>
            </a:pPr>
            <a:r>
              <a:rPr kumimoji="0" lang="en-US" sz="3200" b="0" i="0" u="none" strike="noStrike" kern="1200" cap="none" spc="0" normalizeH="0" baseline="0" noProof="0">
                <a:ln>
                  <a:noFill/>
                </a:ln>
                <a:solidFill>
                  <a:srgbClr val="C00000"/>
                </a:solidFill>
                <a:effectLst/>
                <a:uLnTx/>
                <a:uFillTx/>
                <a:latin typeface="Arial" pitchFamily="34" charset="0"/>
                <a:ea typeface="+mn-ea"/>
                <a:cs typeface="Arial" pitchFamily="34" charset="0"/>
              </a:rPr>
              <a:t>Unrelated to structure</a:t>
            </a:r>
          </a:p>
          <a:p>
            <a:pPr marL="914400" marR="0" lvl="1" indent="-457200" algn="l" defTabSz="914400" rtl="0" eaLnBrk="1" fontAlgn="auto" latinLnBrk="0" hangingPunct="1">
              <a:lnSpc>
                <a:spcPct val="100000"/>
              </a:lnSpc>
              <a:spcBef>
                <a:spcPct val="20000"/>
              </a:spcBef>
              <a:spcAft>
                <a:spcPct val="0"/>
              </a:spcAft>
              <a:buClr>
                <a:srgbClr val="54585A"/>
              </a:buClr>
              <a:buSzTx/>
              <a:buFont typeface="Arial" pitchFamily="34" charset="0"/>
              <a:buChar char="–"/>
              <a:defRPr/>
            </a:pPr>
            <a:r>
              <a:rPr kumimoji="0" lang="en-US" sz="3200" b="0" i="0" u="none" strike="noStrike" kern="1200" cap="none" spc="0" normalizeH="0" baseline="0" noProof="0">
                <a:ln>
                  <a:noFill/>
                </a:ln>
                <a:solidFill>
                  <a:srgbClr val="54585A"/>
                </a:solidFill>
                <a:effectLst/>
                <a:uLnTx/>
                <a:uFillTx/>
                <a:latin typeface="Arial" pitchFamily="34" charset="0"/>
                <a:ea typeface="+mn-ea"/>
                <a:cs typeface="Arial" pitchFamily="34" charset="0"/>
              </a:rPr>
              <a:t>Earnings claims</a:t>
            </a:r>
          </a:p>
          <a:p>
            <a:pPr marL="1371600" marR="0" lvl="2" indent="-457200" algn="l" defTabSz="914400" rtl="0" eaLnBrk="1" fontAlgn="auto" latinLnBrk="0" hangingPunct="1">
              <a:lnSpc>
                <a:spcPct val="100000"/>
              </a:lnSpc>
              <a:spcBef>
                <a:spcPct val="20000"/>
              </a:spcBef>
              <a:spcAft>
                <a:spcPct val="0"/>
              </a:spcAft>
              <a:buClr>
                <a:srgbClr val="54585A"/>
              </a:buClr>
              <a:buSzTx/>
              <a:buFont typeface="Arial" pitchFamily="34" charset="0"/>
              <a:buChar char="•"/>
              <a:defRPr/>
            </a:pPr>
            <a:r>
              <a:rPr kumimoji="0" lang="en-US" sz="2800" b="0" i="0" u="none" strike="noStrike" kern="1200" cap="none" spc="0" normalizeH="0" baseline="0" noProof="0">
                <a:ln>
                  <a:noFill/>
                </a:ln>
                <a:solidFill>
                  <a:srgbClr val="54585A"/>
                </a:solidFill>
                <a:effectLst/>
                <a:uLnTx/>
                <a:uFillTx/>
                <a:latin typeface="Arial" pitchFamily="34" charset="0"/>
                <a:ea typeface="+mn-ea"/>
                <a:cs typeface="Arial" pitchFamily="34" charset="0"/>
              </a:rPr>
              <a:t>Broad agency interest</a:t>
            </a:r>
          </a:p>
          <a:p>
            <a:pPr marL="1371600" marR="0" lvl="2" indent="-457200" algn="l" defTabSz="914400" rtl="0" eaLnBrk="1" fontAlgn="auto" latinLnBrk="0" hangingPunct="1">
              <a:lnSpc>
                <a:spcPct val="100000"/>
              </a:lnSpc>
              <a:spcBef>
                <a:spcPct val="20000"/>
              </a:spcBef>
              <a:spcAft>
                <a:spcPct val="0"/>
              </a:spcAft>
              <a:buClr>
                <a:srgbClr val="54585A"/>
              </a:buClr>
              <a:buSzTx/>
              <a:buFont typeface="Arial" pitchFamily="34" charset="0"/>
              <a:buChar char="•"/>
              <a:defRPr/>
            </a:pPr>
            <a:r>
              <a:rPr kumimoji="0" lang="en-US" sz="2800" b="0" i="0" u="none" strike="noStrike" kern="1200" cap="none" spc="0" normalizeH="0" baseline="0" noProof="0">
                <a:ln>
                  <a:noFill/>
                </a:ln>
                <a:solidFill>
                  <a:srgbClr val="54585A"/>
                </a:solidFill>
                <a:effectLst/>
                <a:uLnTx/>
                <a:uFillTx/>
                <a:latin typeface="Arial" pitchFamily="34" charset="0"/>
                <a:ea typeface="+mn-ea"/>
                <a:cs typeface="Arial" pitchFamily="34" charset="0"/>
              </a:rPr>
              <a:t>Get people to sign up regardless of structure</a:t>
            </a:r>
          </a:p>
          <a:p>
            <a:pPr marL="914400" marR="0" lvl="1" indent="-457200" algn="l" defTabSz="914400" rtl="0" eaLnBrk="1" fontAlgn="auto" latinLnBrk="0" hangingPunct="1">
              <a:lnSpc>
                <a:spcPct val="100000"/>
              </a:lnSpc>
              <a:spcBef>
                <a:spcPct val="20000"/>
              </a:spcBef>
              <a:spcAft>
                <a:spcPct val="0"/>
              </a:spcAft>
              <a:buClr>
                <a:srgbClr val="54585A"/>
              </a:buClr>
              <a:buSzTx/>
              <a:buFont typeface="Arial" pitchFamily="34" charset="0"/>
              <a:buChar char="–"/>
              <a:defRPr/>
            </a:pPr>
            <a:r>
              <a:rPr kumimoji="0" lang="en-US" sz="3200" b="0" i="0" u="none" strike="noStrike" kern="1200" cap="none" spc="0" normalizeH="0" baseline="0" noProof="0">
                <a:ln>
                  <a:noFill/>
                </a:ln>
                <a:solidFill>
                  <a:srgbClr val="54585A"/>
                </a:solidFill>
                <a:effectLst/>
                <a:uLnTx/>
                <a:uFillTx/>
                <a:latin typeface="Arial" pitchFamily="34" charset="0"/>
                <a:ea typeface="+mn-ea"/>
                <a:cs typeface="Arial" pitchFamily="34" charset="0"/>
              </a:rPr>
              <a:t>“Confusing” or “convoluted” compensation plans</a:t>
            </a:r>
          </a:p>
          <a:p>
            <a:pPr marL="914400" marR="0" lvl="1" indent="-457200" algn="l" defTabSz="914400" rtl="0" eaLnBrk="1" fontAlgn="auto" latinLnBrk="0" hangingPunct="1">
              <a:lnSpc>
                <a:spcPct val="100000"/>
              </a:lnSpc>
              <a:spcBef>
                <a:spcPct val="20000"/>
              </a:spcBef>
              <a:spcAft>
                <a:spcPct val="0"/>
              </a:spcAft>
              <a:buClr>
                <a:srgbClr val="54585A"/>
              </a:buClr>
              <a:buSzTx/>
              <a:buFont typeface="Arial" pitchFamily="34" charset="0"/>
              <a:buChar char="–"/>
              <a:defRPr/>
            </a:pPr>
            <a:r>
              <a:rPr kumimoji="0" lang="en-US" sz="3200" b="0" i="0" u="none" strike="noStrike" kern="1200" cap="none" spc="0" normalizeH="0" baseline="0" noProof="0">
                <a:ln>
                  <a:noFill/>
                </a:ln>
                <a:solidFill>
                  <a:srgbClr val="54585A"/>
                </a:solidFill>
                <a:effectLst/>
                <a:uLnTx/>
                <a:uFillTx/>
                <a:latin typeface="Arial" pitchFamily="34" charset="0"/>
                <a:ea typeface="+mn-ea"/>
                <a:cs typeface="Arial" pitchFamily="34" charset="0"/>
              </a:rPr>
              <a:t>High turnover</a:t>
            </a:r>
          </a:p>
        </p:txBody>
      </p:sp>
    </p:spTree>
    <p:extLst>
      <p:ext uri="{BB962C8B-B14F-4D97-AF65-F5344CB8AC3E}">
        <p14:creationId xmlns:p14="http://schemas.microsoft.com/office/powerpoint/2010/main" val="130884652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4C9AB16-23C8-4D65-A206-BCAC3A9793EA}"/>
              </a:ext>
            </a:extLst>
          </p:cNvPr>
          <p:cNvSpPr txBox="1"/>
          <p:nvPr/>
        </p:nvSpPr>
        <p:spPr>
          <a:xfrm>
            <a:off x="519952" y="408056"/>
            <a:ext cx="6096000" cy="707886"/>
          </a:xfrm>
          <a:prstGeom prst="rect">
            <a:avLst/>
          </a:prstGeom>
          <a:noFill/>
        </p:spPr>
        <p:txBody>
          <a:bodyPr wrap="square">
            <a:spAutoFit/>
          </a:bodyPr>
          <a:lstStyle/>
          <a:p>
            <a:pPr marL="0" marR="0" lvl="0" indent="0" algn="l" defTabSz="914400" rtl="0" eaLnBrk="1" fontAlgn="auto" latinLnBrk="0" hangingPunct="1">
              <a:lnSpc>
                <a:spcPct val="100000"/>
              </a:lnSpc>
              <a:spcBef>
                <a:spcPct val="20000"/>
              </a:spcBef>
              <a:spcAft>
                <a:spcPct val="0"/>
              </a:spcAft>
              <a:buClr>
                <a:srgbClr val="54585A"/>
              </a:buClr>
              <a:buSzTx/>
              <a:buFontTx/>
              <a:buNone/>
              <a:defRPr/>
            </a:pPr>
            <a:r>
              <a:rPr kumimoji="0" lang="en-US" sz="4000" b="0" i="0" u="none" strike="noStrike" kern="1200" cap="none" spc="0" normalizeH="0" baseline="0" noProof="0">
                <a:ln>
                  <a:noFill/>
                </a:ln>
                <a:solidFill>
                  <a:srgbClr val="007788"/>
                </a:solidFill>
                <a:effectLst/>
                <a:uLnTx/>
                <a:uFillTx/>
                <a:latin typeface="Arial" pitchFamily="34" charset="0"/>
                <a:ea typeface="+mj-ea"/>
                <a:cs typeface="Arial" pitchFamily="34" charset="0"/>
              </a:rPr>
              <a:t>Complaint Commonalities </a:t>
            </a:r>
          </a:p>
        </p:txBody>
      </p:sp>
      <p:sp>
        <p:nvSpPr>
          <p:cNvPr id="4" name="Content Placeholder 4">
            <a:extLst>
              <a:ext uri="{FF2B5EF4-FFF2-40B4-BE49-F238E27FC236}">
                <a16:creationId xmlns:a16="http://schemas.microsoft.com/office/drawing/2014/main" id="{72550EC7-668C-4CAC-A581-B525E2FB4B79}"/>
              </a:ext>
            </a:extLst>
          </p:cNvPr>
          <p:cNvSpPr txBox="1"/>
          <p:nvPr/>
        </p:nvSpPr>
        <p:spPr>
          <a:xfrm>
            <a:off x="519952" y="1323695"/>
            <a:ext cx="10337800" cy="4730750"/>
          </a:xfrm>
          <a:prstGeom prst="rect">
            <a:avLst/>
          </a:prstGeom>
        </p:spPr>
        <p:txBody>
          <a:bodyPr vert="horz" lIns="91440" tIns="45720" rIns="91440" bIns="45720" rtlCol="0">
            <a:normAutofit fontScale="92500" lnSpcReduction="10000"/>
          </a:bodyPr>
          <a:lstStyle>
            <a:lvl1pPr marL="457200" indent="-457200" algn="l" defTabSz="914400" rtl="0" eaLnBrk="1" latinLnBrk="0" hangingPunct="1">
              <a:spcBef>
                <a:spcPct val="20000"/>
              </a:spcBef>
              <a:buClr>
                <a:srgbClr val="54585A"/>
              </a:buClr>
              <a:buFont typeface="Wingdings" panose="05000000000000000000" pitchFamily="2" charset="2"/>
              <a:buChar char="§"/>
              <a:defRPr sz="3200" kern="1200">
                <a:solidFill>
                  <a:srgbClr val="54585A"/>
                </a:solidFill>
                <a:latin typeface="Arial" pitchFamily="34" charset="0"/>
                <a:ea typeface="+mn-ea"/>
                <a:cs typeface="Arial" pitchFamily="34" charset="0"/>
              </a:defRPr>
            </a:lvl1pPr>
            <a:lvl2pPr marL="914400" indent="-457200" algn="l" defTabSz="914400" rtl="0" eaLnBrk="1" latinLnBrk="0" hangingPunct="1">
              <a:spcBef>
                <a:spcPct val="20000"/>
              </a:spcBef>
              <a:buClr>
                <a:srgbClr val="54585A"/>
              </a:buClr>
              <a:buFont typeface="Arial" pitchFamily="34" charset="0"/>
              <a:buChar char="–"/>
              <a:defRPr sz="3200" kern="1200">
                <a:solidFill>
                  <a:srgbClr val="54585A"/>
                </a:solidFill>
                <a:latin typeface="Arial" pitchFamily="34" charset="0"/>
                <a:ea typeface="+mn-ea"/>
                <a:cs typeface="Arial" pitchFamily="34" charset="0"/>
              </a:defRPr>
            </a:lvl2pPr>
            <a:lvl3pPr marL="1371600" indent="-457200" algn="l" defTabSz="914400" rtl="0" eaLnBrk="1" latinLnBrk="0" hangingPunct="1">
              <a:spcBef>
                <a:spcPct val="20000"/>
              </a:spcBef>
              <a:buClr>
                <a:srgbClr val="54585A"/>
              </a:buClr>
              <a:buFont typeface="Arial" pitchFamily="34" charset="0"/>
              <a:buChar char="•"/>
              <a:defRPr sz="2800" kern="1200">
                <a:solidFill>
                  <a:srgbClr val="54585A"/>
                </a:solidFill>
                <a:latin typeface="Arial" pitchFamily="34" charset="0"/>
                <a:ea typeface="+mn-ea"/>
                <a:cs typeface="Arial" pitchFamily="34" charset="0"/>
              </a:defRPr>
            </a:lvl3pPr>
            <a:lvl4pPr marL="1828800" indent="-457200" algn="l" defTabSz="914400" rtl="0" eaLnBrk="1" latinLnBrk="0" hangingPunct="1">
              <a:spcBef>
                <a:spcPct val="20000"/>
              </a:spcBef>
              <a:buClr>
                <a:srgbClr val="54585A"/>
              </a:buClr>
              <a:buFont typeface="Courier New" panose="02070309020205020404" pitchFamily="49" charset="0"/>
              <a:buChar char="o"/>
              <a:defRPr sz="2400" kern="1200">
                <a:solidFill>
                  <a:srgbClr val="54585A"/>
                </a:solidFill>
                <a:latin typeface="Arial" pitchFamily="34" charset="0"/>
                <a:ea typeface="+mn-ea"/>
                <a:cs typeface="Arial" pitchFamily="34" charset="0"/>
              </a:defRPr>
            </a:lvl4pPr>
            <a:lvl5pPr marL="2286000" indent="-457200" algn="l" defTabSz="914400" rtl="0" eaLnBrk="1" latinLnBrk="0" hangingPunct="1">
              <a:spcBef>
                <a:spcPct val="20000"/>
              </a:spcBef>
              <a:buClr>
                <a:srgbClr val="54585A"/>
              </a:buClr>
              <a:buFont typeface="Wingdings" panose="05000000000000000000" pitchFamily="2" charset="2"/>
              <a:buChar char="v"/>
              <a:defRPr sz="2400" kern="1200">
                <a:solidFill>
                  <a:srgbClr val="54585A"/>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ct val="0"/>
              </a:spcAft>
              <a:buClr>
                <a:srgbClr val="54585A"/>
              </a:buClr>
              <a:buSzTx/>
              <a:buFont typeface="Wingdings" panose="05000000000000000000" pitchFamily="2" charset="2"/>
              <a:buNone/>
              <a:defRPr/>
            </a:pPr>
            <a:r>
              <a:rPr kumimoji="0" lang="en-US" sz="3200" b="0" i="0" u="none" strike="noStrike" kern="1200" cap="none" spc="0" normalizeH="0" baseline="0" noProof="0">
                <a:ln>
                  <a:noFill/>
                </a:ln>
                <a:solidFill>
                  <a:srgbClr val="C00000"/>
                </a:solidFill>
                <a:effectLst/>
                <a:uLnTx/>
                <a:uFillTx/>
                <a:latin typeface="Arial" pitchFamily="34" charset="0"/>
                <a:ea typeface="+mn-ea"/>
                <a:cs typeface="Arial" pitchFamily="34" charset="0"/>
              </a:rPr>
              <a:t>Bad documents help to frame legal arguments</a:t>
            </a:r>
          </a:p>
          <a:p>
            <a:pPr marL="914400" marR="0" lvl="1" indent="-457200" algn="l" defTabSz="914400" rtl="0" eaLnBrk="1" fontAlgn="auto" latinLnBrk="0" hangingPunct="1">
              <a:lnSpc>
                <a:spcPct val="100000"/>
              </a:lnSpc>
              <a:spcBef>
                <a:spcPct val="20000"/>
              </a:spcBef>
              <a:spcAft>
                <a:spcPct val="0"/>
              </a:spcAft>
              <a:buClr>
                <a:srgbClr val="54585A"/>
              </a:buClr>
              <a:buSzTx/>
              <a:buFont typeface="Arial" pitchFamily="34" charset="0"/>
              <a:buChar char="–"/>
              <a:defRPr/>
            </a:pPr>
            <a:r>
              <a:rPr kumimoji="0" lang="en-US" sz="3200" b="0" i="0" u="none" strike="noStrike" kern="1200" cap="none" spc="0" normalizeH="0" baseline="0" noProof="0">
                <a:ln>
                  <a:noFill/>
                </a:ln>
                <a:solidFill>
                  <a:srgbClr val="54585A"/>
                </a:solidFill>
                <a:effectLst/>
                <a:uLnTx/>
                <a:uFillTx/>
                <a:latin typeface="Arial" pitchFamily="34" charset="0"/>
                <a:ea typeface="+mn-ea"/>
                <a:cs typeface="Arial" pitchFamily="34" charset="0"/>
              </a:rPr>
              <a:t>More than just color in a complaint</a:t>
            </a:r>
          </a:p>
          <a:p>
            <a:pPr marL="1371600" marR="0" lvl="2" indent="-457200" algn="l" defTabSz="914400" rtl="0" eaLnBrk="1" fontAlgn="auto" latinLnBrk="0" hangingPunct="1">
              <a:lnSpc>
                <a:spcPct val="100000"/>
              </a:lnSpc>
              <a:spcBef>
                <a:spcPct val="20000"/>
              </a:spcBef>
              <a:spcAft>
                <a:spcPct val="0"/>
              </a:spcAft>
              <a:buClr>
                <a:srgbClr val="54585A"/>
              </a:buClr>
              <a:buSzTx/>
              <a:buFont typeface="Arial" pitchFamily="34" charset="0"/>
              <a:buChar char="•"/>
              <a:defRPr/>
            </a:pPr>
            <a:r>
              <a:rPr kumimoji="0" lang="en-US" sz="2800" b="0" i="0" u="none" strike="noStrike" kern="1200" cap="none" spc="0" normalizeH="0" baseline="0" noProof="0">
                <a:ln>
                  <a:noFill/>
                </a:ln>
                <a:solidFill>
                  <a:srgbClr val="54585A"/>
                </a:solidFill>
                <a:effectLst/>
                <a:uLnTx/>
                <a:uFillTx/>
                <a:latin typeface="Arial" pitchFamily="34" charset="0"/>
                <a:ea typeface="+mn-ea"/>
                <a:cs typeface="Arial" pitchFamily="34" charset="0"/>
              </a:rPr>
              <a:t>“I’m not selling [product] . . . Im selling stay at home mommies . . . We sell freedom.  We don’t sell [product]”</a:t>
            </a:r>
          </a:p>
          <a:p>
            <a:pPr marL="1371600" marR="0" lvl="2" indent="-457200" algn="l" defTabSz="914400" rtl="0" eaLnBrk="1" fontAlgn="auto" latinLnBrk="0" hangingPunct="1">
              <a:lnSpc>
                <a:spcPct val="100000"/>
              </a:lnSpc>
              <a:spcBef>
                <a:spcPct val="20000"/>
              </a:spcBef>
              <a:spcAft>
                <a:spcPct val="0"/>
              </a:spcAft>
              <a:buClr>
                <a:srgbClr val="54585A"/>
              </a:buClr>
              <a:buSzTx/>
              <a:buFont typeface="Arial" pitchFamily="34" charset="0"/>
              <a:buChar char="•"/>
              <a:defRPr/>
            </a:pPr>
            <a:r>
              <a:rPr kumimoji="0" lang="en-US" sz="2800" b="0" i="0" u="none" strike="noStrike" kern="1200" cap="none" spc="0" normalizeH="0" baseline="0" noProof="0">
                <a:ln>
                  <a:noFill/>
                </a:ln>
                <a:solidFill>
                  <a:srgbClr val="54585A"/>
                </a:solidFill>
                <a:effectLst/>
                <a:uLnTx/>
                <a:uFillTx/>
                <a:latin typeface="Arial" pitchFamily="34" charset="0"/>
                <a:ea typeface="+mn-ea"/>
                <a:cs typeface="Arial" pitchFamily="34" charset="0"/>
              </a:rPr>
              <a:t>“Number one: Recruit.  Number two: recruit.  Number three: Recruit.”</a:t>
            </a:r>
          </a:p>
          <a:p>
            <a:pPr marL="1371600" marR="0" lvl="2" indent="-457200" algn="l" defTabSz="914400" rtl="0" eaLnBrk="1" fontAlgn="auto" latinLnBrk="0" hangingPunct="1">
              <a:lnSpc>
                <a:spcPct val="100000"/>
              </a:lnSpc>
              <a:spcBef>
                <a:spcPct val="20000"/>
              </a:spcBef>
              <a:spcAft>
                <a:spcPct val="0"/>
              </a:spcAft>
              <a:buClr>
                <a:srgbClr val="54585A"/>
              </a:buClr>
              <a:buSzTx/>
              <a:buFont typeface="Arial" pitchFamily="34" charset="0"/>
              <a:buChar char="•"/>
              <a:defRPr/>
            </a:pPr>
            <a:r>
              <a:rPr kumimoji="0" lang="en-US" sz="2800" b="0" i="0" u="none" strike="noStrike" kern="1200" cap="none" spc="0" normalizeH="0" baseline="0" noProof="0">
                <a:ln>
                  <a:noFill/>
                </a:ln>
                <a:solidFill>
                  <a:srgbClr val="54585A"/>
                </a:solidFill>
                <a:effectLst/>
                <a:uLnTx/>
                <a:uFillTx/>
                <a:latin typeface="Arial" pitchFamily="34" charset="0"/>
                <a:ea typeface="+mn-ea"/>
                <a:cs typeface="Arial" pitchFamily="34" charset="0"/>
              </a:rPr>
              <a:t>“It’s wonderful that we have everybody consuming and we have everybody doing the different methods of retail . . . but you got to think about it, guys, the name of the game here is royalty . . . and you don’t get paid royalty off of customers.”</a:t>
            </a:r>
          </a:p>
          <a:p>
            <a:pPr marL="457200" marR="0" lvl="0" indent="-457200" algn="l" defTabSz="914400" rtl="0" eaLnBrk="1" fontAlgn="auto" latinLnBrk="0" hangingPunct="1">
              <a:lnSpc>
                <a:spcPct val="100000"/>
              </a:lnSpc>
              <a:spcBef>
                <a:spcPct val="20000"/>
              </a:spcBef>
              <a:spcAft>
                <a:spcPct val="0"/>
              </a:spcAft>
              <a:buClr>
                <a:srgbClr val="54585A"/>
              </a:buClr>
              <a:buSzTx/>
              <a:buFont typeface="Wingdings" panose="05000000000000000000" pitchFamily="2" charset="2"/>
              <a:buChar char="§"/>
              <a:defRPr/>
            </a:pPr>
            <a:endParaRPr kumimoji="0" lang="en-US" sz="3200" b="0" i="0" u="none" strike="noStrike" kern="1200" cap="none" spc="0" normalizeH="0" baseline="0" noProof="0">
              <a:ln>
                <a:noFill/>
              </a:ln>
              <a:solidFill>
                <a:srgbClr val="54585A"/>
              </a:solidFill>
              <a:effectLst/>
              <a:uLnTx/>
              <a:uFillTx/>
              <a:latin typeface="Arial" pitchFamily="34" charset="0"/>
              <a:ea typeface="+mn-ea"/>
              <a:cs typeface="Arial" pitchFamily="34" charset="0"/>
            </a:endParaRPr>
          </a:p>
          <a:p>
            <a:pPr marL="457200" marR="0" lvl="0" indent="-457200" algn="l" defTabSz="914400" rtl="0" eaLnBrk="1" fontAlgn="auto" latinLnBrk="0" hangingPunct="1">
              <a:lnSpc>
                <a:spcPct val="100000"/>
              </a:lnSpc>
              <a:spcBef>
                <a:spcPct val="20000"/>
              </a:spcBef>
              <a:spcAft>
                <a:spcPct val="0"/>
              </a:spcAft>
              <a:buClr>
                <a:srgbClr val="54585A"/>
              </a:buClr>
              <a:buSzTx/>
              <a:buFont typeface="Wingdings" panose="05000000000000000000" pitchFamily="2" charset="2"/>
              <a:buChar char="§"/>
              <a:defRPr/>
            </a:pPr>
            <a:endParaRPr kumimoji="0" lang="en-US" sz="3200" b="0" i="0" u="none" strike="noStrike" kern="1200" cap="none" spc="0" normalizeH="0" baseline="0" noProof="0">
              <a:ln>
                <a:noFill/>
              </a:ln>
              <a:solidFill>
                <a:srgbClr val="54585A"/>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401814819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5C0C017-CAC2-4C20-B735-AD56D9B8AC87}"/>
              </a:ext>
            </a:extLst>
          </p:cNvPr>
          <p:cNvSpPr txBox="1"/>
          <p:nvPr/>
        </p:nvSpPr>
        <p:spPr>
          <a:xfrm>
            <a:off x="555812" y="333363"/>
            <a:ext cx="6096000" cy="1323439"/>
          </a:xfrm>
          <a:prstGeom prst="rect">
            <a:avLst/>
          </a:prstGeom>
          <a:noFill/>
        </p:spPr>
        <p:txBody>
          <a:bodyPr wrap="square">
            <a:spAutoFit/>
          </a:bodyPr>
          <a:lstStyle/>
          <a:p>
            <a:pPr marL="0" marR="0" lvl="0" indent="0" algn="l" defTabSz="914400" rtl="0" eaLnBrk="1" fontAlgn="auto" latinLnBrk="0" hangingPunct="1">
              <a:lnSpc>
                <a:spcPct val="100000"/>
              </a:lnSpc>
              <a:spcBef>
                <a:spcPct val="20000"/>
              </a:spcBef>
              <a:spcAft>
                <a:spcPct val="0"/>
              </a:spcAft>
              <a:buClr>
                <a:srgbClr val="54585A"/>
              </a:buClr>
              <a:buSzTx/>
              <a:buFontTx/>
              <a:buNone/>
              <a:defRPr/>
            </a:pPr>
            <a:r>
              <a:rPr kumimoji="0" lang="en-US" sz="4000" b="0" i="0" u="none" strike="noStrike" kern="1200" cap="none" spc="0" normalizeH="0" baseline="0" noProof="0">
                <a:ln>
                  <a:noFill/>
                </a:ln>
                <a:solidFill>
                  <a:srgbClr val="007788"/>
                </a:solidFill>
                <a:effectLst/>
                <a:uLnTx/>
                <a:uFillTx/>
                <a:latin typeface="Arial" pitchFamily="34" charset="0"/>
                <a:ea typeface="+mj-ea"/>
                <a:cs typeface="Arial" pitchFamily="34" charset="0"/>
              </a:rPr>
              <a:t>FTC Complaint Structural Commonalities</a:t>
            </a:r>
          </a:p>
        </p:txBody>
      </p:sp>
      <p:sp>
        <p:nvSpPr>
          <p:cNvPr id="4" name="TextBox 3">
            <a:extLst>
              <a:ext uri="{FF2B5EF4-FFF2-40B4-BE49-F238E27FC236}">
                <a16:creationId xmlns:a16="http://schemas.microsoft.com/office/drawing/2014/main" id="{73A974F7-5398-4DF8-AE97-E1F299F7AAC1}"/>
              </a:ext>
            </a:extLst>
          </p:cNvPr>
          <p:cNvSpPr txBox="1"/>
          <p:nvPr/>
        </p:nvSpPr>
        <p:spPr>
          <a:xfrm>
            <a:off x="555812" y="1656802"/>
            <a:ext cx="7346022" cy="830997"/>
          </a:xfrm>
          <a:prstGeom prst="rect">
            <a:avLst/>
          </a:prstGeom>
          <a:noFill/>
        </p:spPr>
        <p:txBody>
          <a:bodyPr wrap="square" rtlCol="0">
            <a:spAutoFit/>
          </a:bodyPr>
          <a:lstStyle/>
          <a:p>
            <a:r>
              <a:rPr lang="en-US" sz="2400">
                <a:solidFill>
                  <a:srgbClr val="C00000"/>
                </a:solidFill>
                <a:latin typeface="Arial"/>
              </a:rPr>
              <a:t>Emphasis on recruiting over sales to consumers outside organization</a:t>
            </a:r>
          </a:p>
        </p:txBody>
      </p:sp>
      <p:graphicFrame>
        <p:nvGraphicFramePr>
          <p:cNvPr id="5" name="Content Placeholder 4">
            <a:extLst>
              <a:ext uri="{FF2B5EF4-FFF2-40B4-BE49-F238E27FC236}">
                <a16:creationId xmlns:a16="http://schemas.microsoft.com/office/drawing/2014/main" id="{91921CCD-5603-49C5-827A-D0381F013893}"/>
              </a:ext>
            </a:extLst>
          </p:cNvPr>
          <p:cNvGraphicFramePr/>
          <p:nvPr/>
        </p:nvGraphicFramePr>
        <p:xfrm>
          <a:off x="2152650" y="1993141"/>
          <a:ext cx="7886699" cy="44592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363035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4D040-E2EA-4563-BF35-EF06CFFD4FC2}"/>
              </a:ext>
            </a:extLst>
          </p:cNvPr>
          <p:cNvSpPr>
            <a:spLocks noGrp="1"/>
          </p:cNvSpPr>
          <p:nvPr>
            <p:ph type="title"/>
          </p:nvPr>
        </p:nvSpPr>
        <p:spPr/>
        <p:txBody>
          <a:bodyPr/>
          <a:lstStyle/>
          <a:p>
            <a:r>
              <a:rPr lang="en-US" dirty="0"/>
              <a:t>John Sanders &amp; Katrina Eash</a:t>
            </a:r>
          </a:p>
        </p:txBody>
      </p:sp>
      <p:sp>
        <p:nvSpPr>
          <p:cNvPr id="3" name="Text Placeholder 2">
            <a:extLst>
              <a:ext uri="{FF2B5EF4-FFF2-40B4-BE49-F238E27FC236}">
                <a16:creationId xmlns:a16="http://schemas.microsoft.com/office/drawing/2014/main" id="{43C8110F-BBCE-46AF-B21B-ED7B0D87FB56}"/>
              </a:ext>
            </a:extLst>
          </p:cNvPr>
          <p:cNvSpPr>
            <a:spLocks noGrp="1"/>
          </p:cNvSpPr>
          <p:nvPr>
            <p:ph idx="1"/>
          </p:nvPr>
        </p:nvSpPr>
        <p:spPr>
          <a:xfrm>
            <a:off x="2019300" y="1514098"/>
            <a:ext cx="7289800" cy="3938681"/>
          </a:xfrm>
        </p:spPr>
        <p:txBody>
          <a:bodyPr/>
          <a:lstStyle/>
          <a:p>
            <a:pPr marL="0" indent="0" algn="just">
              <a:buNone/>
            </a:pPr>
            <a:r>
              <a:rPr lang="en-US" sz="2100" dirty="0"/>
              <a:t>Recognized “Trailblazers” for their work defending direct selling companies, Winston Partners John Sanders and Katrina </a:t>
            </a:r>
            <a:r>
              <a:rPr lang="en-US" sz="2100" dirty="0" err="1"/>
              <a:t>Eash’s</a:t>
            </a:r>
            <a:r>
              <a:rPr lang="en-US" sz="2100" dirty="0"/>
              <a:t> specialty practice focuses on representing direct sales organizations in a wide range of disputes and consulting matters. They have successfully defeated class RICO and securities claims, enforced non-compete and non-solicitation agreements, prosecuted individuals violating their clients’ intellectual property rights, and counseled their clients on regulatory compliance issues and publicity crises. They also regularly advise clients undergoing government investigations, including those brought by the FTC.</a:t>
            </a:r>
          </a:p>
          <a:p>
            <a:pPr marL="0" indent="0" algn="just">
              <a:buNone/>
            </a:pPr>
            <a:endParaRPr lang="en-US" sz="2100" dirty="0"/>
          </a:p>
        </p:txBody>
      </p:sp>
      <p:sp>
        <p:nvSpPr>
          <p:cNvPr id="4" name="Slide Number Placeholder 3">
            <a:extLst>
              <a:ext uri="{FF2B5EF4-FFF2-40B4-BE49-F238E27FC236}">
                <a16:creationId xmlns:a16="http://schemas.microsoft.com/office/drawing/2014/main" id="{AEDD1284-1389-4237-AEAF-BE4C806CB550}"/>
              </a:ext>
            </a:extLst>
          </p:cNvPr>
          <p:cNvSpPr>
            <a:spLocks noGrp="1"/>
          </p:cNvSpPr>
          <p:nvPr>
            <p:ph type="sldNum" sz="quarter" idx="4294967295"/>
          </p:nvPr>
        </p:nvSpPr>
        <p:spPr>
          <a:xfrm>
            <a:off x="11815763" y="6477000"/>
            <a:ext cx="376237" cy="219075"/>
          </a:xfrm>
          <a:prstGeom prst="rect">
            <a:avLst/>
          </a:prstGeom>
        </p:spPr>
        <p:txBody>
          <a:bodyPr/>
          <a:lstStyle/>
          <a:p>
            <a:pPr lvl="0"/>
            <a:fld id="{3720727D-C7E8-4CB1-8287-3D45C23A612F}" type="slidenum">
              <a:rPr lang="en-US" noProof="0" smtClean="0"/>
              <a:pPr lvl="0"/>
              <a:t>8</a:t>
            </a:fld>
            <a:endParaRPr lang="en-US" noProof="0" dirty="0"/>
          </a:p>
        </p:txBody>
      </p:sp>
      <p:pic>
        <p:nvPicPr>
          <p:cNvPr id="5" name="Picture 2">
            <a:extLst>
              <a:ext uri="{FF2B5EF4-FFF2-40B4-BE49-F238E27FC236}">
                <a16:creationId xmlns:a16="http://schemas.microsoft.com/office/drawing/2014/main" id="{E35EDE4D-F8F8-4BCA-931F-DC7714F575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7" t="852" r="-317" b="33715"/>
          <a:stretch/>
        </p:blipFill>
        <p:spPr bwMode="auto">
          <a:xfrm>
            <a:off x="9867933" y="3799539"/>
            <a:ext cx="1397469" cy="1371600"/>
          </a:xfrm>
          <a:prstGeom prst="rect">
            <a:avLst/>
          </a:prstGeom>
          <a:solidFill>
            <a:schemeClr val="bg1"/>
          </a:solidFill>
          <a:ln>
            <a:solidFill>
              <a:schemeClr val="tx1"/>
            </a:solidFill>
          </a:ln>
        </p:spPr>
      </p:pic>
      <p:pic>
        <p:nvPicPr>
          <p:cNvPr id="6" name="Picture 4">
            <a:extLst>
              <a:ext uri="{FF2B5EF4-FFF2-40B4-BE49-F238E27FC236}">
                <a16:creationId xmlns:a16="http://schemas.microsoft.com/office/drawing/2014/main" id="{3A80AC7E-43E8-49B5-9AA4-0D411592F4F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4384"/>
          <a:stretch/>
        </p:blipFill>
        <p:spPr bwMode="auto">
          <a:xfrm>
            <a:off x="9892341" y="1544449"/>
            <a:ext cx="1397470" cy="1371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51C7C9A-257B-4AD1-B2FC-1D81771AE67C}"/>
              </a:ext>
            </a:extLst>
          </p:cNvPr>
          <p:cNvSpPr txBox="1"/>
          <p:nvPr/>
        </p:nvSpPr>
        <p:spPr>
          <a:xfrm>
            <a:off x="9867932" y="5217188"/>
            <a:ext cx="1954575" cy="1015663"/>
          </a:xfrm>
          <a:prstGeom prst="rect">
            <a:avLst/>
          </a:prstGeom>
          <a:noFill/>
        </p:spPr>
        <p:txBody>
          <a:bodyPr wrap="square" lIns="0" tIns="0" rIns="0" bIns="0" rtlCol="0">
            <a:noAutofit/>
          </a:bodyPr>
          <a:lstStyle/>
          <a:p>
            <a:pPr marL="0" marR="0" lvl="0" indent="0" algn="l" defTabSz="913076"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2C2C32"/>
                </a:solidFill>
                <a:effectLst/>
                <a:uLnTx/>
                <a:uFillTx/>
                <a:latin typeface="Gotham" panose="02000504050000020004" pitchFamily="50" charset="0"/>
              </a:rPr>
              <a:t>Katrina Eash</a:t>
            </a:r>
          </a:p>
          <a:p>
            <a:pPr marL="0" marR="0" lvl="0" indent="0" algn="l" defTabSz="913076"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2C2C32"/>
                </a:solidFill>
                <a:effectLst/>
                <a:uLnTx/>
                <a:uFillTx/>
                <a:latin typeface="Gotham" panose="02000504050000020004" pitchFamily="50" charset="0"/>
              </a:rPr>
              <a:t>keash@winston.com</a:t>
            </a:r>
          </a:p>
          <a:p>
            <a:pPr marL="0" marR="0" lvl="0" indent="0" algn="l" defTabSz="913076"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2C2C32"/>
                </a:solidFill>
                <a:effectLst/>
                <a:uLnTx/>
                <a:uFillTx/>
                <a:latin typeface="Gotham" panose="02000504050000020004" pitchFamily="50" charset="0"/>
              </a:rPr>
              <a:t>+</a:t>
            </a:r>
            <a:r>
              <a:rPr kumimoji="0" lang="en-US" sz="1400" b="0" i="0" u="none" strike="noStrike" kern="1200" cap="none" spc="0" normalizeH="0" baseline="0" noProof="0">
                <a:ln>
                  <a:noFill/>
                </a:ln>
                <a:solidFill>
                  <a:srgbClr val="2C2C32"/>
                </a:solidFill>
                <a:effectLst/>
                <a:uLnTx/>
                <a:uFillTx/>
                <a:latin typeface="Gotham" panose="02000504050000020004" pitchFamily="50" charset="0"/>
              </a:rPr>
              <a:t>1 (214) 453-6477</a:t>
            </a:r>
            <a:endParaRPr kumimoji="0" lang="en-US" sz="1400" b="0" i="0" u="none" strike="noStrike" kern="1200" cap="none" spc="0" normalizeH="0" baseline="0" noProof="0" dirty="0">
              <a:ln>
                <a:noFill/>
              </a:ln>
              <a:solidFill>
                <a:srgbClr val="2C2C32"/>
              </a:solidFill>
              <a:effectLst/>
              <a:uLnTx/>
              <a:uFillTx/>
              <a:latin typeface="Gotham" panose="02000504050000020004" pitchFamily="50" charset="0"/>
            </a:endParaRPr>
          </a:p>
        </p:txBody>
      </p:sp>
      <p:sp>
        <p:nvSpPr>
          <p:cNvPr id="8" name="TextBox 7">
            <a:extLst>
              <a:ext uri="{FF2B5EF4-FFF2-40B4-BE49-F238E27FC236}">
                <a16:creationId xmlns:a16="http://schemas.microsoft.com/office/drawing/2014/main" id="{D7782419-5D0B-45B9-87EB-9EC17DBD8914}"/>
              </a:ext>
            </a:extLst>
          </p:cNvPr>
          <p:cNvSpPr txBox="1"/>
          <p:nvPr/>
        </p:nvSpPr>
        <p:spPr>
          <a:xfrm>
            <a:off x="9892342" y="2957863"/>
            <a:ext cx="2110606" cy="795376"/>
          </a:xfrm>
          <a:prstGeom prst="rect">
            <a:avLst/>
          </a:prstGeom>
          <a:noFill/>
        </p:spPr>
        <p:txBody>
          <a:bodyPr wrap="square" lIns="0" tIns="0" rIns="0" bIns="0" rtlCol="0">
            <a:noAutofit/>
          </a:bodyPr>
          <a:lstStyle/>
          <a:p>
            <a:pPr marL="0" marR="0" lvl="0" indent="0" algn="l" defTabSz="913076"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2C2C32"/>
                </a:solidFill>
                <a:effectLst/>
                <a:uLnTx/>
                <a:uFillTx/>
                <a:latin typeface="Gotham" panose="02000504050000020004" pitchFamily="50" charset="0"/>
              </a:rPr>
              <a:t>John Sanders</a:t>
            </a:r>
          </a:p>
          <a:p>
            <a:pPr marL="0" marR="0" lvl="0" indent="0" algn="l" defTabSz="913076"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2C2C32"/>
                </a:solidFill>
                <a:effectLst/>
                <a:uLnTx/>
                <a:uFillTx/>
                <a:latin typeface="Gotham" panose="02000504050000020004" pitchFamily="50" charset="0"/>
              </a:rPr>
              <a:t>jsanders@winston.com</a:t>
            </a:r>
          </a:p>
          <a:p>
            <a:pPr marL="0" marR="0" lvl="0" indent="0" algn="l" defTabSz="913076"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2C2C32"/>
                </a:solidFill>
                <a:effectLst/>
                <a:uLnTx/>
                <a:uFillTx/>
                <a:latin typeface="Gotham" panose="02000504050000020004" pitchFamily="50" charset="0"/>
              </a:rPr>
              <a:t>+</a:t>
            </a:r>
            <a:r>
              <a:rPr kumimoji="0" lang="en-US" sz="1400" b="0" i="0" u="none" strike="noStrike" kern="1200" cap="none" spc="0" normalizeH="0" baseline="0" noProof="0">
                <a:ln>
                  <a:noFill/>
                </a:ln>
                <a:solidFill>
                  <a:srgbClr val="2C2C32"/>
                </a:solidFill>
                <a:effectLst/>
                <a:uLnTx/>
                <a:uFillTx/>
                <a:latin typeface="Gotham" panose="02000504050000020004" pitchFamily="50" charset="0"/>
              </a:rPr>
              <a:t>1 (214) 453-6462</a:t>
            </a:r>
            <a:endParaRPr kumimoji="0" lang="en-US" sz="1400" b="0" i="0" u="none" strike="noStrike" kern="1200" cap="none" spc="0" normalizeH="0" baseline="0" noProof="0" dirty="0">
              <a:ln>
                <a:noFill/>
              </a:ln>
              <a:solidFill>
                <a:srgbClr val="2C2C32"/>
              </a:solidFill>
              <a:effectLst/>
              <a:uLnTx/>
              <a:uFillTx/>
              <a:latin typeface="Gotham" panose="02000504050000020004" pitchFamily="50" charset="0"/>
            </a:endParaRPr>
          </a:p>
          <a:p>
            <a:pPr marL="0" marR="0" lvl="0" indent="0" algn="l" defTabSz="913076"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2C2C32"/>
              </a:solidFill>
              <a:effectLst/>
              <a:uLnTx/>
              <a:uFillTx/>
              <a:latin typeface="Gotham" panose="02000504050000020004" pitchFamily="50" charset="0"/>
            </a:endParaRPr>
          </a:p>
        </p:txBody>
      </p:sp>
    </p:spTree>
    <p:extLst>
      <p:ext uri="{BB962C8B-B14F-4D97-AF65-F5344CB8AC3E}">
        <p14:creationId xmlns:p14="http://schemas.microsoft.com/office/powerpoint/2010/main" val="237257514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F2520325-25CE-4037-AC3E-B05970A2DD4D}"/>
              </a:ext>
            </a:extLst>
          </p:cNvPr>
          <p:cNvSpPr txBox="1"/>
          <p:nvPr/>
        </p:nvSpPr>
        <p:spPr>
          <a:xfrm>
            <a:off x="533400" y="271462"/>
            <a:ext cx="7886700" cy="1428751"/>
          </a:xfrm>
          <a:prstGeom prst="rect">
            <a:avLst/>
          </a:prstGeom>
        </p:spPr>
        <p:txBody>
          <a:bodyPr vert="horz" lIns="91440" tIns="45720" rIns="91440" bIns="45720" rtlCol="0">
            <a:normAutofit/>
          </a:bodyPr>
          <a:lstStyle>
            <a:lvl1pPr marL="0" indent="0" algn="l" defTabSz="914400" rtl="0" eaLnBrk="1" latinLnBrk="0" hangingPunct="1">
              <a:spcBef>
                <a:spcPct val="20000"/>
              </a:spcBef>
              <a:buClr>
                <a:schemeClr val="tx1"/>
              </a:buClr>
              <a:buFontTx/>
              <a:buNone/>
              <a:defRPr lang="en-US" sz="4000" kern="1200" smtClean="0">
                <a:solidFill>
                  <a:srgbClr val="007788"/>
                </a:solidFill>
                <a:latin typeface="Arial" pitchFamily="34" charset="0"/>
                <a:ea typeface="+mj-ea"/>
                <a:cs typeface="Arial" pitchFamily="34" charset="0"/>
              </a:defRPr>
            </a:lvl1pPr>
            <a:lvl2pPr marL="457200" indent="0" algn="l" defTabSz="914400" rtl="0" eaLnBrk="1" latinLnBrk="0" hangingPunct="1">
              <a:spcBef>
                <a:spcPct val="20000"/>
              </a:spcBef>
              <a:buClr>
                <a:schemeClr val="tx1"/>
              </a:buClr>
              <a:buFont typeface="Arial" pitchFamily="34" charset="0"/>
              <a:buNone/>
              <a:defRPr sz="2800" kern="1200">
                <a:solidFill>
                  <a:schemeClr val="tx1"/>
                </a:solidFill>
                <a:latin typeface="Arial" pitchFamily="34" charset="0"/>
                <a:ea typeface="+mn-ea"/>
                <a:cs typeface="Arial" pitchFamily="34" charset="0"/>
              </a:defRPr>
            </a:lvl2pPr>
            <a:lvl3pPr marL="1371600" indent="-457200" algn="l" defTabSz="914400" rtl="0" eaLnBrk="1" latinLnBrk="0" hangingPunct="1">
              <a:spcBef>
                <a:spcPct val="20000"/>
              </a:spcBef>
              <a:buClr>
                <a:schemeClr val="tx1"/>
              </a:buClr>
              <a:buFont typeface="Arial" pitchFamily="34" charset="0"/>
              <a:buChar char="•"/>
              <a:defRPr sz="2400" kern="1200">
                <a:solidFill>
                  <a:schemeClr val="tx1"/>
                </a:solidFill>
                <a:latin typeface="Arial" pitchFamily="34" charset="0"/>
                <a:ea typeface="+mn-ea"/>
                <a:cs typeface="Arial" pitchFamily="34" charset="0"/>
              </a:defRPr>
            </a:lvl3pPr>
            <a:lvl4pPr marL="1828800" indent="-457200" algn="l" defTabSz="914400" rtl="0" eaLnBrk="1" latinLnBrk="0" hangingPunct="1">
              <a:spcBef>
                <a:spcPct val="20000"/>
              </a:spcBef>
              <a:buClr>
                <a:schemeClr val="tx1"/>
              </a:buClr>
              <a:buFont typeface="Arial" pitchFamily="34" charset="0"/>
              <a:buChar char="–"/>
              <a:defRPr sz="2000" kern="1200">
                <a:solidFill>
                  <a:schemeClr val="tx1"/>
                </a:solidFill>
                <a:latin typeface="Arial" pitchFamily="34" charset="0"/>
                <a:ea typeface="+mn-ea"/>
                <a:cs typeface="Arial" pitchFamily="34" charset="0"/>
              </a:defRPr>
            </a:lvl4pPr>
            <a:lvl5pPr marL="2286000" indent="-457200" algn="l" defTabSz="914400" rtl="0" eaLnBrk="1" latinLnBrk="0" hangingPunct="1">
              <a:spcBef>
                <a:spcPct val="20000"/>
              </a:spcBef>
              <a:buClr>
                <a:schemeClr val="tx1"/>
              </a:buClr>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ct val="0"/>
              </a:spcAft>
              <a:buClr>
                <a:srgbClr val="54585A"/>
              </a:buClr>
              <a:buSzTx/>
              <a:buFontTx/>
              <a:buNone/>
              <a:defRPr/>
            </a:pPr>
            <a:r>
              <a:rPr kumimoji="0" lang="en-US" sz="4000" b="0" i="0" u="none" strike="noStrike" kern="1200" cap="none" spc="0" normalizeH="0" baseline="0" noProof="0">
                <a:ln>
                  <a:noFill/>
                </a:ln>
                <a:solidFill>
                  <a:srgbClr val="007788"/>
                </a:solidFill>
                <a:effectLst/>
                <a:uLnTx/>
                <a:uFillTx/>
                <a:latin typeface="Arial" pitchFamily="34" charset="0"/>
                <a:ea typeface="+mj-ea"/>
                <a:cs typeface="Arial" pitchFamily="34" charset="0"/>
              </a:rPr>
              <a:t>FTC Complaint Structural Commonalities</a:t>
            </a:r>
          </a:p>
        </p:txBody>
      </p:sp>
      <p:sp>
        <p:nvSpPr>
          <p:cNvPr id="3" name="TextBox 2">
            <a:extLst>
              <a:ext uri="{FF2B5EF4-FFF2-40B4-BE49-F238E27FC236}">
                <a16:creationId xmlns:a16="http://schemas.microsoft.com/office/drawing/2014/main" id="{968B30B9-C440-4418-9668-6105E77086DF}"/>
              </a:ext>
            </a:extLst>
          </p:cNvPr>
          <p:cNvSpPr txBox="1"/>
          <p:nvPr/>
        </p:nvSpPr>
        <p:spPr>
          <a:xfrm>
            <a:off x="533400" y="1700213"/>
            <a:ext cx="3729160" cy="461665"/>
          </a:xfrm>
          <a:prstGeom prst="rect">
            <a:avLst/>
          </a:prstGeom>
          <a:noFill/>
        </p:spPr>
        <p:txBody>
          <a:bodyPr wrap="square" rtlCol="0">
            <a:spAutoFit/>
          </a:bodyPr>
          <a:lstStyle/>
          <a:p>
            <a:r>
              <a:rPr lang="en-US" sz="2400">
                <a:solidFill>
                  <a:srgbClr val="C00000"/>
                </a:solidFill>
                <a:latin typeface="Arial"/>
              </a:rPr>
              <a:t>Recruitment vs. Retail</a:t>
            </a:r>
          </a:p>
        </p:txBody>
      </p:sp>
      <p:graphicFrame>
        <p:nvGraphicFramePr>
          <p:cNvPr id="4" name="Content Placeholder 4">
            <a:extLst>
              <a:ext uri="{FF2B5EF4-FFF2-40B4-BE49-F238E27FC236}">
                <a16:creationId xmlns:a16="http://schemas.microsoft.com/office/drawing/2014/main" id="{8B226E85-4B12-4C2A-9242-02C2E97D0D26}"/>
              </a:ext>
            </a:extLst>
          </p:cNvPr>
          <p:cNvGraphicFramePr/>
          <p:nvPr/>
        </p:nvGraphicFramePr>
        <p:xfrm>
          <a:off x="1227461" y="2294963"/>
          <a:ext cx="9737078" cy="35850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0898480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0B35059-C9F3-4215-89F1-AC6A25BC57DE}"/>
              </a:ext>
            </a:extLst>
          </p:cNvPr>
          <p:cNvSpPr txBox="1"/>
          <p:nvPr/>
        </p:nvSpPr>
        <p:spPr>
          <a:xfrm>
            <a:off x="519953" y="261645"/>
            <a:ext cx="6096000" cy="1323439"/>
          </a:xfrm>
          <a:prstGeom prst="rect">
            <a:avLst/>
          </a:prstGeom>
          <a:noFill/>
        </p:spPr>
        <p:txBody>
          <a:bodyPr wrap="square">
            <a:spAutoFit/>
          </a:bodyPr>
          <a:lstStyle/>
          <a:p>
            <a:pPr marL="0" marR="0" lvl="0" indent="0" algn="l" defTabSz="914400" rtl="0" eaLnBrk="1" fontAlgn="auto" latinLnBrk="0" hangingPunct="1">
              <a:lnSpc>
                <a:spcPct val="100000"/>
              </a:lnSpc>
              <a:spcBef>
                <a:spcPct val="20000"/>
              </a:spcBef>
              <a:spcAft>
                <a:spcPct val="0"/>
              </a:spcAft>
              <a:buClr>
                <a:srgbClr val="54585A"/>
              </a:buClr>
              <a:buSzTx/>
              <a:buFontTx/>
              <a:buNone/>
              <a:defRPr/>
            </a:pPr>
            <a:r>
              <a:rPr kumimoji="0" lang="en-US" sz="4000" b="0" i="0" u="none" strike="noStrike" kern="1200" cap="none" spc="0" normalizeH="0" baseline="0" noProof="0">
                <a:ln>
                  <a:noFill/>
                </a:ln>
                <a:solidFill>
                  <a:srgbClr val="007788"/>
                </a:solidFill>
                <a:effectLst/>
                <a:uLnTx/>
                <a:uFillTx/>
                <a:latin typeface="Arial" pitchFamily="34" charset="0"/>
                <a:ea typeface="+mj-ea"/>
                <a:cs typeface="Arial" pitchFamily="34" charset="0"/>
              </a:rPr>
              <a:t>FTC Complaint Structural Commonalities</a:t>
            </a:r>
          </a:p>
        </p:txBody>
      </p:sp>
      <p:sp>
        <p:nvSpPr>
          <p:cNvPr id="4" name="TextBox 3">
            <a:extLst>
              <a:ext uri="{FF2B5EF4-FFF2-40B4-BE49-F238E27FC236}">
                <a16:creationId xmlns:a16="http://schemas.microsoft.com/office/drawing/2014/main" id="{BAA1FA2B-695D-4C98-9256-3D001DD9CB01}"/>
              </a:ext>
            </a:extLst>
          </p:cNvPr>
          <p:cNvSpPr txBox="1"/>
          <p:nvPr/>
        </p:nvSpPr>
        <p:spPr>
          <a:xfrm>
            <a:off x="519953" y="1585084"/>
            <a:ext cx="3391328" cy="523220"/>
          </a:xfrm>
          <a:prstGeom prst="rect">
            <a:avLst/>
          </a:prstGeom>
          <a:noFill/>
        </p:spPr>
        <p:txBody>
          <a:bodyPr wrap="square" rtlCol="0">
            <a:spAutoFit/>
          </a:bodyPr>
          <a:lstStyle/>
          <a:p>
            <a:r>
              <a:rPr lang="en-US" sz="2800">
                <a:solidFill>
                  <a:srgbClr val="C00000"/>
                </a:solidFill>
              </a:rPr>
              <a:t>Purchase Trends </a:t>
            </a:r>
          </a:p>
        </p:txBody>
      </p:sp>
      <p:graphicFrame>
        <p:nvGraphicFramePr>
          <p:cNvPr id="5" name="Content Placeholder 4">
            <a:extLst>
              <a:ext uri="{FF2B5EF4-FFF2-40B4-BE49-F238E27FC236}">
                <a16:creationId xmlns:a16="http://schemas.microsoft.com/office/drawing/2014/main" id="{7A667F5C-AA6E-4597-846C-79EE9849F04B}"/>
              </a:ext>
            </a:extLst>
          </p:cNvPr>
          <p:cNvGraphicFramePr/>
          <p:nvPr/>
        </p:nvGraphicFramePr>
        <p:xfrm>
          <a:off x="2152650" y="1685294"/>
          <a:ext cx="7886699" cy="44592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7615300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D54157CF-08D9-4975-9665-5B472FAF608C}"/>
              </a:ext>
            </a:extLst>
          </p:cNvPr>
          <p:cNvSpPr txBox="1"/>
          <p:nvPr/>
        </p:nvSpPr>
        <p:spPr>
          <a:xfrm>
            <a:off x="533400" y="271462"/>
            <a:ext cx="7886700" cy="1428751"/>
          </a:xfrm>
          <a:prstGeom prst="rect">
            <a:avLst/>
          </a:prstGeom>
        </p:spPr>
        <p:txBody>
          <a:bodyPr vert="horz" lIns="91440" tIns="45720" rIns="91440" bIns="45720" rtlCol="0">
            <a:normAutofit/>
          </a:bodyPr>
          <a:lstStyle>
            <a:lvl1pPr marL="0" indent="0" algn="l" defTabSz="914400" rtl="0" eaLnBrk="1" latinLnBrk="0" hangingPunct="1">
              <a:spcBef>
                <a:spcPct val="20000"/>
              </a:spcBef>
              <a:buClr>
                <a:schemeClr val="tx1"/>
              </a:buClr>
              <a:buFontTx/>
              <a:buNone/>
              <a:defRPr lang="en-US" sz="4000" kern="1200" smtClean="0">
                <a:solidFill>
                  <a:srgbClr val="007788"/>
                </a:solidFill>
                <a:latin typeface="Arial" pitchFamily="34" charset="0"/>
                <a:ea typeface="+mj-ea"/>
                <a:cs typeface="Arial" pitchFamily="34" charset="0"/>
              </a:defRPr>
            </a:lvl1pPr>
            <a:lvl2pPr marL="457200" indent="0" algn="l" defTabSz="914400" rtl="0" eaLnBrk="1" latinLnBrk="0" hangingPunct="1">
              <a:spcBef>
                <a:spcPct val="20000"/>
              </a:spcBef>
              <a:buClr>
                <a:schemeClr val="tx1"/>
              </a:buClr>
              <a:buFont typeface="Arial" pitchFamily="34" charset="0"/>
              <a:buNone/>
              <a:defRPr sz="2800" kern="1200">
                <a:solidFill>
                  <a:schemeClr val="tx1"/>
                </a:solidFill>
                <a:latin typeface="Arial" pitchFamily="34" charset="0"/>
                <a:ea typeface="+mn-ea"/>
                <a:cs typeface="Arial" pitchFamily="34" charset="0"/>
              </a:defRPr>
            </a:lvl2pPr>
            <a:lvl3pPr marL="1371600" indent="-457200" algn="l" defTabSz="914400" rtl="0" eaLnBrk="1" latinLnBrk="0" hangingPunct="1">
              <a:spcBef>
                <a:spcPct val="20000"/>
              </a:spcBef>
              <a:buClr>
                <a:schemeClr val="tx1"/>
              </a:buClr>
              <a:buFont typeface="Arial" pitchFamily="34" charset="0"/>
              <a:buChar char="•"/>
              <a:defRPr sz="2400" kern="1200">
                <a:solidFill>
                  <a:schemeClr val="tx1"/>
                </a:solidFill>
                <a:latin typeface="Arial" pitchFamily="34" charset="0"/>
                <a:ea typeface="+mn-ea"/>
                <a:cs typeface="Arial" pitchFamily="34" charset="0"/>
              </a:defRPr>
            </a:lvl3pPr>
            <a:lvl4pPr marL="1828800" indent="-457200" algn="l" defTabSz="914400" rtl="0" eaLnBrk="1" latinLnBrk="0" hangingPunct="1">
              <a:spcBef>
                <a:spcPct val="20000"/>
              </a:spcBef>
              <a:buClr>
                <a:schemeClr val="tx1"/>
              </a:buClr>
              <a:buFont typeface="Arial" pitchFamily="34" charset="0"/>
              <a:buChar char="–"/>
              <a:defRPr sz="2000" kern="1200">
                <a:solidFill>
                  <a:schemeClr val="tx1"/>
                </a:solidFill>
                <a:latin typeface="Arial" pitchFamily="34" charset="0"/>
                <a:ea typeface="+mn-ea"/>
                <a:cs typeface="Arial" pitchFamily="34" charset="0"/>
              </a:defRPr>
            </a:lvl4pPr>
            <a:lvl5pPr marL="2286000" indent="-457200" algn="l" defTabSz="914400" rtl="0" eaLnBrk="1" latinLnBrk="0" hangingPunct="1">
              <a:spcBef>
                <a:spcPct val="20000"/>
              </a:spcBef>
              <a:buClr>
                <a:schemeClr val="tx1"/>
              </a:buClr>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ct val="0"/>
              </a:spcAft>
              <a:buClr>
                <a:srgbClr val="54585A"/>
              </a:buClr>
              <a:buSzTx/>
              <a:buFontTx/>
              <a:buNone/>
              <a:defRPr/>
            </a:pPr>
            <a:r>
              <a:rPr kumimoji="0" lang="en-US" sz="4000" b="0" i="0" u="none" strike="noStrike" kern="1200" cap="none" spc="0" normalizeH="0" baseline="0" noProof="0">
                <a:ln>
                  <a:noFill/>
                </a:ln>
                <a:solidFill>
                  <a:srgbClr val="007788"/>
                </a:solidFill>
                <a:effectLst/>
                <a:uLnTx/>
                <a:uFillTx/>
                <a:latin typeface="Arial" pitchFamily="34" charset="0"/>
                <a:ea typeface="+mj-ea"/>
                <a:cs typeface="Arial" pitchFamily="34" charset="0"/>
              </a:rPr>
              <a:t>FTC Complaint Structural Commonalities</a:t>
            </a:r>
          </a:p>
        </p:txBody>
      </p:sp>
      <p:graphicFrame>
        <p:nvGraphicFramePr>
          <p:cNvPr id="3" name="Content Placeholder 4">
            <a:extLst>
              <a:ext uri="{FF2B5EF4-FFF2-40B4-BE49-F238E27FC236}">
                <a16:creationId xmlns:a16="http://schemas.microsoft.com/office/drawing/2014/main" id="{7B8B5A0D-9096-4E07-A35B-82CA50ACFE0E}"/>
              </a:ext>
            </a:extLst>
          </p:cNvPr>
          <p:cNvGraphicFramePr/>
          <p:nvPr>
            <p:extLst>
              <p:ext uri="{D42A27DB-BD31-4B8C-83A1-F6EECF244321}">
                <p14:modId xmlns:p14="http://schemas.microsoft.com/office/powerpoint/2010/main" val="3923819130"/>
              </p:ext>
            </p:extLst>
          </p:nvPr>
        </p:nvGraphicFramePr>
        <p:xfrm>
          <a:off x="2152650" y="1607485"/>
          <a:ext cx="7886699" cy="41379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0976302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9" y="1825625"/>
            <a:ext cx="4675910" cy="3938681"/>
          </a:xfrm>
        </p:spPr>
        <p:txBody>
          <a:bodyPr>
            <a:normAutofit/>
          </a:bodyPr>
          <a:lstStyle/>
          <a:p>
            <a:r>
              <a:rPr lang="en-US" sz="3400" dirty="0"/>
              <a:t>Starter Kits</a:t>
            </a:r>
          </a:p>
          <a:p>
            <a:r>
              <a:rPr lang="en-US" sz="3400" dirty="0"/>
              <a:t>Enrollment Packs</a:t>
            </a:r>
          </a:p>
          <a:p>
            <a:r>
              <a:rPr lang="en-US" sz="3400" dirty="0"/>
              <a:t>Bundles of Products</a:t>
            </a:r>
            <a:r>
              <a:rPr lang="en-US" sz="3600" dirty="0"/>
              <a:t>	</a:t>
            </a:r>
          </a:p>
        </p:txBody>
      </p:sp>
      <p:sp>
        <p:nvSpPr>
          <p:cNvPr id="4" name="Content Placeholder 3"/>
          <p:cNvSpPr>
            <a:spLocks noGrp="1"/>
          </p:cNvSpPr>
          <p:nvPr>
            <p:ph sz="half" idx="2"/>
          </p:nvPr>
        </p:nvSpPr>
        <p:spPr>
          <a:xfrm>
            <a:off x="5753686" y="1825625"/>
            <a:ext cx="6272059" cy="3938681"/>
          </a:xfrm>
        </p:spPr>
        <p:txBody>
          <a:bodyPr>
            <a:normAutofit/>
          </a:bodyPr>
          <a:lstStyle/>
          <a:p>
            <a:pPr>
              <a:lnSpc>
                <a:spcPct val="100000"/>
              </a:lnSpc>
              <a:spcBef>
                <a:spcPts val="1200"/>
              </a:spcBef>
              <a:buFont typeface="Wingdings" panose="05000000000000000000" pitchFamily="2" charset="2"/>
              <a:buChar char="v"/>
            </a:pPr>
            <a:r>
              <a:rPr lang="en-US" sz="3600" dirty="0"/>
              <a:t> </a:t>
            </a:r>
            <a:r>
              <a:rPr lang="en-US" dirty="0"/>
              <a:t>Require on enrollment?</a:t>
            </a:r>
          </a:p>
          <a:p>
            <a:pPr>
              <a:lnSpc>
                <a:spcPct val="100000"/>
              </a:lnSpc>
              <a:spcBef>
                <a:spcPts val="1200"/>
              </a:spcBef>
              <a:buFont typeface="Wingdings" panose="05000000000000000000" pitchFamily="2" charset="2"/>
              <a:buChar char="v"/>
            </a:pPr>
            <a:r>
              <a:rPr lang="en-US" dirty="0"/>
              <a:t> How expensive can they be?</a:t>
            </a:r>
          </a:p>
          <a:p>
            <a:pPr>
              <a:lnSpc>
                <a:spcPct val="100000"/>
              </a:lnSpc>
              <a:spcBef>
                <a:spcPts val="1200"/>
              </a:spcBef>
              <a:buFont typeface="Wingdings" panose="05000000000000000000" pitchFamily="2" charset="2"/>
              <a:buChar char="v"/>
            </a:pPr>
            <a:r>
              <a:rPr lang="en-US" dirty="0"/>
              <a:t> Commissionable volume</a:t>
            </a:r>
          </a:p>
          <a:p>
            <a:pPr>
              <a:lnSpc>
                <a:spcPct val="100000"/>
              </a:lnSpc>
              <a:spcBef>
                <a:spcPts val="1200"/>
              </a:spcBef>
              <a:buFont typeface="Wingdings" panose="05000000000000000000" pitchFamily="2" charset="2"/>
              <a:buChar char="v"/>
            </a:pPr>
            <a:r>
              <a:rPr lang="en-US" dirty="0"/>
              <a:t> Encouraging purchase of “samples” to give away</a:t>
            </a:r>
          </a:p>
        </p:txBody>
      </p:sp>
      <p:sp>
        <p:nvSpPr>
          <p:cNvPr id="5" name="Title 2">
            <a:extLst>
              <a:ext uri="{FF2B5EF4-FFF2-40B4-BE49-F238E27FC236}">
                <a16:creationId xmlns:a16="http://schemas.microsoft.com/office/drawing/2014/main" id="{1BFB971A-50C1-4E24-94E4-0C056C1BA641}"/>
              </a:ext>
            </a:extLst>
          </p:cNvPr>
          <p:cNvSpPr>
            <a:spLocks noGrp="1"/>
          </p:cNvSpPr>
          <p:nvPr>
            <p:ph type="title"/>
          </p:nvPr>
        </p:nvSpPr>
        <p:spPr>
          <a:xfrm>
            <a:off x="838200" y="365126"/>
            <a:ext cx="10515600" cy="1121930"/>
          </a:xfrm>
        </p:spPr>
        <p:txBody>
          <a:bodyPr/>
          <a:lstStyle/>
          <a:p>
            <a:r>
              <a:rPr lang="en-US" dirty="0">
                <a:solidFill>
                  <a:srgbClr val="FF0000"/>
                </a:solidFill>
              </a:rPr>
              <a:t>Keeping Your Business Model Legal</a:t>
            </a:r>
          </a:p>
        </p:txBody>
      </p:sp>
      <p:cxnSp>
        <p:nvCxnSpPr>
          <p:cNvPr id="6" name="Straight Connector 5"/>
          <p:cNvCxnSpPr/>
          <p:nvPr/>
        </p:nvCxnSpPr>
        <p:spPr>
          <a:xfrm>
            <a:off x="5387500" y="1586474"/>
            <a:ext cx="14494" cy="3674843"/>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451195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9" y="1825625"/>
            <a:ext cx="3856893" cy="3938681"/>
          </a:xfrm>
        </p:spPr>
        <p:txBody>
          <a:bodyPr>
            <a:normAutofit/>
          </a:bodyPr>
          <a:lstStyle/>
          <a:p>
            <a:r>
              <a:rPr lang="en-US" sz="3400" dirty="0"/>
              <a:t>Bonus programs</a:t>
            </a:r>
          </a:p>
          <a:p>
            <a:r>
              <a:rPr lang="en-US" sz="3400" dirty="0"/>
              <a:t>Promotions</a:t>
            </a:r>
          </a:p>
          <a:p>
            <a:r>
              <a:rPr lang="en-US" sz="3400" dirty="0"/>
              <a:t>Recruiting contests</a:t>
            </a:r>
          </a:p>
          <a:p>
            <a:pPr marL="0" indent="0">
              <a:buNone/>
            </a:pPr>
            <a:r>
              <a:rPr lang="en-US" sz="3600" dirty="0"/>
              <a:t>	</a:t>
            </a:r>
          </a:p>
        </p:txBody>
      </p:sp>
      <p:sp>
        <p:nvSpPr>
          <p:cNvPr id="4" name="Content Placeholder 3"/>
          <p:cNvSpPr>
            <a:spLocks noGrp="1"/>
          </p:cNvSpPr>
          <p:nvPr>
            <p:ph sz="half" idx="2"/>
          </p:nvPr>
        </p:nvSpPr>
        <p:spPr>
          <a:xfrm>
            <a:off x="5148775" y="1825625"/>
            <a:ext cx="6876970" cy="3938681"/>
          </a:xfrm>
        </p:spPr>
        <p:txBody>
          <a:bodyPr>
            <a:normAutofit/>
          </a:bodyPr>
          <a:lstStyle/>
          <a:p>
            <a:pPr>
              <a:lnSpc>
                <a:spcPct val="100000"/>
              </a:lnSpc>
              <a:spcBef>
                <a:spcPts val="1200"/>
              </a:spcBef>
              <a:buFont typeface="Wingdings" panose="05000000000000000000" pitchFamily="2" charset="2"/>
              <a:buChar char="v"/>
            </a:pPr>
            <a:r>
              <a:rPr lang="en-US" sz="3600" dirty="0"/>
              <a:t> </a:t>
            </a:r>
            <a:r>
              <a:rPr lang="en-US" sz="3200" dirty="0"/>
              <a:t>Fast Start Bonuses</a:t>
            </a:r>
          </a:p>
          <a:p>
            <a:pPr>
              <a:lnSpc>
                <a:spcPct val="100000"/>
              </a:lnSpc>
              <a:spcBef>
                <a:spcPts val="1200"/>
              </a:spcBef>
              <a:buFont typeface="Wingdings" panose="05000000000000000000" pitchFamily="2" charset="2"/>
              <a:buChar char="v"/>
            </a:pPr>
            <a:r>
              <a:rPr lang="en-US" sz="3200" dirty="0"/>
              <a:t> Incentivizing recruitment over product sales</a:t>
            </a:r>
          </a:p>
          <a:p>
            <a:pPr>
              <a:lnSpc>
                <a:spcPct val="100000"/>
              </a:lnSpc>
              <a:spcBef>
                <a:spcPts val="1200"/>
              </a:spcBef>
              <a:buFont typeface="Wingdings" panose="05000000000000000000" pitchFamily="2" charset="2"/>
              <a:buChar char="v"/>
            </a:pPr>
            <a:r>
              <a:rPr lang="en-US" sz="3200" dirty="0"/>
              <a:t> Contests that focus on recruitment</a:t>
            </a:r>
          </a:p>
          <a:p>
            <a:pPr>
              <a:lnSpc>
                <a:spcPct val="100000"/>
              </a:lnSpc>
              <a:spcBef>
                <a:spcPts val="1200"/>
              </a:spcBef>
              <a:buFont typeface="Wingdings" panose="05000000000000000000" pitchFamily="2" charset="2"/>
              <a:buChar char="v"/>
            </a:pPr>
            <a:r>
              <a:rPr lang="en-US" sz="3200" dirty="0"/>
              <a:t> Bonuses disproportionate to product sales</a:t>
            </a:r>
          </a:p>
        </p:txBody>
      </p:sp>
      <p:sp>
        <p:nvSpPr>
          <p:cNvPr id="5" name="Title 2">
            <a:extLst>
              <a:ext uri="{FF2B5EF4-FFF2-40B4-BE49-F238E27FC236}">
                <a16:creationId xmlns:a16="http://schemas.microsoft.com/office/drawing/2014/main" id="{1BFB971A-50C1-4E24-94E4-0C056C1BA641}"/>
              </a:ext>
            </a:extLst>
          </p:cNvPr>
          <p:cNvSpPr>
            <a:spLocks noGrp="1"/>
          </p:cNvSpPr>
          <p:nvPr>
            <p:ph type="title"/>
          </p:nvPr>
        </p:nvSpPr>
        <p:spPr>
          <a:xfrm>
            <a:off x="838200" y="365126"/>
            <a:ext cx="10515600" cy="1121930"/>
          </a:xfrm>
        </p:spPr>
        <p:txBody>
          <a:bodyPr/>
          <a:lstStyle/>
          <a:p>
            <a:r>
              <a:rPr lang="en-US" dirty="0">
                <a:solidFill>
                  <a:srgbClr val="FF0000"/>
                </a:solidFill>
              </a:rPr>
              <a:t>Keeping Your Business Model Legal</a:t>
            </a:r>
          </a:p>
        </p:txBody>
      </p:sp>
      <p:cxnSp>
        <p:nvCxnSpPr>
          <p:cNvPr id="6" name="Straight Connector 5"/>
          <p:cNvCxnSpPr/>
          <p:nvPr/>
        </p:nvCxnSpPr>
        <p:spPr>
          <a:xfrm flipH="1">
            <a:off x="5008098" y="1825625"/>
            <a:ext cx="14068" cy="3618572"/>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355278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FB971A-50C1-4E24-94E4-0C056C1BA641}"/>
              </a:ext>
            </a:extLst>
          </p:cNvPr>
          <p:cNvSpPr>
            <a:spLocks noGrp="1"/>
          </p:cNvSpPr>
          <p:nvPr>
            <p:ph type="title"/>
          </p:nvPr>
        </p:nvSpPr>
        <p:spPr>
          <a:xfrm>
            <a:off x="838200" y="365126"/>
            <a:ext cx="10515600" cy="1121930"/>
          </a:xfrm>
        </p:spPr>
        <p:txBody>
          <a:bodyPr/>
          <a:lstStyle/>
          <a:p>
            <a:r>
              <a:rPr lang="en-US" dirty="0">
                <a:solidFill>
                  <a:srgbClr val="FF0000"/>
                </a:solidFill>
              </a:rPr>
              <a:t>Product Considerations</a:t>
            </a:r>
          </a:p>
        </p:txBody>
      </p:sp>
      <p:sp>
        <p:nvSpPr>
          <p:cNvPr id="4" name="Content Placeholder 3">
            <a:extLst>
              <a:ext uri="{FF2B5EF4-FFF2-40B4-BE49-F238E27FC236}">
                <a16:creationId xmlns:a16="http://schemas.microsoft.com/office/drawing/2014/main" id="{669D7DC4-8C10-494D-B06C-AF68566E67DD}"/>
              </a:ext>
            </a:extLst>
          </p:cNvPr>
          <p:cNvSpPr>
            <a:spLocks noGrp="1"/>
          </p:cNvSpPr>
          <p:nvPr>
            <p:ph idx="1"/>
          </p:nvPr>
        </p:nvSpPr>
        <p:spPr>
          <a:xfrm>
            <a:off x="838199" y="1487055"/>
            <a:ext cx="10827327" cy="4277251"/>
          </a:xfrm>
        </p:spPr>
        <p:txBody>
          <a:bodyPr>
            <a:noAutofit/>
          </a:bodyPr>
          <a:lstStyle/>
          <a:p>
            <a:pPr marL="457200">
              <a:buFont typeface="Wingdings" panose="05000000000000000000" pitchFamily="2" charset="2"/>
              <a:buChar char="§"/>
            </a:pPr>
            <a:r>
              <a:rPr lang="en-US" dirty="0"/>
              <a:t> Selling products in packages, and not a la carte</a:t>
            </a:r>
          </a:p>
          <a:p>
            <a:pPr marL="457200">
              <a:buFont typeface="Wingdings" panose="05000000000000000000" pitchFamily="2" charset="2"/>
              <a:buChar char="§"/>
            </a:pPr>
            <a:r>
              <a:rPr lang="en-US" dirty="0"/>
              <a:t> Product pricing considerations</a:t>
            </a:r>
          </a:p>
          <a:p>
            <a:pPr marL="914400" lvl="1">
              <a:buFont typeface="Wingdings" panose="05000000000000000000" pitchFamily="2" charset="2"/>
              <a:buChar char="Ø"/>
            </a:pPr>
            <a:r>
              <a:rPr lang="en-US" sz="2800" dirty="0"/>
              <a:t> Expensive products; intrinsic value of product</a:t>
            </a:r>
          </a:p>
          <a:p>
            <a:pPr marL="914400" lvl="1">
              <a:buFont typeface="Wingdings" panose="05000000000000000000" pitchFamily="2" charset="2"/>
              <a:buChar char="Ø"/>
            </a:pPr>
            <a:r>
              <a:rPr lang="en-US" sz="2800" dirty="0"/>
              <a:t> Commissions disproportionate to product price</a:t>
            </a:r>
          </a:p>
          <a:p>
            <a:pPr marL="914400" lvl="1">
              <a:buFont typeface="Wingdings" panose="05000000000000000000" pitchFamily="2" charset="2"/>
              <a:buChar char="Ø"/>
            </a:pPr>
            <a:r>
              <a:rPr lang="en-US" sz="2800" dirty="0"/>
              <a:t> Pricing of competitive products in the marketplace</a:t>
            </a:r>
          </a:p>
          <a:p>
            <a:pPr marL="914400" lvl="1">
              <a:buFont typeface="Wingdings" panose="05000000000000000000" pitchFamily="2" charset="2"/>
              <a:buChar char="Ø"/>
            </a:pPr>
            <a:r>
              <a:rPr lang="en-US" sz="2800" dirty="0"/>
              <a:t> Are overpriced products a hidden recruitment fee?</a:t>
            </a:r>
          </a:p>
          <a:p>
            <a:pPr marL="457200">
              <a:buFont typeface="Wingdings" panose="05000000000000000000" pitchFamily="2" charset="2"/>
              <a:buChar char="§"/>
            </a:pPr>
            <a:r>
              <a:rPr lang="en-US" dirty="0"/>
              <a:t> Would someone buy the product “but for” the business opportunity?</a:t>
            </a:r>
          </a:p>
        </p:txBody>
      </p:sp>
    </p:spTree>
    <p:extLst>
      <p:ext uri="{BB962C8B-B14F-4D97-AF65-F5344CB8AC3E}">
        <p14:creationId xmlns:p14="http://schemas.microsoft.com/office/powerpoint/2010/main" val="207355431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FB971A-50C1-4E24-94E4-0C056C1BA641}"/>
              </a:ext>
            </a:extLst>
          </p:cNvPr>
          <p:cNvSpPr>
            <a:spLocks noGrp="1"/>
          </p:cNvSpPr>
          <p:nvPr>
            <p:ph type="title"/>
          </p:nvPr>
        </p:nvSpPr>
        <p:spPr>
          <a:xfrm>
            <a:off x="838200" y="365126"/>
            <a:ext cx="10515600" cy="1121930"/>
          </a:xfrm>
        </p:spPr>
        <p:txBody>
          <a:bodyPr/>
          <a:lstStyle/>
          <a:p>
            <a:r>
              <a:rPr lang="en-US" dirty="0">
                <a:solidFill>
                  <a:srgbClr val="FF0000"/>
                </a:solidFill>
              </a:rPr>
              <a:t>Compensation Plan Incentives</a:t>
            </a:r>
          </a:p>
        </p:txBody>
      </p:sp>
      <p:sp>
        <p:nvSpPr>
          <p:cNvPr id="4" name="Content Placeholder 3">
            <a:extLst>
              <a:ext uri="{FF2B5EF4-FFF2-40B4-BE49-F238E27FC236}">
                <a16:creationId xmlns:a16="http://schemas.microsoft.com/office/drawing/2014/main" id="{669D7DC4-8C10-494D-B06C-AF68566E67DD}"/>
              </a:ext>
            </a:extLst>
          </p:cNvPr>
          <p:cNvSpPr>
            <a:spLocks noGrp="1"/>
          </p:cNvSpPr>
          <p:nvPr>
            <p:ph idx="1"/>
          </p:nvPr>
        </p:nvSpPr>
        <p:spPr>
          <a:xfrm>
            <a:off x="838199" y="1386673"/>
            <a:ext cx="10827327" cy="4377633"/>
          </a:xfrm>
        </p:spPr>
        <p:txBody>
          <a:bodyPr>
            <a:noAutofit/>
          </a:bodyPr>
          <a:lstStyle/>
          <a:p>
            <a:pPr marL="457200">
              <a:buFont typeface="Wingdings" panose="05000000000000000000" pitchFamily="2" charset="2"/>
              <a:buChar char="§"/>
            </a:pPr>
            <a:r>
              <a:rPr lang="en-US" sz="3000" dirty="0"/>
              <a:t> </a:t>
            </a:r>
            <a:r>
              <a:rPr lang="en-US" dirty="0"/>
              <a:t>Monthly qualification requirements</a:t>
            </a:r>
          </a:p>
          <a:p>
            <a:pPr marL="914400" lvl="1">
              <a:buFont typeface="Wingdings" panose="05000000000000000000" pitchFamily="2" charset="2"/>
              <a:buChar char="Ø"/>
            </a:pPr>
            <a:r>
              <a:rPr lang="en-US" dirty="0"/>
              <a:t> Buying products vs. selling of products</a:t>
            </a:r>
          </a:p>
          <a:p>
            <a:pPr marL="914400" lvl="1">
              <a:buFont typeface="Wingdings" panose="05000000000000000000" pitchFamily="2" charset="2"/>
              <a:buChar char="Ø"/>
            </a:pPr>
            <a:r>
              <a:rPr lang="en-US" dirty="0"/>
              <a:t> Personal product purchases by distributor</a:t>
            </a:r>
          </a:p>
          <a:p>
            <a:pPr marL="914400" lvl="1">
              <a:buFont typeface="Wingdings" panose="05000000000000000000" pitchFamily="2" charset="2"/>
              <a:buChar char="Ø"/>
            </a:pPr>
            <a:r>
              <a:rPr lang="en-US" dirty="0"/>
              <a:t> </a:t>
            </a:r>
            <a:r>
              <a:rPr lang="en-US" dirty="0" err="1"/>
              <a:t>Autoship</a:t>
            </a:r>
            <a:endParaRPr lang="en-US" dirty="0"/>
          </a:p>
          <a:p>
            <a:pPr marL="457200">
              <a:buFont typeface="Wingdings" panose="05000000000000000000" pitchFamily="2" charset="2"/>
              <a:buChar char="§"/>
            </a:pPr>
            <a:r>
              <a:rPr lang="en-US" dirty="0"/>
              <a:t> Incentives to buy products for reasons other than consumption</a:t>
            </a:r>
          </a:p>
          <a:p>
            <a:pPr marL="457200">
              <a:buFont typeface="Wingdings" panose="05000000000000000000" pitchFamily="2" charset="2"/>
              <a:buChar char="§"/>
            </a:pPr>
            <a:r>
              <a:rPr lang="en-US" dirty="0"/>
              <a:t> Rank advancement requirements</a:t>
            </a:r>
          </a:p>
          <a:p>
            <a:pPr marL="457200">
              <a:buFont typeface="Wingdings" panose="05000000000000000000" pitchFamily="2" charset="2"/>
              <a:buChar char="§"/>
            </a:pPr>
            <a:r>
              <a:rPr lang="en-US" dirty="0"/>
              <a:t> Emphasis of recruitment over product sales</a:t>
            </a:r>
          </a:p>
          <a:p>
            <a:pPr lvl="1">
              <a:buFont typeface="Wingdings" panose="05000000000000000000" pitchFamily="2" charset="2"/>
              <a:buChar char="Ø"/>
            </a:pPr>
            <a:endParaRPr lang="en-US" sz="3000" dirty="0"/>
          </a:p>
          <a:p>
            <a:pPr lvl="1">
              <a:buFont typeface="Wingdings" panose="05000000000000000000" pitchFamily="2" charset="2"/>
              <a:buChar char="Ø"/>
            </a:pPr>
            <a:endParaRPr lang="en-US" sz="3000" dirty="0"/>
          </a:p>
          <a:p>
            <a:pPr>
              <a:buFont typeface="Wingdings" panose="05000000000000000000" pitchFamily="2" charset="2"/>
              <a:buChar char="§"/>
            </a:pPr>
            <a:endParaRPr lang="en-US" sz="3400" dirty="0"/>
          </a:p>
          <a:p>
            <a:pPr marL="0" indent="0">
              <a:buNone/>
            </a:pPr>
            <a:endParaRPr lang="en-US" sz="3400" dirty="0"/>
          </a:p>
        </p:txBody>
      </p:sp>
    </p:spTree>
    <p:extLst>
      <p:ext uri="{BB962C8B-B14F-4D97-AF65-F5344CB8AC3E}">
        <p14:creationId xmlns:p14="http://schemas.microsoft.com/office/powerpoint/2010/main" val="378716837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FB971A-50C1-4E24-94E4-0C056C1BA641}"/>
              </a:ext>
            </a:extLst>
          </p:cNvPr>
          <p:cNvSpPr>
            <a:spLocks noGrp="1"/>
          </p:cNvSpPr>
          <p:nvPr>
            <p:ph type="title"/>
          </p:nvPr>
        </p:nvSpPr>
        <p:spPr>
          <a:xfrm>
            <a:off x="838200" y="365126"/>
            <a:ext cx="10515600" cy="1121930"/>
          </a:xfrm>
        </p:spPr>
        <p:txBody>
          <a:bodyPr>
            <a:normAutofit/>
          </a:bodyPr>
          <a:lstStyle/>
          <a:p>
            <a:r>
              <a:rPr lang="en-US" sz="3600" dirty="0">
                <a:solidFill>
                  <a:srgbClr val="FF0000"/>
                </a:solidFill>
              </a:rPr>
              <a:t>Purchases For Reasons Other Than Consumption</a:t>
            </a:r>
          </a:p>
        </p:txBody>
      </p:sp>
      <p:sp>
        <p:nvSpPr>
          <p:cNvPr id="4" name="Content Placeholder 3">
            <a:extLst>
              <a:ext uri="{FF2B5EF4-FFF2-40B4-BE49-F238E27FC236}">
                <a16:creationId xmlns:a16="http://schemas.microsoft.com/office/drawing/2014/main" id="{669D7DC4-8C10-494D-B06C-AF68566E67DD}"/>
              </a:ext>
            </a:extLst>
          </p:cNvPr>
          <p:cNvSpPr>
            <a:spLocks noGrp="1"/>
          </p:cNvSpPr>
          <p:nvPr>
            <p:ph idx="1"/>
          </p:nvPr>
        </p:nvSpPr>
        <p:spPr>
          <a:xfrm>
            <a:off x="838199" y="1386673"/>
            <a:ext cx="10827327" cy="4377633"/>
          </a:xfrm>
        </p:spPr>
        <p:txBody>
          <a:bodyPr>
            <a:noAutofit/>
          </a:bodyPr>
          <a:lstStyle/>
          <a:p>
            <a:pPr marL="457200">
              <a:buFont typeface="Wingdings" panose="05000000000000000000" pitchFamily="2" charset="2"/>
              <a:buChar char="§"/>
            </a:pPr>
            <a:r>
              <a:rPr lang="en-US" sz="3000" dirty="0"/>
              <a:t> </a:t>
            </a:r>
            <a:r>
              <a:rPr lang="en-US" dirty="0"/>
              <a:t>Mandatory purchase requirements</a:t>
            </a:r>
          </a:p>
          <a:p>
            <a:pPr marL="914400" lvl="1">
              <a:buFont typeface="Wingdings" panose="05000000000000000000" pitchFamily="2" charset="2"/>
              <a:buChar char="Ø"/>
            </a:pPr>
            <a:r>
              <a:rPr lang="en-US" dirty="0"/>
              <a:t> Pay to Play</a:t>
            </a:r>
          </a:p>
          <a:p>
            <a:pPr marL="457200">
              <a:buFont typeface="Wingdings" panose="05000000000000000000" pitchFamily="2" charset="2"/>
              <a:buChar char="§"/>
            </a:pPr>
            <a:r>
              <a:rPr lang="en-US" dirty="0"/>
              <a:t> Safeguards Against Inventory Loading</a:t>
            </a:r>
          </a:p>
          <a:p>
            <a:pPr marL="914400" lvl="1">
              <a:buFont typeface="Wingdings" panose="05000000000000000000" pitchFamily="2" charset="2"/>
              <a:buChar char="Ø"/>
            </a:pPr>
            <a:r>
              <a:rPr lang="en-US" dirty="0"/>
              <a:t> Limits on quantity of product a distributor can purchase at one time</a:t>
            </a:r>
          </a:p>
          <a:p>
            <a:pPr marL="914400" lvl="1">
              <a:buFont typeface="Wingdings" panose="05000000000000000000" pitchFamily="2" charset="2"/>
              <a:buChar char="Ø"/>
            </a:pPr>
            <a:r>
              <a:rPr lang="en-US" dirty="0"/>
              <a:t> Purchasing more product than distributor can expect to consume; purchasing for re-sale?</a:t>
            </a:r>
          </a:p>
          <a:p>
            <a:pPr marL="914400" lvl="1">
              <a:buFont typeface="Wingdings" panose="05000000000000000000" pitchFamily="2" charset="2"/>
              <a:buChar char="Ø"/>
            </a:pPr>
            <a:r>
              <a:rPr lang="en-US" dirty="0"/>
              <a:t> 70% Rule:  still relevant?</a:t>
            </a:r>
          </a:p>
          <a:p>
            <a:pPr indent="0">
              <a:buNone/>
            </a:pPr>
            <a:endParaRPr lang="en-US" dirty="0"/>
          </a:p>
          <a:p>
            <a:pPr lvl="1">
              <a:buFont typeface="Wingdings" panose="05000000000000000000" pitchFamily="2" charset="2"/>
              <a:buChar char="Ø"/>
            </a:pPr>
            <a:endParaRPr lang="en-US" sz="3000" dirty="0"/>
          </a:p>
          <a:p>
            <a:pPr lvl="1">
              <a:buFont typeface="Wingdings" panose="05000000000000000000" pitchFamily="2" charset="2"/>
              <a:buChar char="Ø"/>
            </a:pPr>
            <a:endParaRPr lang="en-US" sz="3000" dirty="0"/>
          </a:p>
          <a:p>
            <a:pPr>
              <a:buFont typeface="Wingdings" panose="05000000000000000000" pitchFamily="2" charset="2"/>
              <a:buChar char="§"/>
            </a:pPr>
            <a:endParaRPr lang="en-US" sz="3400" dirty="0"/>
          </a:p>
          <a:p>
            <a:pPr marL="0" indent="0">
              <a:buNone/>
            </a:pPr>
            <a:endParaRPr lang="en-US" sz="3400" dirty="0"/>
          </a:p>
        </p:txBody>
      </p:sp>
    </p:spTree>
    <p:extLst>
      <p:ext uri="{BB962C8B-B14F-4D97-AF65-F5344CB8AC3E}">
        <p14:creationId xmlns:p14="http://schemas.microsoft.com/office/powerpoint/2010/main" val="350435089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FB971A-50C1-4E24-94E4-0C056C1BA641}"/>
              </a:ext>
            </a:extLst>
          </p:cNvPr>
          <p:cNvSpPr>
            <a:spLocks noGrp="1"/>
          </p:cNvSpPr>
          <p:nvPr>
            <p:ph type="title"/>
          </p:nvPr>
        </p:nvSpPr>
        <p:spPr/>
        <p:txBody>
          <a:bodyPr/>
          <a:lstStyle/>
          <a:p>
            <a:r>
              <a:rPr lang="en-US" dirty="0"/>
              <a:t>Economic Framework</a:t>
            </a:r>
          </a:p>
        </p:txBody>
      </p:sp>
      <p:sp>
        <p:nvSpPr>
          <p:cNvPr id="4" name="Content Placeholder 3">
            <a:extLst>
              <a:ext uri="{FF2B5EF4-FFF2-40B4-BE49-F238E27FC236}">
                <a16:creationId xmlns:a16="http://schemas.microsoft.com/office/drawing/2014/main" id="{669D7DC4-8C10-494D-B06C-AF68566E67DD}"/>
              </a:ext>
            </a:extLst>
          </p:cNvPr>
          <p:cNvSpPr>
            <a:spLocks noGrp="1"/>
          </p:cNvSpPr>
          <p:nvPr>
            <p:ph idx="1"/>
          </p:nvPr>
        </p:nvSpPr>
        <p:spPr/>
        <p:txBody>
          <a:bodyPr>
            <a:noAutofit/>
          </a:bodyPr>
          <a:lstStyle/>
          <a:p>
            <a:r>
              <a:rPr lang="en-US" sz="2400" dirty="0"/>
              <a:t>A </a:t>
            </a:r>
            <a:r>
              <a:rPr lang="en-US" sz="2400" b="1" dirty="0"/>
              <a:t>Pyramid Scheme </a:t>
            </a:r>
            <a:r>
              <a:rPr lang="en-US" sz="2400" dirty="0"/>
              <a:t>is a recursive arrangement in which a participant pays into a scheme in return for the right to earn commissions on the payments made by others whom she recruits and convinces to chase the same opportunity</a:t>
            </a:r>
          </a:p>
          <a:p>
            <a:r>
              <a:rPr lang="en-US" sz="2400" dirty="0"/>
              <a:t>A pyramid scheme is a recruitment-based negative wealth transfer scheme in which the payments of newer entrants are transferred to earlier entrants</a:t>
            </a:r>
          </a:p>
          <a:p>
            <a:r>
              <a:rPr lang="en-US" sz="2400" dirty="0"/>
              <a:t>This framework essentially describes a chain letter scheme</a:t>
            </a:r>
          </a:p>
          <a:p>
            <a:pPr marL="457200" lvl="1" indent="0">
              <a:buNone/>
            </a:pPr>
            <a:r>
              <a:rPr lang="en-US" sz="2000" dirty="0"/>
              <a:t>Givens in FTC v. FES (2022): “An MLM amounts to a pyramid scheme if, like a chain letter, its compensation structure makes recruiting necessary for success”</a:t>
            </a:r>
          </a:p>
        </p:txBody>
      </p:sp>
    </p:spTree>
    <p:extLst>
      <p:ext uri="{BB962C8B-B14F-4D97-AF65-F5344CB8AC3E}">
        <p14:creationId xmlns:p14="http://schemas.microsoft.com/office/powerpoint/2010/main" val="20794525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FB971A-50C1-4E24-94E4-0C056C1BA641}"/>
              </a:ext>
            </a:extLst>
          </p:cNvPr>
          <p:cNvSpPr>
            <a:spLocks noGrp="1"/>
          </p:cNvSpPr>
          <p:nvPr>
            <p:ph type="title"/>
          </p:nvPr>
        </p:nvSpPr>
        <p:spPr/>
        <p:txBody>
          <a:bodyPr>
            <a:normAutofit/>
          </a:bodyPr>
          <a:lstStyle/>
          <a:p>
            <a:r>
              <a:rPr lang="en-US" dirty="0"/>
              <a:t>Economic interpretation of the second prong of the </a:t>
            </a:r>
            <a:r>
              <a:rPr lang="en-US" dirty="0" err="1"/>
              <a:t>Koscot</a:t>
            </a:r>
            <a:r>
              <a:rPr lang="en-US" dirty="0"/>
              <a:t> test</a:t>
            </a:r>
          </a:p>
        </p:txBody>
      </p:sp>
      <p:sp>
        <p:nvSpPr>
          <p:cNvPr id="4" name="Content Placeholder 3">
            <a:extLst>
              <a:ext uri="{FF2B5EF4-FFF2-40B4-BE49-F238E27FC236}">
                <a16:creationId xmlns:a16="http://schemas.microsoft.com/office/drawing/2014/main" id="{669D7DC4-8C10-494D-B06C-AF68566E67DD}"/>
              </a:ext>
            </a:extLst>
          </p:cNvPr>
          <p:cNvSpPr>
            <a:spLocks noGrp="1"/>
          </p:cNvSpPr>
          <p:nvPr>
            <p:ph idx="1"/>
          </p:nvPr>
        </p:nvSpPr>
        <p:spPr/>
        <p:txBody>
          <a:bodyPr>
            <a:normAutofit lnSpcReduction="10000"/>
          </a:bodyPr>
          <a:lstStyle/>
          <a:p>
            <a:r>
              <a:rPr lang="en-US" dirty="0"/>
              <a:t>The right to receive in return for recruiting other participants into the program rewards that are unrelated to the sale of products to ultimate users</a:t>
            </a:r>
          </a:p>
          <a:p>
            <a:r>
              <a:rPr lang="en-US" dirty="0"/>
              <a:t>Because of the vagueness of prong two, economists need to state their understanding of it</a:t>
            </a:r>
          </a:p>
          <a:p>
            <a:pPr marL="457200" lvl="1" indent="0">
              <a:buNone/>
            </a:pPr>
            <a:endParaRPr lang="en-US" dirty="0"/>
          </a:p>
          <a:p>
            <a:pPr marL="457200" lvl="1" indent="0">
              <a:buNone/>
            </a:pPr>
            <a:r>
              <a:rPr lang="en-US" dirty="0"/>
              <a:t>Example 1: Givens in FTC v. FES (2022) </a:t>
            </a:r>
          </a:p>
          <a:p>
            <a:pPr marL="457200" lvl="1" indent="0">
              <a:buNone/>
            </a:pPr>
            <a:r>
              <a:rPr lang="en-US" dirty="0"/>
              <a:t>“I interpret the </a:t>
            </a:r>
            <a:r>
              <a:rPr lang="en-US" i="1" dirty="0" err="1"/>
              <a:t>Koscot</a:t>
            </a:r>
            <a:r>
              <a:rPr lang="en-US" i="1" dirty="0"/>
              <a:t> </a:t>
            </a:r>
            <a:r>
              <a:rPr lang="en-US" dirty="0"/>
              <a:t>language to place the endless-chain element at the center of a determination of whether an MLM is operating as a pyramid scheme”</a:t>
            </a:r>
          </a:p>
        </p:txBody>
      </p:sp>
    </p:spTree>
    <p:extLst>
      <p:ext uri="{BB962C8B-B14F-4D97-AF65-F5344CB8AC3E}">
        <p14:creationId xmlns:p14="http://schemas.microsoft.com/office/powerpoint/2010/main" val="9133287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FB971A-50C1-4E24-94E4-0C056C1BA641}"/>
              </a:ext>
            </a:extLst>
          </p:cNvPr>
          <p:cNvSpPr>
            <a:spLocks noGrp="1"/>
          </p:cNvSpPr>
          <p:nvPr>
            <p:ph type="title"/>
          </p:nvPr>
        </p:nvSpPr>
        <p:spPr/>
        <p:txBody>
          <a:bodyPr/>
          <a:lstStyle/>
          <a:p>
            <a:r>
              <a:rPr lang="en-US" dirty="0"/>
              <a:t>Legal Updates</a:t>
            </a:r>
          </a:p>
        </p:txBody>
      </p:sp>
      <p:sp>
        <p:nvSpPr>
          <p:cNvPr id="6" name="Content Placeholder 2">
            <a:extLst>
              <a:ext uri="{FF2B5EF4-FFF2-40B4-BE49-F238E27FC236}">
                <a16:creationId xmlns:a16="http://schemas.microsoft.com/office/drawing/2014/main" id="{4EB5342D-1DD8-726C-D032-E05B8353C121}"/>
              </a:ext>
            </a:extLst>
          </p:cNvPr>
          <p:cNvSpPr>
            <a:spLocks noGrp="1"/>
          </p:cNvSpPr>
          <p:nvPr>
            <p:ph idx="1"/>
          </p:nvPr>
        </p:nvSpPr>
        <p:spPr>
          <a:xfrm>
            <a:off x="838200" y="1539240"/>
            <a:ext cx="10515600" cy="4225067"/>
          </a:xfrm>
        </p:spPr>
        <p:txBody>
          <a:bodyPr/>
          <a:lstStyle/>
          <a:p>
            <a:pPr marL="514350" indent="-514350">
              <a:buFont typeface="+mj-lt"/>
              <a:buAutoNum type="arabicPeriod"/>
            </a:pPr>
            <a:r>
              <a:rPr lang="en-US" dirty="0"/>
              <a:t>Direct Seller Class Action Update</a:t>
            </a:r>
          </a:p>
          <a:p>
            <a:pPr lvl="1"/>
            <a:r>
              <a:rPr lang="en-US" dirty="0"/>
              <a:t>The </a:t>
            </a:r>
            <a:r>
              <a:rPr lang="en-US" i="1" dirty="0"/>
              <a:t>LifeVantage</a:t>
            </a:r>
            <a:r>
              <a:rPr lang="en-US" dirty="0"/>
              <a:t> Class Action</a:t>
            </a:r>
          </a:p>
          <a:p>
            <a:pPr lvl="1"/>
            <a:r>
              <a:rPr lang="en-US" dirty="0"/>
              <a:t>Distributor Misclassification Class Actions  </a:t>
            </a:r>
          </a:p>
          <a:p>
            <a:pPr lvl="1"/>
            <a:r>
              <a:rPr lang="en-US" dirty="0"/>
              <a:t>Significant Direct Seller Class Settlements</a:t>
            </a:r>
          </a:p>
          <a:p>
            <a:pPr marL="514350" indent="-514350">
              <a:buFont typeface="+mj-lt"/>
              <a:buAutoNum type="arabicPeriod"/>
            </a:pPr>
            <a:r>
              <a:rPr lang="en-US" dirty="0"/>
              <a:t>FTC Enforcement Actions</a:t>
            </a:r>
          </a:p>
          <a:p>
            <a:pPr lvl="1"/>
            <a:r>
              <a:rPr lang="en-US" dirty="0"/>
              <a:t>The Botched TRO Against Financial Education Services </a:t>
            </a:r>
          </a:p>
          <a:p>
            <a:pPr lvl="1"/>
            <a:r>
              <a:rPr lang="en-US" dirty="0"/>
              <a:t>The FTC’s Action Against Neora</a:t>
            </a:r>
          </a:p>
          <a:p>
            <a:pPr marL="514350" indent="-514350">
              <a:buFont typeface="+mj-lt"/>
              <a:buAutoNum type="arabicPeriod"/>
            </a:pPr>
            <a:r>
              <a:rPr lang="en-US" dirty="0"/>
              <a:t>Distributor Poaching Actions</a:t>
            </a:r>
          </a:p>
          <a:p>
            <a:pPr lvl="1"/>
            <a:endParaRPr lang="en-US" dirty="0"/>
          </a:p>
          <a:p>
            <a:pPr lvl="1"/>
            <a:endParaRPr lang="en-US" dirty="0"/>
          </a:p>
          <a:p>
            <a:pPr lvl="1"/>
            <a:endParaRPr lang="en-US" dirty="0"/>
          </a:p>
          <a:p>
            <a:pPr lvl="1"/>
            <a:endParaRPr lang="en-US" dirty="0"/>
          </a:p>
        </p:txBody>
      </p:sp>
    </p:spTree>
    <p:extLst>
      <p:ext uri="{BB962C8B-B14F-4D97-AF65-F5344CB8AC3E}">
        <p14:creationId xmlns:p14="http://schemas.microsoft.com/office/powerpoint/2010/main" val="35136503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FB971A-50C1-4E24-94E4-0C056C1BA641}"/>
              </a:ext>
            </a:extLst>
          </p:cNvPr>
          <p:cNvSpPr>
            <a:spLocks noGrp="1"/>
          </p:cNvSpPr>
          <p:nvPr>
            <p:ph type="title"/>
          </p:nvPr>
        </p:nvSpPr>
        <p:spPr/>
        <p:txBody>
          <a:bodyPr>
            <a:normAutofit/>
          </a:bodyPr>
          <a:lstStyle/>
          <a:p>
            <a:r>
              <a:rPr lang="en-US" dirty="0"/>
              <a:t>Economic interpretation of the second prong of the </a:t>
            </a:r>
            <a:r>
              <a:rPr lang="en-US" dirty="0" err="1"/>
              <a:t>Koscot</a:t>
            </a:r>
            <a:r>
              <a:rPr lang="en-US" dirty="0"/>
              <a:t> test</a:t>
            </a:r>
          </a:p>
        </p:txBody>
      </p:sp>
      <p:sp>
        <p:nvSpPr>
          <p:cNvPr id="4" name="Content Placeholder 3">
            <a:extLst>
              <a:ext uri="{FF2B5EF4-FFF2-40B4-BE49-F238E27FC236}">
                <a16:creationId xmlns:a16="http://schemas.microsoft.com/office/drawing/2014/main" id="{669D7DC4-8C10-494D-B06C-AF68566E67DD}"/>
              </a:ext>
            </a:extLst>
          </p:cNvPr>
          <p:cNvSpPr>
            <a:spLocks noGrp="1"/>
          </p:cNvSpPr>
          <p:nvPr>
            <p:ph idx="1"/>
          </p:nvPr>
        </p:nvSpPr>
        <p:spPr/>
        <p:txBody>
          <a:bodyPr>
            <a:normAutofit/>
          </a:bodyPr>
          <a:lstStyle/>
          <a:p>
            <a:pPr marL="457200" lvl="1" indent="0">
              <a:buNone/>
            </a:pPr>
            <a:r>
              <a:rPr lang="en-US" dirty="0"/>
              <a:t>Example 2: Vender Nat (2015)</a:t>
            </a:r>
          </a:p>
          <a:p>
            <a:pPr marL="457200" lvl="1" indent="0">
              <a:buNone/>
            </a:pPr>
            <a:endParaRPr lang="en-US" dirty="0"/>
          </a:p>
          <a:p>
            <a:pPr marL="914400" lvl="2" indent="0">
              <a:buNone/>
            </a:pPr>
            <a:r>
              <a:rPr lang="en-US" dirty="0"/>
              <a:t>“In an MLM context, an organization is a pyramid scheme if it rewards participants primarily for recruitment, while the firm’s product is incidental to the proposed business opportunity. Moreover, the incidental nature of the product is chiefly evidenced by </a:t>
            </a:r>
            <a:r>
              <a:rPr lang="en-US" b="1" dirty="0"/>
              <a:t>the payment of recruitment rewards having no cognizable or substantive relation to retail sales</a:t>
            </a:r>
            <a:r>
              <a:rPr lang="en-US" dirty="0"/>
              <a:t>, i.e., sales to consumers who buy the product for their own end-use and are not incentivized to buy product for the sake of the business opportunity”</a:t>
            </a:r>
          </a:p>
        </p:txBody>
      </p:sp>
    </p:spTree>
    <p:extLst>
      <p:ext uri="{BB962C8B-B14F-4D97-AF65-F5344CB8AC3E}">
        <p14:creationId xmlns:p14="http://schemas.microsoft.com/office/powerpoint/2010/main" val="79897013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FB971A-50C1-4E24-94E4-0C056C1BA641}"/>
              </a:ext>
            </a:extLst>
          </p:cNvPr>
          <p:cNvSpPr>
            <a:spLocks noGrp="1"/>
          </p:cNvSpPr>
          <p:nvPr>
            <p:ph type="title"/>
          </p:nvPr>
        </p:nvSpPr>
        <p:spPr/>
        <p:txBody>
          <a:bodyPr>
            <a:noAutofit/>
          </a:bodyPr>
          <a:lstStyle/>
          <a:p>
            <a:r>
              <a:rPr lang="en-US" sz="3600" dirty="0"/>
              <a:t>A description of an analytical framework that FTC consumer protection economists use to assess MLM organizations</a:t>
            </a:r>
          </a:p>
        </p:txBody>
      </p:sp>
      <p:sp>
        <p:nvSpPr>
          <p:cNvPr id="4" name="Content Placeholder 3">
            <a:extLst>
              <a:ext uri="{FF2B5EF4-FFF2-40B4-BE49-F238E27FC236}">
                <a16:creationId xmlns:a16="http://schemas.microsoft.com/office/drawing/2014/main" id="{669D7DC4-8C10-494D-B06C-AF68566E67DD}"/>
              </a:ext>
            </a:extLst>
          </p:cNvPr>
          <p:cNvSpPr>
            <a:spLocks noGrp="1"/>
          </p:cNvSpPr>
          <p:nvPr>
            <p:ph idx="1"/>
          </p:nvPr>
        </p:nvSpPr>
        <p:spPr>
          <a:xfrm>
            <a:off x="838200" y="1874521"/>
            <a:ext cx="10515600" cy="4237656"/>
          </a:xfrm>
        </p:spPr>
        <p:txBody>
          <a:bodyPr>
            <a:noAutofit/>
          </a:bodyPr>
          <a:lstStyle/>
          <a:p>
            <a:pPr marL="0" indent="0">
              <a:buNone/>
            </a:pPr>
            <a:r>
              <a:rPr lang="en-US" sz="2000" dirty="0" err="1"/>
              <a:t>Wosinska</a:t>
            </a:r>
            <a:r>
              <a:rPr lang="en-US" sz="2000" dirty="0"/>
              <a:t> et al. (2021) </a:t>
            </a:r>
          </a:p>
          <a:p>
            <a:pPr lvl="1"/>
            <a:r>
              <a:rPr lang="en-US" sz="2000" dirty="0"/>
              <a:t>Compensation Plan, Promotional Materials, and Distributor Training</a:t>
            </a:r>
          </a:p>
          <a:p>
            <a:pPr lvl="1"/>
            <a:r>
              <a:rPr lang="en-US" sz="2000" dirty="0"/>
              <a:t>Simulated Participation Scenario</a:t>
            </a:r>
          </a:p>
          <a:p>
            <a:pPr lvl="1"/>
            <a:r>
              <a:rPr lang="en-US" sz="2000" dirty="0"/>
              <a:t>Distributor Data</a:t>
            </a:r>
          </a:p>
          <a:p>
            <a:pPr lvl="2"/>
            <a:r>
              <a:rPr lang="en-US" dirty="0"/>
              <a:t>the degree and profitability of retail activity</a:t>
            </a:r>
          </a:p>
          <a:p>
            <a:pPr lvl="2"/>
            <a:r>
              <a:rPr lang="en-US" dirty="0"/>
              <a:t>the size and timing of wholesale purchases, and what that timing may indicate regarding the motivations for purchasing   </a:t>
            </a:r>
          </a:p>
          <a:p>
            <a:pPr lvl="2"/>
            <a:r>
              <a:rPr lang="en-US" dirty="0"/>
              <a:t>who receives recruitment-based earnings and how much?</a:t>
            </a:r>
          </a:p>
          <a:p>
            <a:pPr lvl="3"/>
            <a:r>
              <a:rPr lang="en-US" sz="2000" dirty="0"/>
              <a:t>a highly unequal distribution is consistent with commission flows within a chain letter scheme</a:t>
            </a:r>
          </a:p>
          <a:p>
            <a:pPr lvl="2"/>
            <a:r>
              <a:rPr lang="en-US" dirty="0"/>
              <a:t>how long distributors participate in the MLM before quitting the business opportunity</a:t>
            </a:r>
          </a:p>
        </p:txBody>
      </p:sp>
    </p:spTree>
    <p:extLst>
      <p:ext uri="{BB962C8B-B14F-4D97-AF65-F5344CB8AC3E}">
        <p14:creationId xmlns:p14="http://schemas.microsoft.com/office/powerpoint/2010/main" val="339625182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FB971A-50C1-4E24-94E4-0C056C1BA641}"/>
              </a:ext>
            </a:extLst>
          </p:cNvPr>
          <p:cNvSpPr>
            <a:spLocks noGrp="1"/>
          </p:cNvSpPr>
          <p:nvPr>
            <p:ph type="title"/>
          </p:nvPr>
        </p:nvSpPr>
        <p:spPr/>
        <p:txBody>
          <a:bodyPr>
            <a:normAutofit/>
          </a:bodyPr>
          <a:lstStyle/>
          <a:p>
            <a:r>
              <a:rPr lang="en-US" dirty="0"/>
              <a:t>What percentage of an MLM’s volume is attributable to genuine economic demand?</a:t>
            </a:r>
          </a:p>
        </p:txBody>
      </p:sp>
      <p:sp>
        <p:nvSpPr>
          <p:cNvPr id="4" name="Content Placeholder 3">
            <a:extLst>
              <a:ext uri="{FF2B5EF4-FFF2-40B4-BE49-F238E27FC236}">
                <a16:creationId xmlns:a16="http://schemas.microsoft.com/office/drawing/2014/main" id="{669D7DC4-8C10-494D-B06C-AF68566E67DD}"/>
              </a:ext>
            </a:extLst>
          </p:cNvPr>
          <p:cNvSpPr>
            <a:spLocks noGrp="1"/>
          </p:cNvSpPr>
          <p:nvPr>
            <p:ph idx="1"/>
          </p:nvPr>
        </p:nvSpPr>
        <p:spPr>
          <a:xfrm>
            <a:off x="838200" y="2054225"/>
            <a:ext cx="10515600" cy="3938681"/>
          </a:xfrm>
        </p:spPr>
        <p:txBody>
          <a:bodyPr>
            <a:normAutofit/>
          </a:bodyPr>
          <a:lstStyle/>
          <a:p>
            <a:pPr marL="0" indent="0">
              <a:buNone/>
            </a:pPr>
            <a:r>
              <a:rPr lang="en-US" dirty="0"/>
              <a:t>To assess the volume attributable to sales to consumers who buy the product for their own end-use and are not incentivized to buy product for the sake of the business opportunity, we investigate three categories of volume:</a:t>
            </a:r>
          </a:p>
          <a:p>
            <a:pPr marL="798513" indent="-392113">
              <a:spcBef>
                <a:spcPct val="20000"/>
              </a:spcBef>
              <a:spcAft>
                <a:spcPts val="1000"/>
              </a:spcAft>
              <a:buFont typeface="+mj-lt"/>
              <a:buAutoNum type="arabicPeriod"/>
            </a:pPr>
            <a:r>
              <a:rPr lang="en-US" dirty="0"/>
              <a:t>Volume sold to final users (“Amway defense”)</a:t>
            </a:r>
          </a:p>
          <a:p>
            <a:pPr marL="798513" indent="-392113">
              <a:spcBef>
                <a:spcPct val="20000"/>
              </a:spcBef>
              <a:spcAft>
                <a:spcPts val="1000"/>
              </a:spcAft>
              <a:buFont typeface="+mj-lt"/>
              <a:buAutoNum type="arabicPeriod"/>
            </a:pPr>
            <a:r>
              <a:rPr lang="en-US" dirty="0"/>
              <a:t>Volume attributable to new members</a:t>
            </a:r>
          </a:p>
          <a:p>
            <a:pPr marL="798513" indent="-392113">
              <a:spcBef>
                <a:spcPct val="20000"/>
              </a:spcBef>
              <a:spcAft>
                <a:spcPts val="1000"/>
              </a:spcAft>
              <a:buFont typeface="+mj-lt"/>
              <a:buAutoNum type="arabicPeriod"/>
            </a:pPr>
            <a:r>
              <a:rPr lang="en-US" dirty="0"/>
              <a:t>Volume driven by strategic purchases</a:t>
            </a:r>
          </a:p>
        </p:txBody>
      </p:sp>
    </p:spTree>
    <p:extLst>
      <p:ext uri="{BB962C8B-B14F-4D97-AF65-F5344CB8AC3E}">
        <p14:creationId xmlns:p14="http://schemas.microsoft.com/office/powerpoint/2010/main" val="397588409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002060"/>
                </a:solidFill>
              </a:rPr>
              <a:t>Volume sold to final users</a:t>
            </a:r>
          </a:p>
        </p:txBody>
      </p:sp>
      <p:grpSp>
        <p:nvGrpSpPr>
          <p:cNvPr id="7" name="Group 6"/>
          <p:cNvGrpSpPr/>
          <p:nvPr/>
        </p:nvGrpSpPr>
        <p:grpSpPr>
          <a:xfrm>
            <a:off x="4472927" y="4104793"/>
            <a:ext cx="1991763" cy="1557195"/>
            <a:chOff x="1131683" y="4309450"/>
            <a:chExt cx="2190939" cy="1557195"/>
          </a:xfrm>
        </p:grpSpPr>
        <p:sp>
          <p:nvSpPr>
            <p:cNvPr id="8" name="Rectangle 7"/>
            <p:cNvSpPr/>
            <p:nvPr/>
          </p:nvSpPr>
          <p:spPr>
            <a:xfrm>
              <a:off x="1131683" y="4309450"/>
              <a:ext cx="2190939" cy="1557195"/>
            </a:xfrm>
            <a:prstGeom prst="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060"/>
                </a:solidFill>
              </a:endParaRPr>
            </a:p>
          </p:txBody>
        </p:sp>
        <p:sp>
          <p:nvSpPr>
            <p:cNvPr id="9" name="TextBox 8"/>
            <p:cNvSpPr txBox="1"/>
            <p:nvPr/>
          </p:nvSpPr>
          <p:spPr>
            <a:xfrm>
              <a:off x="1322434" y="4486346"/>
              <a:ext cx="1809000" cy="1213127"/>
            </a:xfrm>
            <a:prstGeom prst="rect">
              <a:avLst/>
            </a:prstGeom>
            <a:noFill/>
          </p:spPr>
          <p:txBody>
            <a:bodyPr wrap="square" rtlCol="0">
              <a:spAutoFit/>
            </a:bodyPr>
            <a:lstStyle/>
            <a:p>
              <a:pPr algn="ctr"/>
              <a:r>
                <a:rPr lang="en-US" dirty="0">
                  <a:solidFill>
                    <a:srgbClr val="002060"/>
                  </a:solidFill>
                </a:rPr>
                <a:t>Direct Sales to Preferred and Retail Customers</a:t>
              </a:r>
            </a:p>
          </p:txBody>
        </p:sp>
      </p:grpSp>
      <p:grpSp>
        <p:nvGrpSpPr>
          <p:cNvPr id="13" name="Group 12"/>
          <p:cNvGrpSpPr/>
          <p:nvPr/>
        </p:nvGrpSpPr>
        <p:grpSpPr>
          <a:xfrm>
            <a:off x="4472927" y="2804862"/>
            <a:ext cx="1991763" cy="1253151"/>
            <a:chOff x="1131683" y="4309450"/>
            <a:chExt cx="2190939" cy="1557195"/>
          </a:xfrm>
          <a:solidFill>
            <a:schemeClr val="accent2"/>
          </a:solidFill>
        </p:grpSpPr>
        <p:sp>
          <p:nvSpPr>
            <p:cNvPr id="14" name="Rectangle 13"/>
            <p:cNvSpPr/>
            <p:nvPr/>
          </p:nvSpPr>
          <p:spPr>
            <a:xfrm>
              <a:off x="1131683" y="4309450"/>
              <a:ext cx="2190939" cy="1557195"/>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060"/>
                </a:solidFill>
              </a:endParaRPr>
            </a:p>
          </p:txBody>
        </p:sp>
        <p:sp>
          <p:nvSpPr>
            <p:cNvPr id="15" name="TextBox 14"/>
            <p:cNvSpPr txBox="1"/>
            <p:nvPr/>
          </p:nvSpPr>
          <p:spPr>
            <a:xfrm>
              <a:off x="1178206" y="4724719"/>
              <a:ext cx="2144416" cy="726655"/>
            </a:xfrm>
            <a:prstGeom prst="rect">
              <a:avLst/>
            </a:prstGeom>
            <a:grpFill/>
            <a:ln>
              <a:noFill/>
            </a:ln>
          </p:spPr>
          <p:txBody>
            <a:bodyPr wrap="square" rtlCol="0">
              <a:spAutoFit/>
            </a:bodyPr>
            <a:lstStyle/>
            <a:p>
              <a:pPr algn="ctr"/>
              <a:r>
                <a:rPr lang="en-US" sz="1600" dirty="0">
                  <a:solidFill>
                    <a:srgbClr val="002060"/>
                  </a:solidFill>
                </a:rPr>
                <a:t>Personal Consumption</a:t>
              </a:r>
            </a:p>
          </p:txBody>
        </p:sp>
      </p:grpSp>
      <p:grpSp>
        <p:nvGrpSpPr>
          <p:cNvPr id="16" name="Group 15"/>
          <p:cNvGrpSpPr/>
          <p:nvPr/>
        </p:nvGrpSpPr>
        <p:grpSpPr>
          <a:xfrm>
            <a:off x="4472925" y="1497394"/>
            <a:ext cx="1991763" cy="1253151"/>
            <a:chOff x="1131683" y="4309450"/>
            <a:chExt cx="2190939" cy="1557195"/>
          </a:xfrm>
          <a:solidFill>
            <a:schemeClr val="accent6"/>
          </a:solidFill>
        </p:grpSpPr>
        <p:sp>
          <p:nvSpPr>
            <p:cNvPr id="17" name="Rectangle 16"/>
            <p:cNvSpPr/>
            <p:nvPr/>
          </p:nvSpPr>
          <p:spPr>
            <a:xfrm>
              <a:off x="1131683" y="4309450"/>
              <a:ext cx="2190939" cy="1557195"/>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060"/>
                </a:solidFill>
              </a:endParaRPr>
            </a:p>
          </p:txBody>
        </p:sp>
        <p:sp>
          <p:nvSpPr>
            <p:cNvPr id="18" name="TextBox 17"/>
            <p:cNvSpPr txBox="1"/>
            <p:nvPr/>
          </p:nvSpPr>
          <p:spPr>
            <a:xfrm>
              <a:off x="1178206" y="4877699"/>
              <a:ext cx="2144416" cy="420695"/>
            </a:xfrm>
            <a:prstGeom prst="rect">
              <a:avLst/>
            </a:prstGeom>
            <a:grpFill/>
            <a:ln>
              <a:noFill/>
            </a:ln>
          </p:spPr>
          <p:txBody>
            <a:bodyPr wrap="square" rtlCol="0">
              <a:spAutoFit/>
            </a:bodyPr>
            <a:lstStyle/>
            <a:p>
              <a:pPr algn="ctr"/>
              <a:r>
                <a:rPr lang="en-US" sz="1600" dirty="0">
                  <a:solidFill>
                    <a:srgbClr val="002060"/>
                  </a:solidFill>
                </a:rPr>
                <a:t>Field Retail Resale</a:t>
              </a:r>
            </a:p>
          </p:txBody>
        </p:sp>
      </p:grpSp>
      <p:grpSp>
        <p:nvGrpSpPr>
          <p:cNvPr id="5" name="Group 4"/>
          <p:cNvGrpSpPr/>
          <p:nvPr/>
        </p:nvGrpSpPr>
        <p:grpSpPr>
          <a:xfrm>
            <a:off x="2702280" y="1506448"/>
            <a:ext cx="1495079" cy="2542513"/>
            <a:chOff x="4641053" y="1746593"/>
            <a:chExt cx="1644587" cy="2542513"/>
          </a:xfrm>
        </p:grpSpPr>
        <p:sp>
          <p:nvSpPr>
            <p:cNvPr id="19" name="Left Brace 18"/>
            <p:cNvSpPr/>
            <p:nvPr/>
          </p:nvSpPr>
          <p:spPr>
            <a:xfrm>
              <a:off x="6062448" y="1746593"/>
              <a:ext cx="223192" cy="2542513"/>
            </a:xfrm>
            <a:prstGeom prst="leftBrace">
              <a:avLst/>
            </a:prstGeom>
            <a:ln>
              <a:solidFill>
                <a:schemeClr val="bg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002060"/>
                </a:solidFill>
              </a:endParaRPr>
            </a:p>
          </p:txBody>
        </p:sp>
        <p:sp>
          <p:nvSpPr>
            <p:cNvPr id="22" name="TextBox 21"/>
            <p:cNvSpPr txBox="1"/>
            <p:nvPr/>
          </p:nvSpPr>
          <p:spPr>
            <a:xfrm>
              <a:off x="4641053" y="2691064"/>
              <a:ext cx="1267485" cy="1015663"/>
            </a:xfrm>
            <a:prstGeom prst="rect">
              <a:avLst/>
            </a:prstGeom>
            <a:noFill/>
          </p:spPr>
          <p:txBody>
            <a:bodyPr wrap="square" rtlCol="0">
              <a:spAutoFit/>
            </a:bodyPr>
            <a:lstStyle/>
            <a:p>
              <a:pPr algn="ctr"/>
              <a:r>
                <a:rPr lang="en-US" sz="2000" dirty="0">
                  <a:solidFill>
                    <a:srgbClr val="002060"/>
                  </a:solidFill>
                </a:rPr>
                <a:t>Personal Purchases</a:t>
              </a:r>
            </a:p>
          </p:txBody>
        </p:sp>
      </p:grpSp>
      <p:sp>
        <p:nvSpPr>
          <p:cNvPr id="6" name="Rectangle 5"/>
          <p:cNvSpPr/>
          <p:nvPr/>
        </p:nvSpPr>
        <p:spPr>
          <a:xfrm>
            <a:off x="2490892" y="1353944"/>
            <a:ext cx="1696400" cy="286361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060"/>
              </a:solidFill>
            </a:endParaRPr>
          </a:p>
        </p:txBody>
      </p:sp>
      <p:grpSp>
        <p:nvGrpSpPr>
          <p:cNvPr id="24" name="Group 23"/>
          <p:cNvGrpSpPr/>
          <p:nvPr/>
        </p:nvGrpSpPr>
        <p:grpSpPr>
          <a:xfrm>
            <a:off x="2482790" y="2952303"/>
            <a:ext cx="1712604" cy="2542513"/>
            <a:chOff x="4530878" y="1746593"/>
            <a:chExt cx="1763640" cy="2542513"/>
          </a:xfrm>
        </p:grpSpPr>
        <p:sp>
          <p:nvSpPr>
            <p:cNvPr id="25" name="Left Brace 24"/>
            <p:cNvSpPr/>
            <p:nvPr/>
          </p:nvSpPr>
          <p:spPr>
            <a:xfrm>
              <a:off x="6071326" y="1746593"/>
              <a:ext cx="223192" cy="2542513"/>
            </a:xfrm>
            <a:prstGeom prst="leftBrace">
              <a:avLst/>
            </a:prstGeom>
            <a:ln>
              <a:solidFill>
                <a:schemeClr val="bg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002060"/>
                </a:solidFill>
              </a:endParaRPr>
            </a:p>
          </p:txBody>
        </p:sp>
        <p:sp>
          <p:nvSpPr>
            <p:cNvPr id="26" name="TextBox 25"/>
            <p:cNvSpPr txBox="1"/>
            <p:nvPr/>
          </p:nvSpPr>
          <p:spPr>
            <a:xfrm>
              <a:off x="4530878" y="2543287"/>
              <a:ext cx="1451047" cy="707886"/>
            </a:xfrm>
            <a:prstGeom prst="rect">
              <a:avLst/>
            </a:prstGeom>
            <a:noFill/>
          </p:spPr>
          <p:txBody>
            <a:bodyPr wrap="square" rtlCol="0">
              <a:spAutoFit/>
            </a:bodyPr>
            <a:lstStyle/>
            <a:p>
              <a:pPr algn="ctr"/>
              <a:r>
                <a:rPr lang="en-US" sz="2000" dirty="0">
                  <a:solidFill>
                    <a:srgbClr val="002060"/>
                  </a:solidFill>
                </a:rPr>
                <a:t>Genuine Demand</a:t>
              </a:r>
            </a:p>
          </p:txBody>
        </p:sp>
      </p:grpSp>
      <p:sp>
        <p:nvSpPr>
          <p:cNvPr id="3" name="Left Brace 2"/>
          <p:cNvSpPr/>
          <p:nvPr/>
        </p:nvSpPr>
        <p:spPr>
          <a:xfrm>
            <a:off x="4013988" y="3281900"/>
            <a:ext cx="346721" cy="1650317"/>
          </a:xfrm>
          <a:prstGeom prst="leftBrace">
            <a:avLst>
              <a:gd name="adj1" fmla="val 8333"/>
              <a:gd name="adj2" fmla="val 4944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TextBox 26"/>
          <p:cNvSpPr txBox="1"/>
          <p:nvPr/>
        </p:nvSpPr>
        <p:spPr>
          <a:xfrm>
            <a:off x="6822022" y="2396602"/>
            <a:ext cx="1499942" cy="707886"/>
          </a:xfrm>
          <a:prstGeom prst="rect">
            <a:avLst/>
          </a:prstGeom>
          <a:noFill/>
        </p:spPr>
        <p:txBody>
          <a:bodyPr wrap="square" rtlCol="0">
            <a:spAutoFit/>
          </a:bodyPr>
          <a:lstStyle/>
          <a:p>
            <a:pPr algn="ctr"/>
            <a:r>
              <a:rPr lang="en-US" sz="2000" dirty="0">
                <a:solidFill>
                  <a:srgbClr val="002060"/>
                </a:solidFill>
              </a:rPr>
              <a:t>Member Purchases</a:t>
            </a:r>
          </a:p>
        </p:txBody>
      </p:sp>
      <p:sp>
        <p:nvSpPr>
          <p:cNvPr id="11" name="Right Brace 10"/>
          <p:cNvSpPr/>
          <p:nvPr/>
        </p:nvSpPr>
        <p:spPr>
          <a:xfrm>
            <a:off x="6479203" y="2170545"/>
            <a:ext cx="201480" cy="129603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35470118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FB971A-50C1-4E24-94E4-0C056C1BA641}"/>
              </a:ext>
            </a:extLst>
          </p:cNvPr>
          <p:cNvSpPr>
            <a:spLocks noGrp="1"/>
          </p:cNvSpPr>
          <p:nvPr>
            <p:ph type="title"/>
          </p:nvPr>
        </p:nvSpPr>
        <p:spPr/>
        <p:txBody>
          <a:bodyPr>
            <a:normAutofit/>
          </a:bodyPr>
          <a:lstStyle/>
          <a:p>
            <a:r>
              <a:rPr lang="en-US" dirty="0"/>
              <a:t>Volume attributable to new Members</a:t>
            </a:r>
          </a:p>
        </p:txBody>
      </p:sp>
      <p:sp>
        <p:nvSpPr>
          <p:cNvPr id="4" name="Content Placeholder 3">
            <a:extLst>
              <a:ext uri="{FF2B5EF4-FFF2-40B4-BE49-F238E27FC236}">
                <a16:creationId xmlns:a16="http://schemas.microsoft.com/office/drawing/2014/main" id="{669D7DC4-8C10-494D-B06C-AF68566E67DD}"/>
              </a:ext>
            </a:extLst>
          </p:cNvPr>
          <p:cNvSpPr>
            <a:spLocks noGrp="1"/>
          </p:cNvSpPr>
          <p:nvPr>
            <p:ph idx="1"/>
          </p:nvPr>
        </p:nvSpPr>
        <p:spPr/>
        <p:txBody>
          <a:bodyPr>
            <a:normAutofit lnSpcReduction="10000"/>
          </a:bodyPr>
          <a:lstStyle/>
          <a:p>
            <a:r>
              <a:rPr lang="en-US" sz="2600" dirty="0"/>
              <a:t>Front loading occurs when new distributors drive a disproportionately large share of total sales in an effort to advance in the compensation plan</a:t>
            </a:r>
          </a:p>
          <a:p>
            <a:r>
              <a:rPr lang="en-US" sz="2600" dirty="0"/>
              <a:t>New distributors are encouraged to purchase substantially more product than they can expect to sell to retail customers</a:t>
            </a:r>
          </a:p>
          <a:p>
            <a:r>
              <a:rPr lang="en-US" sz="2600" dirty="0"/>
              <a:t>If volume attributable to new Members constitutes a relatively high share of overall volume, it could suggest that the front-loading of payments from new Members is used to fund company’s operation, as well as returns to Members who joined earlier and have a higher position in the hierarchy</a:t>
            </a:r>
          </a:p>
        </p:txBody>
      </p:sp>
    </p:spTree>
    <p:extLst>
      <p:ext uri="{BB962C8B-B14F-4D97-AF65-F5344CB8AC3E}">
        <p14:creationId xmlns:p14="http://schemas.microsoft.com/office/powerpoint/2010/main" val="309160460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FB971A-50C1-4E24-94E4-0C056C1BA641}"/>
              </a:ext>
            </a:extLst>
          </p:cNvPr>
          <p:cNvSpPr>
            <a:spLocks noGrp="1"/>
          </p:cNvSpPr>
          <p:nvPr>
            <p:ph type="title"/>
          </p:nvPr>
        </p:nvSpPr>
        <p:spPr/>
        <p:txBody>
          <a:bodyPr>
            <a:normAutofit/>
          </a:bodyPr>
          <a:lstStyle/>
          <a:p>
            <a:r>
              <a:rPr lang="en-US" dirty="0"/>
              <a:t>Volume attributable to strategic behavior</a:t>
            </a:r>
          </a:p>
        </p:txBody>
      </p:sp>
      <p:sp>
        <p:nvSpPr>
          <p:cNvPr id="4" name="Content Placeholder 3">
            <a:extLst>
              <a:ext uri="{FF2B5EF4-FFF2-40B4-BE49-F238E27FC236}">
                <a16:creationId xmlns:a16="http://schemas.microsoft.com/office/drawing/2014/main" id="{669D7DC4-8C10-494D-B06C-AF68566E67DD}"/>
              </a:ext>
            </a:extLst>
          </p:cNvPr>
          <p:cNvSpPr>
            <a:spLocks noGrp="1"/>
          </p:cNvSpPr>
          <p:nvPr>
            <p:ph idx="1"/>
          </p:nvPr>
        </p:nvSpPr>
        <p:spPr/>
        <p:txBody>
          <a:bodyPr>
            <a:normAutofit/>
          </a:bodyPr>
          <a:lstStyle/>
          <a:p>
            <a:r>
              <a:rPr lang="en-US" dirty="0"/>
              <a:t>Purchases motivated by Members’ desire to qualify for certain bonuses</a:t>
            </a:r>
          </a:p>
          <a:p>
            <a:pPr lvl="1"/>
            <a:r>
              <a:rPr lang="en-US" dirty="0"/>
              <a:t>Minimum purchase requirement</a:t>
            </a:r>
          </a:p>
          <a:p>
            <a:pPr lvl="1"/>
            <a:r>
              <a:rPr lang="en-US" dirty="0" err="1"/>
              <a:t>Autoship</a:t>
            </a:r>
            <a:endParaRPr lang="en-US" dirty="0"/>
          </a:p>
          <a:p>
            <a:r>
              <a:rPr lang="en-US" dirty="0"/>
              <a:t>Purchases concentrated towards the end of the qualification period</a:t>
            </a:r>
          </a:p>
          <a:p>
            <a:r>
              <a:rPr lang="en-US" dirty="0"/>
              <a:t>Donations (if commissionable)</a:t>
            </a:r>
          </a:p>
          <a:p>
            <a:endParaRPr lang="en-US" dirty="0"/>
          </a:p>
        </p:txBody>
      </p:sp>
    </p:spTree>
    <p:extLst>
      <p:ext uri="{BB962C8B-B14F-4D97-AF65-F5344CB8AC3E}">
        <p14:creationId xmlns:p14="http://schemas.microsoft.com/office/powerpoint/2010/main" val="270834274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FB971A-50C1-4E24-94E4-0C056C1BA641}"/>
              </a:ext>
            </a:extLst>
          </p:cNvPr>
          <p:cNvSpPr>
            <a:spLocks noGrp="1"/>
          </p:cNvSpPr>
          <p:nvPr>
            <p:ph type="title"/>
          </p:nvPr>
        </p:nvSpPr>
        <p:spPr/>
        <p:txBody>
          <a:bodyPr>
            <a:normAutofit/>
          </a:bodyPr>
          <a:lstStyle/>
          <a:p>
            <a:r>
              <a:rPr lang="en-US" dirty="0"/>
              <a:t>Is the product competitive?</a:t>
            </a:r>
          </a:p>
        </p:txBody>
      </p:sp>
      <p:sp>
        <p:nvSpPr>
          <p:cNvPr id="4" name="Content Placeholder 3">
            <a:extLst>
              <a:ext uri="{FF2B5EF4-FFF2-40B4-BE49-F238E27FC236}">
                <a16:creationId xmlns:a16="http://schemas.microsoft.com/office/drawing/2014/main" id="{669D7DC4-8C10-494D-B06C-AF68566E67DD}"/>
              </a:ext>
            </a:extLst>
          </p:cNvPr>
          <p:cNvSpPr>
            <a:spLocks noGrp="1"/>
          </p:cNvSpPr>
          <p:nvPr>
            <p:ph idx="1"/>
          </p:nvPr>
        </p:nvSpPr>
        <p:spPr/>
        <p:txBody>
          <a:bodyPr>
            <a:normAutofit/>
          </a:bodyPr>
          <a:lstStyle/>
          <a:p>
            <a:r>
              <a:rPr lang="en-US" dirty="0" err="1"/>
              <a:t>Wosinska</a:t>
            </a:r>
            <a:r>
              <a:rPr lang="en-US" dirty="0"/>
              <a:t> et al. (2021): </a:t>
            </a:r>
          </a:p>
          <a:p>
            <a:pPr lvl="1"/>
            <a:r>
              <a:rPr lang="en-US" dirty="0"/>
              <a:t>Given the wholesale price, retail demand conditions, and potential competition from other distributors, could retailing be profitable, and—if so—at what scale?</a:t>
            </a:r>
          </a:p>
          <a:p>
            <a:r>
              <a:rPr lang="en-US" dirty="0"/>
              <a:t>Is there evidence of deeply discounted sales on Amazon, eBay, </a:t>
            </a:r>
            <a:r>
              <a:rPr lang="en-US" dirty="0" err="1"/>
              <a:t>etc</a:t>
            </a:r>
            <a:r>
              <a:rPr lang="en-US" dirty="0"/>
              <a:t>?</a:t>
            </a:r>
          </a:p>
          <a:p>
            <a:r>
              <a:rPr lang="en-US" dirty="0"/>
              <a:t>How does the product compare with similar products sold through the traditional brick and mortar channel?</a:t>
            </a:r>
          </a:p>
          <a:p>
            <a:endParaRPr lang="en-US" dirty="0"/>
          </a:p>
        </p:txBody>
      </p:sp>
    </p:spTree>
    <p:extLst>
      <p:ext uri="{BB962C8B-B14F-4D97-AF65-F5344CB8AC3E}">
        <p14:creationId xmlns:p14="http://schemas.microsoft.com/office/powerpoint/2010/main" val="328865379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FB971A-50C1-4E24-94E4-0C056C1BA641}"/>
              </a:ext>
            </a:extLst>
          </p:cNvPr>
          <p:cNvSpPr>
            <a:spLocks noGrp="1"/>
          </p:cNvSpPr>
          <p:nvPr>
            <p:ph type="title"/>
          </p:nvPr>
        </p:nvSpPr>
        <p:spPr/>
        <p:txBody>
          <a:bodyPr>
            <a:normAutofit/>
          </a:bodyPr>
          <a:lstStyle/>
          <a:p>
            <a:r>
              <a:rPr lang="en-US" dirty="0"/>
              <a:t>Compensation plan considerations</a:t>
            </a:r>
          </a:p>
        </p:txBody>
      </p:sp>
      <p:sp>
        <p:nvSpPr>
          <p:cNvPr id="4" name="Content Placeholder 3">
            <a:extLst>
              <a:ext uri="{FF2B5EF4-FFF2-40B4-BE49-F238E27FC236}">
                <a16:creationId xmlns:a16="http://schemas.microsoft.com/office/drawing/2014/main" id="{669D7DC4-8C10-494D-B06C-AF68566E67DD}"/>
              </a:ext>
            </a:extLst>
          </p:cNvPr>
          <p:cNvSpPr>
            <a:spLocks noGrp="1"/>
          </p:cNvSpPr>
          <p:nvPr>
            <p:ph idx="1"/>
          </p:nvPr>
        </p:nvSpPr>
        <p:spPr/>
        <p:txBody>
          <a:bodyPr>
            <a:noAutofit/>
          </a:bodyPr>
          <a:lstStyle/>
          <a:p>
            <a:r>
              <a:rPr lang="en-US" sz="2400" dirty="0"/>
              <a:t>Eliminate rewards that encourage recruitment</a:t>
            </a:r>
          </a:p>
          <a:p>
            <a:pPr lvl="1"/>
            <a:r>
              <a:rPr lang="en-US" dirty="0"/>
              <a:t>Rewards that are directly linked to recruitment </a:t>
            </a:r>
          </a:p>
          <a:p>
            <a:pPr lvl="1"/>
            <a:r>
              <a:rPr lang="en-US" dirty="0"/>
              <a:t>Rewards available only to participants who recruited others</a:t>
            </a:r>
          </a:p>
          <a:p>
            <a:r>
              <a:rPr lang="en-US" sz="2400" dirty="0"/>
              <a:t>Eliminate rewards that are not directly linked to genuine demand</a:t>
            </a:r>
          </a:p>
          <a:p>
            <a:pPr lvl="1"/>
            <a:r>
              <a:rPr lang="en-US" dirty="0"/>
              <a:t>Minimum purchase requirements that can only be satisfied through Distributors’ personal purchases</a:t>
            </a:r>
          </a:p>
          <a:p>
            <a:pPr lvl="1"/>
            <a:r>
              <a:rPr lang="en-US" dirty="0"/>
              <a:t>Rewards that encourage front loading and inventory loading</a:t>
            </a:r>
          </a:p>
          <a:p>
            <a:pPr lvl="1"/>
            <a:r>
              <a:rPr lang="en-US" dirty="0"/>
              <a:t>Rewards that increase exponentially with greater levels of expenditure</a:t>
            </a:r>
          </a:p>
          <a:p>
            <a:r>
              <a:rPr lang="en-US" sz="2400" dirty="0"/>
              <a:t>Reward only receipted sales to final Customers</a:t>
            </a:r>
          </a:p>
        </p:txBody>
      </p:sp>
    </p:spTree>
    <p:extLst>
      <p:ext uri="{BB962C8B-B14F-4D97-AF65-F5344CB8AC3E}">
        <p14:creationId xmlns:p14="http://schemas.microsoft.com/office/powerpoint/2010/main" val="244822166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715BB9-4BED-4BE9-B16D-F43AB551324B}"/>
              </a:ext>
            </a:extLst>
          </p:cNvPr>
          <p:cNvSpPr>
            <a:spLocks noGrp="1"/>
          </p:cNvSpPr>
          <p:nvPr>
            <p:ph type="title"/>
          </p:nvPr>
        </p:nvSpPr>
        <p:spPr/>
        <p:txBody>
          <a:bodyPr/>
          <a:lstStyle/>
          <a:p>
            <a:r>
              <a:rPr lang="en-US" dirty="0"/>
              <a:t>It’s a continuum…</a:t>
            </a:r>
          </a:p>
        </p:txBody>
      </p:sp>
      <p:grpSp>
        <p:nvGrpSpPr>
          <p:cNvPr id="5" name="Group 4"/>
          <p:cNvGrpSpPr/>
          <p:nvPr/>
        </p:nvGrpSpPr>
        <p:grpSpPr>
          <a:xfrm>
            <a:off x="2413242" y="1650868"/>
            <a:ext cx="6774069" cy="4213266"/>
            <a:chOff x="2279332" y="2623673"/>
            <a:chExt cx="5509260" cy="3203057"/>
          </a:xfrm>
        </p:grpSpPr>
        <p:sp>
          <p:nvSpPr>
            <p:cNvPr id="6" name="Rectangle 5"/>
            <p:cNvSpPr/>
            <p:nvPr/>
          </p:nvSpPr>
          <p:spPr>
            <a:xfrm>
              <a:off x="2342532" y="2623673"/>
              <a:ext cx="5446060" cy="2875398"/>
            </a:xfrm>
            <a:prstGeom prst="rect">
              <a:avLst/>
            </a:prstGeom>
            <a:solidFill>
              <a:schemeClr val="bg1">
                <a:alpha val="82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8" name="Group 7"/>
            <p:cNvGrpSpPr/>
            <p:nvPr/>
          </p:nvGrpSpPr>
          <p:grpSpPr>
            <a:xfrm>
              <a:off x="2279332" y="2623673"/>
              <a:ext cx="5509260" cy="3203057"/>
              <a:chOff x="1531620" y="2400934"/>
              <a:chExt cx="5509260" cy="3203057"/>
            </a:xfrm>
          </p:grpSpPr>
          <p:pic>
            <p:nvPicPr>
              <p:cNvPr id="10" name="Picture 9"/>
              <p:cNvPicPr>
                <a:picLocks noChangeAspect="1" noChangeArrowheads="1"/>
              </p:cNvPicPr>
              <p:nvPr/>
            </p:nvPicPr>
            <p:blipFill rotWithShape="1">
              <a:blip r:embed="rId2">
                <a:extLst>
                  <a:ext uri="{28A0092B-C50C-407E-A947-70E740481C1C}">
                    <a14:useLocalDpi xmlns:a14="http://schemas.microsoft.com/office/drawing/2010/main" val="0"/>
                  </a:ext>
                </a:extLst>
              </a:blip>
              <a:srcRect l="16715" t="1988" r="23347" b="47866"/>
              <a:stretch/>
            </p:blipFill>
            <p:spPr bwMode="auto">
              <a:xfrm>
                <a:off x="1531620" y="2400934"/>
                <a:ext cx="5509260" cy="2875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Oval 10"/>
              <p:cNvSpPr/>
              <p:nvPr/>
            </p:nvSpPr>
            <p:spPr>
              <a:xfrm>
                <a:off x="3958590" y="4948671"/>
                <a:ext cx="655320" cy="655320"/>
              </a:xfrm>
              <a:prstGeom prst="ellipse">
                <a:avLst/>
              </a:prstGeom>
              <a:solidFill>
                <a:schemeClr val="bg2"/>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cxnSp>
            <p:nvCxnSpPr>
              <p:cNvPr id="12" name="Straight Arrow Connector 11"/>
              <p:cNvCxnSpPr/>
              <p:nvPr/>
            </p:nvCxnSpPr>
            <p:spPr>
              <a:xfrm flipV="1">
                <a:off x="4286253" y="3577308"/>
                <a:ext cx="327656" cy="1699026"/>
              </a:xfrm>
              <a:prstGeom prst="straightConnector1">
                <a:avLst/>
              </a:prstGeom>
              <a:ln w="571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1738056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243763-9D69-75C5-33BA-805FA76AF59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669"/>
            <a:ext cx="12192000" cy="6856660"/>
          </a:xfrm>
          <a:prstGeom prst="rect">
            <a:avLst/>
          </a:prstGeom>
        </p:spPr>
      </p:pic>
    </p:spTree>
    <p:extLst>
      <p:ext uri="{BB962C8B-B14F-4D97-AF65-F5344CB8AC3E}">
        <p14:creationId xmlns:p14="http://schemas.microsoft.com/office/powerpoint/2010/main" val="2376452452"/>
      </p:ext>
    </p:extLst>
  </p:cSld>
  <p:clrMapOvr>
    <a:masterClrMapping/>
  </p:clrMapOvr>
</p:sld>
</file>

<file path=ppt/theme/theme1.xml><?xml version="1.0" encoding="utf-8"?>
<a:theme xmlns:a="http://schemas.openxmlformats.org/drawingml/2006/main" name="Custom Design">
  <a:themeElements>
    <a:clrScheme name="DSA Legal &amp; Regulatory Seminar">
      <a:dk1>
        <a:srgbClr val="513528"/>
      </a:dk1>
      <a:lt1>
        <a:srgbClr val="FFFFFF"/>
      </a:lt1>
      <a:dk2>
        <a:srgbClr val="8C827A"/>
      </a:dk2>
      <a:lt2>
        <a:srgbClr val="FFFFFF"/>
      </a:lt2>
      <a:accent1>
        <a:srgbClr val="513528"/>
      </a:accent1>
      <a:accent2>
        <a:srgbClr val="E24825"/>
      </a:accent2>
      <a:accent3>
        <a:srgbClr val="8C827A"/>
      </a:accent3>
      <a:accent4>
        <a:srgbClr val="E2DFDD"/>
      </a:accent4>
      <a:accent5>
        <a:srgbClr val="27869E"/>
      </a:accent5>
      <a:accent6>
        <a:srgbClr val="F79646"/>
      </a:accent6>
      <a:hlink>
        <a:srgbClr val="002060"/>
      </a:hlink>
      <a:folHlink>
        <a:srgbClr val="660033"/>
      </a:folHlink>
    </a:clrScheme>
    <a:fontScheme name="Custom 1">
      <a:majorFont>
        <a:latin typeface="Gotham Medium"/>
        <a:ea typeface=""/>
        <a:cs typeface=""/>
      </a:majorFont>
      <a:minorFont>
        <a:latin typeface="Gotham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AFFD8777BA1F741AB740D28FE55E11D" ma:contentTypeVersion="4" ma:contentTypeDescription="Create a new document." ma:contentTypeScope="" ma:versionID="2e5e189568d8a1e3a629f371fcf0a773">
  <xsd:schema xmlns:xsd="http://www.w3.org/2001/XMLSchema" xmlns:xs="http://www.w3.org/2001/XMLSchema" xmlns:p="http://schemas.microsoft.com/office/2006/metadata/properties" xmlns:ns3="1ee08983-5a8e-4062-9ecb-bb1d7bcffacb" targetNamespace="http://schemas.microsoft.com/office/2006/metadata/properties" ma:root="true" ma:fieldsID="3035dee87e16459f00c4cc820d93a501" ns3:_="">
    <xsd:import namespace="1ee08983-5a8e-4062-9ecb-bb1d7bcffacb"/>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e08983-5a8e-4062-9ecb-bb1d7bcffac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2631D07-A1B8-465C-B3FA-A0B561DE83E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ee08983-5a8e-4062-9ecb-bb1d7bcffac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305314D-7919-48F5-AC58-71A5401F57EE}">
  <ds:schemaRefs>
    <ds:schemaRef ds:uri="http://schemas.microsoft.com/sharepoint/v3/contenttype/forms"/>
  </ds:schemaRefs>
</ds:datastoreItem>
</file>

<file path=customXml/itemProps3.xml><?xml version="1.0" encoding="utf-8"?>
<ds:datastoreItem xmlns:ds="http://schemas.openxmlformats.org/officeDocument/2006/customXml" ds:itemID="{9A0EE8DE-24D4-444D-B73C-27282F1A27FD}">
  <ds:schemaRef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purl.org/dc/terms/"/>
    <ds:schemaRef ds:uri="http://schemas.openxmlformats.org/package/2006/metadata/core-properties"/>
    <ds:schemaRef ds:uri="1ee08983-5a8e-4062-9ecb-bb1d7bcffacb"/>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372</TotalTime>
  <Words>12069</Words>
  <Application>Microsoft Office PowerPoint</Application>
  <PresentationFormat>Widescreen</PresentationFormat>
  <Paragraphs>966</Paragraphs>
  <Slides>116</Slides>
  <Notes>60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116</vt:i4>
      </vt:variant>
    </vt:vector>
  </HeadingPairs>
  <TitlesOfParts>
    <vt:vector size="127" baseType="lpstr">
      <vt:lpstr>Arial</vt:lpstr>
      <vt:lpstr>Calibri</vt:lpstr>
      <vt:lpstr>Cambria</vt:lpstr>
      <vt:lpstr>Gotham</vt:lpstr>
      <vt:lpstr>Gotham Book</vt:lpstr>
      <vt:lpstr>Gotham Medium</vt:lpstr>
      <vt:lpstr>Open Sans</vt:lpstr>
      <vt:lpstr>Symbol</vt:lpstr>
      <vt:lpstr>Times New Roman</vt:lpstr>
      <vt:lpstr>Wingdings</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John Sanders &amp; Katrina Eash</vt:lpstr>
      <vt:lpstr>Legal Updates</vt:lpstr>
      <vt:lpstr>Direct Seller  Class Action Update</vt:lpstr>
      <vt:lpstr>The LifeVantage Class Action</vt:lpstr>
      <vt:lpstr>The LifeVantage Class Action </vt:lpstr>
      <vt:lpstr>The LifeVantage Decision</vt:lpstr>
      <vt:lpstr>The LifeVantage Decision</vt:lpstr>
      <vt:lpstr>The LifeVantage Decision</vt:lpstr>
      <vt:lpstr>The LifeVantage Impact</vt:lpstr>
      <vt:lpstr>Distributor Misclassification  Class Actions</vt:lpstr>
      <vt:lpstr>SCOTUS Viking River Decision</vt:lpstr>
      <vt:lpstr>SCOTUS Viking River Decision</vt:lpstr>
      <vt:lpstr>SCOTUS Viking River Decision</vt:lpstr>
      <vt:lpstr>Viking River Impact</vt:lpstr>
      <vt:lpstr>Viking River Impact</vt:lpstr>
      <vt:lpstr>Innovative Efforts to Avoid Mass Arbitration</vt:lpstr>
      <vt:lpstr>Innovative Efforts to Avoid Mass Arbitration</vt:lpstr>
      <vt:lpstr>Innovative Efforts to Avoid Mass Arbitration</vt:lpstr>
      <vt:lpstr>Significant Direct Seller Class Action Settlements</vt:lpstr>
      <vt:lpstr>The AdvoCare Settlement </vt:lpstr>
      <vt:lpstr>The AdvoCare Settlement</vt:lpstr>
      <vt:lpstr>The AdvoCare Settlement</vt:lpstr>
      <vt:lpstr>The Herbalife Settlement </vt:lpstr>
      <vt:lpstr>The Herbalife Settlement</vt:lpstr>
      <vt:lpstr>The Herbalife Settlement - Details</vt:lpstr>
      <vt:lpstr>PowerPoint Presentation</vt:lpstr>
      <vt:lpstr>Financial Education Services</vt:lpstr>
      <vt:lpstr>Financial Education Services</vt:lpstr>
      <vt:lpstr>Financial Education Services</vt:lpstr>
      <vt:lpstr>Financial Education Services</vt:lpstr>
      <vt:lpstr>FTC v. Neora - Overview</vt:lpstr>
      <vt:lpstr>FTC v. Neora - Overview</vt:lpstr>
      <vt:lpstr>FTC v. Neora – Distributor Personal Consumption</vt:lpstr>
      <vt:lpstr>FTC v. Neora – Important Dates</vt:lpstr>
      <vt:lpstr>Distributor Poaching Litigation</vt:lpstr>
      <vt:lpstr>Bemer USA v. Gasich - Overview</vt:lpstr>
      <vt:lpstr>Bemer USA v. Gasich – Outcome</vt:lpstr>
      <vt:lpstr>Bemer USA v. Gasich – Takeaways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Kingsley Study</vt:lpstr>
      <vt:lpstr>Quantitative Study Design</vt:lpstr>
      <vt:lpstr>Quantitative Test Procedures &amp; Results</vt:lpstr>
      <vt:lpstr>PowerPoint Presentation</vt:lpstr>
      <vt:lpstr>PowerPoint Presentation</vt:lpstr>
      <vt:lpstr>FTC Act, Section 5</vt:lpstr>
      <vt:lpstr>Koscot (1975)</vt:lpstr>
      <vt:lpstr>Koscot (1975)</vt:lpstr>
      <vt:lpstr>PowerPoint Presentation</vt:lpstr>
      <vt:lpstr>PowerPoint Presentation</vt:lpstr>
      <vt:lpstr>FTC v. BurnLounge (9th Cir. 2014)</vt:lpstr>
      <vt:lpstr>FTC v. BurnLounge (9th Cir. 2014)</vt:lpstr>
      <vt:lpstr>FTC Business Guidance  Concerning MLM (Jan. 2018)</vt:lpstr>
      <vt:lpstr>FTC Business Guidance  Concerning MLM (Jan. 2018)</vt:lpstr>
      <vt:lpstr>FTC v. Noland, Success By Health  (D. Arizona 2020)</vt:lpstr>
      <vt:lpstr>FTC v. Noland, Success By Health  (D. Arizona 2020)</vt:lpstr>
      <vt:lpstr>FTC v. Noland, Success By Health  (D. Arizona 2020)</vt:lpstr>
      <vt:lpstr>FTC v. Financial Education Services (E.D. Michigan 2022)</vt:lpstr>
      <vt:lpstr>FTC v. Financial Education Services (E.D. Michigan 2022)</vt:lpstr>
      <vt:lpstr>FTC Complaint Overview </vt:lpstr>
      <vt:lpstr>Complaint Commonalities </vt:lpstr>
      <vt:lpstr>PowerPoint Presentation</vt:lpstr>
      <vt:lpstr>PowerPoint Presentation</vt:lpstr>
      <vt:lpstr>PowerPoint Presentation</vt:lpstr>
      <vt:lpstr>PowerPoint Presentation</vt:lpstr>
      <vt:lpstr>PowerPoint Presentation</vt:lpstr>
      <vt:lpstr>Keeping Your Business Model Legal</vt:lpstr>
      <vt:lpstr>Keeping Your Business Model Legal</vt:lpstr>
      <vt:lpstr>Product Considerations</vt:lpstr>
      <vt:lpstr>Compensation Plan Incentives</vt:lpstr>
      <vt:lpstr>Purchases For Reasons Other Than Consumption</vt:lpstr>
      <vt:lpstr>Economic Framework</vt:lpstr>
      <vt:lpstr>Economic interpretation of the second prong of the Koscot test</vt:lpstr>
      <vt:lpstr>Economic interpretation of the second prong of the Koscot test</vt:lpstr>
      <vt:lpstr>A description of an analytical framework that FTC consumer protection economists use to assess MLM organizations</vt:lpstr>
      <vt:lpstr>What percentage of an MLM’s volume is attributable to genuine economic demand?</vt:lpstr>
      <vt:lpstr>Volume sold to final users</vt:lpstr>
      <vt:lpstr>Volume attributable to new Members</vt:lpstr>
      <vt:lpstr>Volume attributable to strategic behavior</vt:lpstr>
      <vt:lpstr>Is the product competitive?</vt:lpstr>
      <vt:lpstr>Compensation plan considerations</vt:lpstr>
      <vt:lpstr>It’s a continuum…</vt:lpstr>
      <vt:lpstr>PowerPoint Presentation</vt:lpstr>
      <vt:lpstr>EU Policy Objectives </vt:lpstr>
      <vt:lpstr>Proposal For Directive On Improving Working Conditions In Platform Work </vt:lpstr>
      <vt:lpstr>Commission Proposal - Criteria</vt:lpstr>
      <vt:lpstr>Negociations Ongoing</vt:lpstr>
      <vt:lpstr>Timeline</vt:lpstr>
      <vt:lpstr>Digital Fairness (Review of EU Consumer Directives)</vt:lpstr>
      <vt:lpstr>Timeline</vt:lpstr>
      <vt:lpstr>Revision of ADR Directive​</vt:lpstr>
      <vt:lpstr>Sustainability and Climate Initiatives​</vt:lpstr>
      <vt:lpstr>EU initiatives impacting the supply chain</vt:lpstr>
      <vt:lpstr>PowerPoint Presentation</vt:lpstr>
      <vt:lpstr>PowerPoint Presentation</vt:lpstr>
      <vt:lpstr>PowerPoint Presentation</vt:lpstr>
      <vt:lpstr>PowerPoint Presentation</vt:lpstr>
      <vt:lpstr>PowerPoint Presentation</vt:lpstr>
      <vt:lpstr>(A)(8)(b) - Earnings Representations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Erica Jennings</dc:creator>
  <cp:lastModifiedBy>Erica Jennings</cp:lastModifiedBy>
  <cp:revision>36</cp:revision>
  <dcterms:created xsi:type="dcterms:W3CDTF">2020-04-20T19:40:57Z</dcterms:created>
  <dcterms:modified xsi:type="dcterms:W3CDTF">2022-09-21T22:27:44Z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0x010100CAFFD8777BA1F741AB740D28FE55E11D</vt:lpwstr>
  </property>
</Properties>
</file>