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14"/>
  </p:notesMasterIdLst>
  <p:sldIdLst>
    <p:sldId id="256" r:id="rId5"/>
    <p:sldId id="270" r:id="rId6"/>
    <p:sldId id="277" r:id="rId7"/>
    <p:sldId id="278" r:id="rId8"/>
    <p:sldId id="272" r:id="rId9"/>
    <p:sldId id="266" r:id="rId10"/>
    <p:sldId id="282" r:id="rId11"/>
    <p:sldId id="269" r:id="rId12"/>
    <p:sldId id="25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6D77"/>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829" autoAdjust="0"/>
  </p:normalViewPr>
  <p:slideViewPr>
    <p:cSldViewPr snapToGrid="0">
      <p:cViewPr varScale="1">
        <p:scale>
          <a:sx n="152" d="100"/>
          <a:sy n="152" d="100"/>
        </p:scale>
        <p:origin x="1056"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C98590-1403-4710-B719-CE14EA94764C}" type="datetimeFigureOut">
              <a:rPr lang="en-US" smtClean="0"/>
              <a:t>1/14/25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DC06BA-2330-4C06-A6F9-0991E4368856}" type="slidenum">
              <a:rPr lang="en-US" smtClean="0"/>
              <a:t>‹#›</a:t>
            </a:fld>
            <a:endParaRPr lang="en-US"/>
          </a:p>
        </p:txBody>
      </p:sp>
    </p:spTree>
    <p:extLst>
      <p:ext uri="{BB962C8B-B14F-4D97-AF65-F5344CB8AC3E}">
        <p14:creationId xmlns:p14="http://schemas.microsoft.com/office/powerpoint/2010/main" val="115671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D35956-1B13-5342-80B7-A7EF9CC90F44}" type="slidenum">
              <a:rPr lang="en-US" smtClean="0"/>
              <a:t>2</a:t>
            </a:fld>
            <a:endParaRPr lang="en-US"/>
          </a:p>
        </p:txBody>
      </p:sp>
    </p:spTree>
    <p:extLst>
      <p:ext uri="{BB962C8B-B14F-4D97-AF65-F5344CB8AC3E}">
        <p14:creationId xmlns:p14="http://schemas.microsoft.com/office/powerpoint/2010/main" val="118805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D35956-1B13-5342-80B7-A7EF9CC90F44}" type="slidenum">
              <a:rPr lang="en-US" smtClean="0"/>
              <a:t>5</a:t>
            </a:fld>
            <a:endParaRPr lang="en-US"/>
          </a:p>
        </p:txBody>
      </p:sp>
    </p:spTree>
    <p:extLst>
      <p:ext uri="{BB962C8B-B14F-4D97-AF65-F5344CB8AC3E}">
        <p14:creationId xmlns:p14="http://schemas.microsoft.com/office/powerpoint/2010/main" val="3625282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D35956-1B13-5342-80B7-A7EF9CC90F44}" type="slidenum">
              <a:rPr lang="en-US" smtClean="0"/>
              <a:t>6</a:t>
            </a:fld>
            <a:endParaRPr lang="en-US"/>
          </a:p>
        </p:txBody>
      </p:sp>
    </p:spTree>
    <p:extLst>
      <p:ext uri="{BB962C8B-B14F-4D97-AF65-F5344CB8AC3E}">
        <p14:creationId xmlns:p14="http://schemas.microsoft.com/office/powerpoint/2010/main" val="3038761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26DCA-12EA-8B09-69D6-AA7DB63914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2A8512-A620-1683-BDE7-3888BD7001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9ED01E-3984-8860-AFBC-E94DB08272E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F4E47EE-EBB2-0304-2261-A2930FEFE32D}"/>
              </a:ext>
            </a:extLst>
          </p:cNvPr>
          <p:cNvSpPr>
            <a:spLocks noGrp="1"/>
          </p:cNvSpPr>
          <p:nvPr>
            <p:ph type="sldNum" sz="quarter" idx="5"/>
          </p:nvPr>
        </p:nvSpPr>
        <p:spPr/>
        <p:txBody>
          <a:bodyPr/>
          <a:lstStyle/>
          <a:p>
            <a:fld id="{53D35956-1B13-5342-80B7-A7EF9CC90F44}" type="slidenum">
              <a:rPr lang="en-US" smtClean="0"/>
              <a:t>7</a:t>
            </a:fld>
            <a:endParaRPr lang="en-US"/>
          </a:p>
        </p:txBody>
      </p:sp>
    </p:spTree>
    <p:extLst>
      <p:ext uri="{BB962C8B-B14F-4D97-AF65-F5344CB8AC3E}">
        <p14:creationId xmlns:p14="http://schemas.microsoft.com/office/powerpoint/2010/main" val="3692596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D35956-1B13-5342-80B7-A7EF9CC90F44}" type="slidenum">
              <a:rPr lang="en-US" smtClean="0"/>
              <a:t>8</a:t>
            </a:fld>
            <a:endParaRPr lang="en-US"/>
          </a:p>
        </p:txBody>
      </p:sp>
    </p:spTree>
    <p:extLst>
      <p:ext uri="{BB962C8B-B14F-4D97-AF65-F5344CB8AC3E}">
        <p14:creationId xmlns:p14="http://schemas.microsoft.com/office/powerpoint/2010/main" val="1839919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DB7C40C-76E7-DCAA-8E91-A689D3A12031}"/>
              </a:ext>
            </a:extLst>
          </p:cNvPr>
          <p:cNvSpPr/>
          <p:nvPr userDrawn="1"/>
        </p:nvSpPr>
        <p:spPr>
          <a:xfrm>
            <a:off x="0" y="0"/>
            <a:ext cx="12192000" cy="160972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E8711E5-25CB-B177-9636-E704EF1B12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426098" y="242662"/>
            <a:ext cx="3339804" cy="1124401"/>
          </a:xfrm>
          <a:prstGeom prst="rect">
            <a:avLst/>
          </a:prstGeom>
        </p:spPr>
      </p:pic>
      <p:sp>
        <p:nvSpPr>
          <p:cNvPr id="4" name="Title 1">
            <a:extLst>
              <a:ext uri="{FF2B5EF4-FFF2-40B4-BE49-F238E27FC236}">
                <a16:creationId xmlns:a16="http://schemas.microsoft.com/office/drawing/2014/main" id="{84E88044-657F-A9D9-98E5-A8A39E6C90A0}"/>
              </a:ext>
            </a:extLst>
          </p:cNvPr>
          <p:cNvSpPr>
            <a:spLocks noGrp="1"/>
          </p:cNvSpPr>
          <p:nvPr>
            <p:ph type="title"/>
          </p:nvPr>
        </p:nvSpPr>
        <p:spPr>
          <a:xfrm>
            <a:off x="838200" y="1852388"/>
            <a:ext cx="10515600" cy="1325563"/>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314933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DB7C40C-76E7-DCAA-8E91-A689D3A12031}"/>
              </a:ext>
            </a:extLst>
          </p:cNvPr>
          <p:cNvSpPr/>
          <p:nvPr userDrawn="1"/>
        </p:nvSpPr>
        <p:spPr>
          <a:xfrm>
            <a:off x="0" y="0"/>
            <a:ext cx="12192000" cy="1609726"/>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E8711E5-25CB-B177-9636-E704EF1B120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4426098" y="242662"/>
            <a:ext cx="3339804" cy="1124401"/>
          </a:xfrm>
          <a:prstGeom prst="rect">
            <a:avLst/>
          </a:prstGeom>
        </p:spPr>
      </p:pic>
      <p:sp>
        <p:nvSpPr>
          <p:cNvPr id="4" name="Title 1">
            <a:extLst>
              <a:ext uri="{FF2B5EF4-FFF2-40B4-BE49-F238E27FC236}">
                <a16:creationId xmlns:a16="http://schemas.microsoft.com/office/drawing/2014/main" id="{84E88044-657F-A9D9-98E5-A8A39E6C90A0}"/>
              </a:ext>
            </a:extLst>
          </p:cNvPr>
          <p:cNvSpPr>
            <a:spLocks noGrp="1"/>
          </p:cNvSpPr>
          <p:nvPr>
            <p:ph type="title"/>
          </p:nvPr>
        </p:nvSpPr>
        <p:spPr>
          <a:xfrm>
            <a:off x="838200" y="1852388"/>
            <a:ext cx="10515600" cy="1325563"/>
          </a:xfrm>
        </p:spPr>
        <p:txBody>
          <a:bodyPr/>
          <a:lstStyle>
            <a:lvl1pPr algn="ct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486903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1AC57-4C90-41AC-AD6E-AD90E39D41A5}"/>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98340B-20D2-49B2-8846-DB4378CF47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45D4C9B5-488E-8D88-F64F-8B82295886AA}"/>
              </a:ext>
            </a:extLst>
          </p:cNvPr>
          <p:cNvSpPr/>
          <p:nvPr userDrawn="1"/>
        </p:nvSpPr>
        <p:spPr>
          <a:xfrm>
            <a:off x="0" y="6096000"/>
            <a:ext cx="12192000" cy="762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A5E2F70-94CF-004C-C474-07FCF44E52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39959" y="6214867"/>
            <a:ext cx="1540669" cy="518692"/>
          </a:xfrm>
          <a:prstGeom prst="rect">
            <a:avLst/>
          </a:prstGeom>
        </p:spPr>
      </p:pic>
    </p:spTree>
    <p:extLst>
      <p:ext uri="{BB962C8B-B14F-4D97-AF65-F5344CB8AC3E}">
        <p14:creationId xmlns:p14="http://schemas.microsoft.com/office/powerpoint/2010/main" val="302926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B8543-2A03-49F7-BE86-E61E7992C02D}"/>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9BB0C66-0FB9-49F4-B9D4-DA4845B442CA}"/>
              </a:ext>
            </a:extLst>
          </p:cNvPr>
          <p:cNvSpPr>
            <a:spLocks noGrp="1"/>
          </p:cNvSpPr>
          <p:nvPr>
            <p:ph sz="half" idx="1"/>
          </p:nvPr>
        </p:nvSpPr>
        <p:spPr>
          <a:xfrm>
            <a:off x="838200" y="1825625"/>
            <a:ext cx="5181600" cy="40001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96082F-B202-4BE6-9349-05A5458B3CB6}"/>
              </a:ext>
            </a:extLst>
          </p:cNvPr>
          <p:cNvSpPr>
            <a:spLocks noGrp="1"/>
          </p:cNvSpPr>
          <p:nvPr>
            <p:ph sz="half" idx="2"/>
          </p:nvPr>
        </p:nvSpPr>
        <p:spPr>
          <a:xfrm>
            <a:off x="6172200" y="1825625"/>
            <a:ext cx="5181600" cy="40001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7F1A0E15-B416-1FEF-EDE7-BF8C1D82927F}"/>
              </a:ext>
            </a:extLst>
          </p:cNvPr>
          <p:cNvSpPr/>
          <p:nvPr userDrawn="1"/>
        </p:nvSpPr>
        <p:spPr>
          <a:xfrm>
            <a:off x="0" y="6096000"/>
            <a:ext cx="12192000" cy="762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227CF08-8201-C9F7-56B0-5F736185F2B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39959" y="6214867"/>
            <a:ext cx="1540669" cy="518692"/>
          </a:xfrm>
          <a:prstGeom prst="rect">
            <a:avLst/>
          </a:prstGeom>
        </p:spPr>
      </p:pic>
    </p:spTree>
    <p:extLst>
      <p:ext uri="{BB962C8B-B14F-4D97-AF65-F5344CB8AC3E}">
        <p14:creationId xmlns:p14="http://schemas.microsoft.com/office/powerpoint/2010/main" val="64430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DB7C40C-76E7-DCAA-8E91-A689D3A12031}"/>
              </a:ext>
            </a:extLst>
          </p:cNvPr>
          <p:cNvSpPr/>
          <p:nvPr userDrawn="1"/>
        </p:nvSpPr>
        <p:spPr>
          <a:xfrm>
            <a:off x="0" y="6096000"/>
            <a:ext cx="12192000" cy="762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62B86CC-A05A-3349-2738-E041C9432A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39959" y="6214867"/>
            <a:ext cx="1540669" cy="518692"/>
          </a:xfrm>
          <a:prstGeom prst="rect">
            <a:avLst/>
          </a:prstGeom>
        </p:spPr>
      </p:pic>
    </p:spTree>
    <p:extLst>
      <p:ext uri="{BB962C8B-B14F-4D97-AF65-F5344CB8AC3E}">
        <p14:creationId xmlns:p14="http://schemas.microsoft.com/office/powerpoint/2010/main" val="78506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61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B82F-27DD-EF7E-EB16-50672FA89A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AF2366-4843-1E35-EDA2-AD480CF5BA3D}"/>
              </a:ext>
            </a:extLst>
          </p:cNvPr>
          <p:cNvSpPr>
            <a:spLocks noGrp="1"/>
          </p:cNvSpPr>
          <p:nvPr>
            <p:ph type="dt" sz="half" idx="10"/>
          </p:nvPr>
        </p:nvSpPr>
        <p:spPr/>
        <p:txBody>
          <a:bodyPr/>
          <a:lstStyle/>
          <a:p>
            <a:fld id="{7161855C-7C16-0B4D-BEAA-4FB032D88F9C}" type="datetimeFigureOut">
              <a:rPr lang="en-US" smtClean="0"/>
              <a:t>1/14/25</a:t>
            </a:fld>
            <a:endParaRPr lang="en-US"/>
          </a:p>
        </p:txBody>
      </p:sp>
      <p:sp>
        <p:nvSpPr>
          <p:cNvPr id="4" name="Footer Placeholder 3">
            <a:extLst>
              <a:ext uri="{FF2B5EF4-FFF2-40B4-BE49-F238E27FC236}">
                <a16:creationId xmlns:a16="http://schemas.microsoft.com/office/drawing/2014/main" id="{EB913480-842A-1E5B-FEDE-B0784D6C02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98AA01-DA4E-6FAA-5EFE-9A113BC83740}"/>
              </a:ext>
            </a:extLst>
          </p:cNvPr>
          <p:cNvSpPr>
            <a:spLocks noGrp="1"/>
          </p:cNvSpPr>
          <p:nvPr>
            <p:ph type="sldNum" sz="quarter" idx="12"/>
          </p:nvPr>
        </p:nvSpPr>
        <p:spPr/>
        <p:txBody>
          <a:bodyPr/>
          <a:lstStyle/>
          <a:p>
            <a:fld id="{51D40531-3725-B44D-AFE6-B63714A0C806}" type="slidenum">
              <a:rPr lang="en-US" smtClean="0"/>
              <a:t>‹#›</a:t>
            </a:fld>
            <a:endParaRPr lang="en-US"/>
          </a:p>
        </p:txBody>
      </p:sp>
    </p:spTree>
    <p:extLst>
      <p:ext uri="{BB962C8B-B14F-4D97-AF65-F5344CB8AC3E}">
        <p14:creationId xmlns:p14="http://schemas.microsoft.com/office/powerpoint/2010/main" val="1863717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7E144F-812F-4ECB-895F-61A63B3C86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D6D4B94-ACB4-40FD-8FEC-ED48C39D50E7}"/>
              </a:ext>
            </a:extLst>
          </p:cNvPr>
          <p:cNvSpPr>
            <a:spLocks noGrp="1"/>
          </p:cNvSpPr>
          <p:nvPr>
            <p:ph type="body" idx="1"/>
          </p:nvPr>
        </p:nvSpPr>
        <p:spPr>
          <a:xfrm>
            <a:off x="838200" y="1825625"/>
            <a:ext cx="10515600" cy="39341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3378072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67" r:id="rId3"/>
    <p:sldLayoutId id="2147483668" r:id="rId4"/>
    <p:sldLayoutId id="2147483666" r:id="rId5"/>
    <p:sldLayoutId id="2147483669" r:id="rId6"/>
    <p:sldLayoutId id="2147483683" r:id="rId7"/>
  </p:sldLayoutIdLst>
  <p:txStyles>
    <p:titleStyle>
      <a:lvl1pPr algn="ctr"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cgordon@dsa.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855D45-32CB-AB1E-4215-3F89707E26F7}"/>
              </a:ext>
            </a:extLst>
          </p:cNvPr>
          <p:cNvSpPr>
            <a:spLocks noGrp="1"/>
          </p:cNvSpPr>
          <p:nvPr>
            <p:ph type="title"/>
          </p:nvPr>
        </p:nvSpPr>
        <p:spPr>
          <a:xfrm>
            <a:off x="838200" y="2395469"/>
            <a:ext cx="10515600" cy="2861369"/>
          </a:xfrm>
        </p:spPr>
        <p:txBody>
          <a:bodyPr>
            <a:normAutofit fontScale="90000"/>
          </a:bodyPr>
          <a:lstStyle/>
          <a:p>
            <a:r>
              <a:rPr lang="en-US" dirty="0"/>
              <a:t>UNLOCKING OPPORTUNITY THROUGH DSA</a:t>
            </a:r>
            <a:br>
              <a:rPr lang="en-US" dirty="0"/>
            </a:br>
            <a:br>
              <a:rPr lang="en-US" dirty="0"/>
            </a:br>
            <a:r>
              <a:rPr lang="en-US" dirty="0"/>
              <a:t>Supplier Partner Membership 2025</a:t>
            </a:r>
          </a:p>
        </p:txBody>
      </p:sp>
    </p:spTree>
    <p:extLst>
      <p:ext uri="{BB962C8B-B14F-4D97-AF65-F5344CB8AC3E}">
        <p14:creationId xmlns:p14="http://schemas.microsoft.com/office/powerpoint/2010/main" val="66573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0419-31B9-95DE-36DC-E8E13732AF75}"/>
              </a:ext>
            </a:extLst>
          </p:cNvPr>
          <p:cNvSpPr>
            <a:spLocks noGrp="1"/>
          </p:cNvSpPr>
          <p:nvPr>
            <p:ph type="title"/>
          </p:nvPr>
        </p:nvSpPr>
        <p:spPr/>
        <p:txBody>
          <a:bodyPr/>
          <a:lstStyle/>
          <a:p>
            <a:r>
              <a:rPr lang="en-US" dirty="0"/>
              <a:t>Benefits of DSA Supplier Membership in 2025</a:t>
            </a:r>
          </a:p>
        </p:txBody>
      </p:sp>
      <p:sp>
        <p:nvSpPr>
          <p:cNvPr id="3" name="Content Placeholder 2">
            <a:extLst>
              <a:ext uri="{FF2B5EF4-FFF2-40B4-BE49-F238E27FC236}">
                <a16:creationId xmlns:a16="http://schemas.microsoft.com/office/drawing/2014/main" id="{B9D63188-1648-4D80-5A19-7019202F4E6E}"/>
              </a:ext>
            </a:extLst>
          </p:cNvPr>
          <p:cNvSpPr>
            <a:spLocks noGrp="1"/>
          </p:cNvSpPr>
          <p:nvPr>
            <p:ph idx="1"/>
          </p:nvPr>
        </p:nvSpPr>
        <p:spPr/>
        <p:txBody>
          <a:bodyPr/>
          <a:lstStyle/>
          <a:p>
            <a:r>
              <a:rPr lang="en-US" dirty="0"/>
              <a:t>The access you need to build meaningful relationships with direct selling executives</a:t>
            </a:r>
          </a:p>
          <a:p>
            <a:r>
              <a:rPr lang="en-US" dirty="0"/>
              <a:t>The opportunities that make your brand shine  and differentiate your value to buyers you need to reach</a:t>
            </a:r>
          </a:p>
          <a:p>
            <a:r>
              <a:rPr lang="en-US" dirty="0"/>
              <a:t>Annual sponsorship recognition program</a:t>
            </a:r>
          </a:p>
          <a:p>
            <a:r>
              <a:rPr lang="en-US" dirty="0"/>
              <a:t>The channel insights essential for crafting the marketing messages that resonate</a:t>
            </a:r>
          </a:p>
        </p:txBody>
      </p:sp>
    </p:spTree>
    <p:extLst>
      <p:ext uri="{BB962C8B-B14F-4D97-AF65-F5344CB8AC3E}">
        <p14:creationId xmlns:p14="http://schemas.microsoft.com/office/powerpoint/2010/main" val="156627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718DA-FA19-3BD1-BFAD-635A13D73696}"/>
              </a:ext>
            </a:extLst>
          </p:cNvPr>
          <p:cNvSpPr>
            <a:spLocks noGrp="1"/>
          </p:cNvSpPr>
          <p:nvPr>
            <p:ph type="title"/>
          </p:nvPr>
        </p:nvSpPr>
        <p:spPr/>
        <p:txBody>
          <a:bodyPr>
            <a:normAutofit/>
          </a:bodyPr>
          <a:lstStyle/>
          <a:p>
            <a:r>
              <a:rPr lang="en-US" dirty="0"/>
              <a:t>Be Found by Companies Searching for Their Next Vendor!</a:t>
            </a:r>
          </a:p>
        </p:txBody>
      </p:sp>
      <p:sp>
        <p:nvSpPr>
          <p:cNvPr id="3" name="Content Placeholder 2">
            <a:extLst>
              <a:ext uri="{FF2B5EF4-FFF2-40B4-BE49-F238E27FC236}">
                <a16:creationId xmlns:a16="http://schemas.microsoft.com/office/drawing/2014/main" id="{FCCF9221-AC71-00E5-35E2-B89A478F2783}"/>
              </a:ext>
            </a:extLst>
          </p:cNvPr>
          <p:cNvSpPr>
            <a:spLocks noGrp="1"/>
          </p:cNvSpPr>
          <p:nvPr>
            <p:ph idx="1"/>
          </p:nvPr>
        </p:nvSpPr>
        <p:spPr/>
        <p:txBody>
          <a:bodyPr>
            <a:normAutofit fontScale="70000" lnSpcReduction="20000"/>
          </a:bodyPr>
          <a:lstStyle/>
          <a:p>
            <a:pPr marL="0" indent="0">
              <a:buNone/>
            </a:pPr>
            <a:r>
              <a:rPr lang="en-US" b="1" u="sng" dirty="0"/>
              <a:t>Direct Selling 411 Supplier Directory</a:t>
            </a:r>
          </a:p>
          <a:p>
            <a:pPr>
              <a:lnSpc>
                <a:spcPct val="140000"/>
              </a:lnSpc>
            </a:pPr>
            <a:r>
              <a:rPr lang="en-US" dirty="0"/>
              <a:t>DSA’s Online and Printed Directory listing includes your company’s key details and contact information.</a:t>
            </a:r>
          </a:p>
          <a:p>
            <a:pPr>
              <a:lnSpc>
                <a:spcPct val="140000"/>
              </a:lnSpc>
            </a:pPr>
            <a:r>
              <a:rPr lang="en-US" dirty="0"/>
              <a:t>Your company will be searchable by the five key product/service categories selected. Additional categories and enhancements are available.</a:t>
            </a:r>
          </a:p>
          <a:p>
            <a:pPr marL="0" indent="0">
              <a:buNone/>
            </a:pPr>
            <a:r>
              <a:rPr lang="en-US" b="1" u="sng" dirty="0"/>
              <a:t>DSA SupplierReach </a:t>
            </a:r>
          </a:p>
          <a:p>
            <a:pPr>
              <a:lnSpc>
                <a:spcPct val="140000"/>
              </a:lnSpc>
            </a:pPr>
            <a:r>
              <a:rPr lang="en-US" dirty="0"/>
              <a:t>Deliver 30,000+ impressions over 90 days with DSA’s advertising retargeting platform tool, offered exclusively to DSA Supplier Partners.</a:t>
            </a:r>
          </a:p>
          <a:p>
            <a:pPr>
              <a:lnSpc>
                <a:spcPct val="140000"/>
              </a:lnSpc>
            </a:pPr>
            <a:r>
              <a:rPr lang="en-US" dirty="0"/>
              <a:t>$500 per campaign</a:t>
            </a:r>
          </a:p>
          <a:p>
            <a:endParaRPr lang="en-US" dirty="0"/>
          </a:p>
        </p:txBody>
      </p:sp>
    </p:spTree>
    <p:extLst>
      <p:ext uri="{BB962C8B-B14F-4D97-AF65-F5344CB8AC3E}">
        <p14:creationId xmlns:p14="http://schemas.microsoft.com/office/powerpoint/2010/main" val="398270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D84C7-2D13-F6AC-74C5-82F10EC1CC02}"/>
              </a:ext>
            </a:extLst>
          </p:cNvPr>
          <p:cNvSpPr>
            <a:spLocks noGrp="1"/>
          </p:cNvSpPr>
          <p:nvPr>
            <p:ph type="title"/>
          </p:nvPr>
        </p:nvSpPr>
        <p:spPr/>
        <p:txBody>
          <a:bodyPr/>
          <a:lstStyle/>
          <a:p>
            <a:r>
              <a:rPr lang="en-US" dirty="0"/>
              <a:t>Be a Content Leader and Show Your Expertise!</a:t>
            </a:r>
          </a:p>
        </p:txBody>
      </p:sp>
      <p:sp>
        <p:nvSpPr>
          <p:cNvPr id="3" name="Content Placeholder 2">
            <a:extLst>
              <a:ext uri="{FF2B5EF4-FFF2-40B4-BE49-F238E27FC236}">
                <a16:creationId xmlns:a16="http://schemas.microsoft.com/office/drawing/2014/main" id="{C53B92AF-1612-D921-3390-ED16908F4A69}"/>
              </a:ext>
            </a:extLst>
          </p:cNvPr>
          <p:cNvSpPr>
            <a:spLocks noGrp="1"/>
          </p:cNvSpPr>
          <p:nvPr>
            <p:ph idx="1"/>
          </p:nvPr>
        </p:nvSpPr>
        <p:spPr/>
        <p:txBody>
          <a:bodyPr>
            <a:normAutofit fontScale="70000" lnSpcReduction="20000"/>
          </a:bodyPr>
          <a:lstStyle/>
          <a:p>
            <a:pPr marL="0" indent="0">
              <a:buNone/>
            </a:pPr>
            <a:r>
              <a:rPr lang="en-US" b="1" u="sng" dirty="0"/>
              <a:t>DSA SupplierSource Quarterly Articles</a:t>
            </a:r>
          </a:p>
          <a:p>
            <a:pPr>
              <a:lnSpc>
                <a:spcPct val="140000"/>
              </a:lnSpc>
            </a:pPr>
            <a:r>
              <a:rPr lang="en-US" dirty="0"/>
              <a:t>Complimentary opportunity to provide quarterly educational articles that reach 3,600+ direct selling executives.</a:t>
            </a:r>
          </a:p>
          <a:p>
            <a:pPr marL="0" indent="0">
              <a:buNone/>
            </a:pPr>
            <a:r>
              <a:rPr lang="en-US" b="1" u="sng" dirty="0"/>
              <a:t>DSA Supplier SmartTalk Videos</a:t>
            </a:r>
          </a:p>
          <a:p>
            <a:pPr>
              <a:lnSpc>
                <a:spcPct val="140000"/>
              </a:lnSpc>
            </a:pPr>
            <a:r>
              <a:rPr lang="en-US" dirty="0"/>
              <a:t>DSA SmartTalks are pre-recorded, 20-minute TED-style video sessions promoted twice a year and accessible by DSA members through DSA’s online education portal.</a:t>
            </a:r>
          </a:p>
          <a:p>
            <a:pPr marL="0" indent="0">
              <a:lnSpc>
                <a:spcPct val="170000"/>
              </a:lnSpc>
              <a:buNone/>
            </a:pPr>
            <a:r>
              <a:rPr lang="en-US" b="1" u="sng" dirty="0"/>
              <a:t>DSA ENGAGE Webinar Sponsorship and Content </a:t>
            </a:r>
          </a:p>
          <a:p>
            <a:pPr>
              <a:lnSpc>
                <a:spcPct val="140000"/>
              </a:lnSpc>
            </a:pPr>
            <a:r>
              <a:rPr lang="en-US" dirty="0"/>
              <a:t>Showcase your expertise by demonstrating how your firm’s capabilities enabled direct selling companies to overcome market challenges and capture market share.</a:t>
            </a:r>
          </a:p>
        </p:txBody>
      </p:sp>
    </p:spTree>
    <p:extLst>
      <p:ext uri="{BB962C8B-B14F-4D97-AF65-F5344CB8AC3E}">
        <p14:creationId xmlns:p14="http://schemas.microsoft.com/office/powerpoint/2010/main" val="3291211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C414B-BCDC-DF03-9B90-5368A83E43B6}"/>
              </a:ext>
            </a:extLst>
          </p:cNvPr>
          <p:cNvSpPr>
            <a:spLocks noGrp="1"/>
          </p:cNvSpPr>
          <p:nvPr>
            <p:ph type="title"/>
          </p:nvPr>
        </p:nvSpPr>
        <p:spPr/>
        <p:txBody>
          <a:bodyPr/>
          <a:lstStyle/>
          <a:p>
            <a:r>
              <a:rPr lang="en-US" dirty="0"/>
              <a:t>Make Connections that Matter!</a:t>
            </a:r>
          </a:p>
        </p:txBody>
      </p:sp>
      <p:sp>
        <p:nvSpPr>
          <p:cNvPr id="3" name="Content Placeholder 2">
            <a:extLst>
              <a:ext uri="{FF2B5EF4-FFF2-40B4-BE49-F238E27FC236}">
                <a16:creationId xmlns:a16="http://schemas.microsoft.com/office/drawing/2014/main" id="{6427BD6C-1DDA-ACD0-9C32-F7ACFD99C11D}"/>
              </a:ext>
            </a:extLst>
          </p:cNvPr>
          <p:cNvSpPr>
            <a:spLocks noGrp="1"/>
          </p:cNvSpPr>
          <p:nvPr>
            <p:ph idx="1"/>
          </p:nvPr>
        </p:nvSpPr>
        <p:spPr/>
        <p:txBody>
          <a:bodyPr>
            <a:normAutofit fontScale="77500" lnSpcReduction="20000"/>
          </a:bodyPr>
          <a:lstStyle/>
          <a:p>
            <a:pPr marL="0" indent="0">
              <a:buNone/>
            </a:pPr>
            <a:r>
              <a:rPr lang="en-US" b="1" u="sng" dirty="0"/>
              <a:t>Participation in the Executive Advisor Supplier Council</a:t>
            </a:r>
          </a:p>
          <a:p>
            <a:pPr>
              <a:lnSpc>
                <a:spcPct val="140000"/>
              </a:lnSpc>
            </a:pPr>
            <a:r>
              <a:rPr lang="en-US" dirty="0"/>
              <a:t>This committee recommends beneficial programs, services, and activities to the DSA Board of Directors to strengthen the bond between members and Supplier affiliates. The Executive Contact from each Supplier company is a member of this committee.</a:t>
            </a:r>
          </a:p>
          <a:p>
            <a:endParaRPr lang="en-US" dirty="0"/>
          </a:p>
          <a:p>
            <a:pPr marL="0" indent="0">
              <a:buNone/>
            </a:pPr>
            <a:r>
              <a:rPr lang="en-US" b="1" u="sng" dirty="0"/>
              <a:t>Be Visible Where and When it Matters</a:t>
            </a:r>
          </a:p>
          <a:p>
            <a:pPr>
              <a:lnSpc>
                <a:spcPct val="140000"/>
              </a:lnSpc>
            </a:pPr>
            <a:r>
              <a:rPr lang="en-US" dirty="0"/>
              <a:t>Attend DSA Webinars and Board Meetings to meet up with current and prospective clients.</a:t>
            </a:r>
          </a:p>
        </p:txBody>
      </p:sp>
    </p:spTree>
    <p:extLst>
      <p:ext uri="{BB962C8B-B14F-4D97-AF65-F5344CB8AC3E}">
        <p14:creationId xmlns:p14="http://schemas.microsoft.com/office/powerpoint/2010/main" val="4007293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B7EB1-E0C5-0B3C-AE89-69D3B30D46A6}"/>
              </a:ext>
            </a:extLst>
          </p:cNvPr>
          <p:cNvSpPr>
            <a:spLocks noGrp="1"/>
          </p:cNvSpPr>
          <p:nvPr>
            <p:ph type="title"/>
          </p:nvPr>
        </p:nvSpPr>
        <p:spPr/>
        <p:txBody>
          <a:bodyPr/>
          <a:lstStyle/>
          <a:p>
            <a:r>
              <a:rPr lang="en-US" dirty="0"/>
              <a:t>In-Person Events</a:t>
            </a:r>
          </a:p>
        </p:txBody>
      </p:sp>
      <p:sp>
        <p:nvSpPr>
          <p:cNvPr id="3" name="Content Placeholder 2">
            <a:extLst>
              <a:ext uri="{FF2B5EF4-FFF2-40B4-BE49-F238E27FC236}">
                <a16:creationId xmlns:a16="http://schemas.microsoft.com/office/drawing/2014/main" id="{4D9E6258-6F63-5971-158B-BD301941212E}"/>
              </a:ext>
            </a:extLst>
          </p:cNvPr>
          <p:cNvSpPr>
            <a:spLocks noGrp="1"/>
          </p:cNvSpPr>
          <p:nvPr>
            <p:ph idx="1"/>
          </p:nvPr>
        </p:nvSpPr>
        <p:spPr>
          <a:xfrm>
            <a:off x="838200" y="1690688"/>
            <a:ext cx="9513815" cy="4069089"/>
          </a:xfrm>
        </p:spPr>
        <p:txBody>
          <a:bodyPr>
            <a:normAutofit fontScale="92500" lnSpcReduction="10000"/>
          </a:bodyPr>
          <a:lstStyle/>
          <a:p>
            <a:r>
              <a:rPr lang="en-US" sz="1600" b="1" dirty="0"/>
              <a:t>DSA/DSEF Joint Board Meeting &amp; Supplier Member Networking Luncheon</a:t>
            </a:r>
          </a:p>
          <a:p>
            <a:pPr lvl="1"/>
            <a:r>
              <a:rPr lang="en-US" sz="1200" dirty="0"/>
              <a:t>February 12, 2025, at the Hyatt Regency Salt Lake City</a:t>
            </a:r>
          </a:p>
          <a:p>
            <a:pPr marL="457200" lvl="1" indent="0">
              <a:buNone/>
            </a:pPr>
            <a:endParaRPr lang="en-US" sz="1200" dirty="0"/>
          </a:p>
          <a:p>
            <a:r>
              <a:rPr lang="en-US" sz="1600" b="1" dirty="0"/>
              <a:t>CEO-to-CEO in Washington, D.C.</a:t>
            </a:r>
          </a:p>
          <a:p>
            <a:pPr lvl="1"/>
            <a:r>
              <a:rPr lang="en-US" sz="1200" dirty="0"/>
              <a:t>Spring 2025, Washington, D.C.</a:t>
            </a:r>
          </a:p>
          <a:p>
            <a:pPr lvl="1"/>
            <a:endParaRPr lang="en-US" sz="1200" dirty="0"/>
          </a:p>
          <a:p>
            <a:r>
              <a:rPr lang="en-US" sz="1600" b="1" dirty="0"/>
              <a:t>DSA/DSEF Joint Board Meeting</a:t>
            </a:r>
          </a:p>
          <a:p>
            <a:pPr lvl="1"/>
            <a:r>
              <a:rPr lang="en-US" sz="1200" dirty="0"/>
              <a:t>June 2025, Washington, D.C.</a:t>
            </a:r>
          </a:p>
          <a:p>
            <a:pPr lvl="1"/>
            <a:endParaRPr lang="en-US" sz="1200" dirty="0"/>
          </a:p>
          <a:p>
            <a:r>
              <a:rPr lang="en-US" sz="1600" b="1" dirty="0"/>
              <a:t>DSA/DSEF Joint Board Meeting &amp; Supplier Member Networking Luncheon</a:t>
            </a:r>
          </a:p>
          <a:p>
            <a:pPr lvl="1"/>
            <a:r>
              <a:rPr lang="en-US" sz="1200" dirty="0"/>
              <a:t>October 2025, Washington, D.C.</a:t>
            </a:r>
          </a:p>
          <a:p>
            <a:pPr lvl="1"/>
            <a:endParaRPr lang="en-US" sz="1600" b="1" dirty="0"/>
          </a:p>
          <a:p>
            <a:r>
              <a:rPr lang="en-US" sz="1600" b="1" dirty="0"/>
              <a:t>DSA Legal + Regulatory Conference </a:t>
            </a:r>
          </a:p>
          <a:p>
            <a:pPr lvl="1"/>
            <a:r>
              <a:rPr lang="en-US" sz="1200" dirty="0"/>
              <a:t>October 2025, Washington, D.C.</a:t>
            </a:r>
          </a:p>
          <a:p>
            <a:pPr lvl="1"/>
            <a:endParaRPr lang="en-US" sz="1200" dirty="0"/>
          </a:p>
          <a:p>
            <a:r>
              <a:rPr lang="en-US" sz="1600" b="1" dirty="0"/>
              <a:t>DSA Women’s Leadership Retreat</a:t>
            </a:r>
          </a:p>
          <a:p>
            <a:pPr lvl="1"/>
            <a:r>
              <a:rPr lang="en-US" sz="1200" dirty="0"/>
              <a:t>Fall 2025, Location TBD</a:t>
            </a:r>
          </a:p>
        </p:txBody>
      </p:sp>
    </p:spTree>
    <p:extLst>
      <p:ext uri="{BB962C8B-B14F-4D97-AF65-F5344CB8AC3E}">
        <p14:creationId xmlns:p14="http://schemas.microsoft.com/office/powerpoint/2010/main" val="4072454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292B4-338A-49E7-A40F-7FCA3190D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C2ED80-F5A3-5B5B-251A-D2733F33777D}"/>
              </a:ext>
            </a:extLst>
          </p:cNvPr>
          <p:cNvSpPr>
            <a:spLocks noGrp="1"/>
          </p:cNvSpPr>
          <p:nvPr>
            <p:ph type="title"/>
          </p:nvPr>
        </p:nvSpPr>
        <p:spPr/>
        <p:txBody>
          <a:bodyPr/>
          <a:lstStyle/>
          <a:p>
            <a:r>
              <a:rPr lang="en-US" dirty="0"/>
              <a:t>Get Exclusive Insights!</a:t>
            </a:r>
          </a:p>
        </p:txBody>
      </p:sp>
      <p:sp>
        <p:nvSpPr>
          <p:cNvPr id="3" name="Content Placeholder 2">
            <a:extLst>
              <a:ext uri="{FF2B5EF4-FFF2-40B4-BE49-F238E27FC236}">
                <a16:creationId xmlns:a16="http://schemas.microsoft.com/office/drawing/2014/main" id="{E900E59B-FC77-2645-A025-88201BE82B0B}"/>
              </a:ext>
            </a:extLst>
          </p:cNvPr>
          <p:cNvSpPr>
            <a:spLocks noGrp="1"/>
          </p:cNvSpPr>
          <p:nvPr>
            <p:ph idx="1"/>
          </p:nvPr>
        </p:nvSpPr>
        <p:spPr/>
        <p:txBody>
          <a:bodyPr>
            <a:normAutofit fontScale="85000" lnSpcReduction="20000"/>
          </a:bodyPr>
          <a:lstStyle/>
          <a:p>
            <a:pPr marL="0" indent="0">
              <a:lnSpc>
                <a:spcPct val="110000"/>
              </a:lnSpc>
              <a:buNone/>
            </a:pPr>
            <a:r>
              <a:rPr lang="en-US" b="1" u="sng" dirty="0"/>
              <a:t>Get Access to DSA Research</a:t>
            </a:r>
          </a:p>
          <a:p>
            <a:pPr>
              <a:lnSpc>
                <a:spcPct val="130000"/>
              </a:lnSpc>
            </a:pPr>
            <a:r>
              <a:rPr lang="en-US" sz="2400" dirty="0"/>
              <a:t>DSA’s research department delivers timely and actionable industry data to help members make informed business decisions and find their competitive edge.</a:t>
            </a:r>
          </a:p>
          <a:p>
            <a:pPr>
              <a:lnSpc>
                <a:spcPct val="130000"/>
              </a:lnSpc>
            </a:pPr>
            <a:r>
              <a:rPr lang="en-US" sz="2400" dirty="0"/>
              <a:t>DSA research products available at member pricing include:</a:t>
            </a:r>
          </a:p>
          <a:p>
            <a:pPr marL="457200" lvl="1">
              <a:lnSpc>
                <a:spcPct val="140000"/>
              </a:lnSpc>
            </a:pPr>
            <a:r>
              <a:rPr lang="en-US" sz="1700" b="0" i="0" u="none" strike="noStrike" dirty="0" err="1">
                <a:solidFill>
                  <a:srgbClr val="000000"/>
                </a:solidFill>
                <a:effectLst/>
              </a:rPr>
              <a:t>QuickPulse</a:t>
            </a:r>
            <a:r>
              <a:rPr lang="en-US" sz="1700" b="0" i="0" u="none" strike="noStrike" dirty="0">
                <a:solidFill>
                  <a:srgbClr val="000000"/>
                </a:solidFill>
                <a:effectLst/>
              </a:rPr>
              <a:t> (quarterly)</a:t>
            </a:r>
          </a:p>
          <a:p>
            <a:pPr marL="457200" lvl="1">
              <a:lnSpc>
                <a:spcPct val="140000"/>
              </a:lnSpc>
            </a:pPr>
            <a:r>
              <a:rPr lang="en-US" sz="1700" b="0" i="0" u="none" strike="noStrike" dirty="0" err="1">
                <a:solidFill>
                  <a:srgbClr val="000000"/>
                </a:solidFill>
                <a:effectLst/>
              </a:rPr>
              <a:t>DataTracker</a:t>
            </a:r>
            <a:r>
              <a:rPr lang="en-US" sz="1700" b="0" i="0" u="none" strike="noStrike" dirty="0">
                <a:solidFill>
                  <a:srgbClr val="000000"/>
                </a:solidFill>
                <a:effectLst/>
              </a:rPr>
              <a:t> (quarterly)</a:t>
            </a:r>
          </a:p>
          <a:p>
            <a:pPr marL="457200" lvl="1">
              <a:lnSpc>
                <a:spcPct val="140000"/>
              </a:lnSpc>
            </a:pPr>
            <a:r>
              <a:rPr lang="en-US" sz="1700" b="0" i="0" u="none" strike="noStrike" dirty="0">
                <a:solidFill>
                  <a:srgbClr val="000000"/>
                </a:solidFill>
                <a:effectLst/>
              </a:rPr>
              <a:t>Growth &amp; Outlook (annual)</a:t>
            </a:r>
          </a:p>
          <a:p>
            <a:pPr marL="457200" lvl="1">
              <a:lnSpc>
                <a:spcPct val="140000"/>
              </a:lnSpc>
            </a:pPr>
            <a:r>
              <a:rPr lang="en-US" sz="1700" b="0" i="0" u="none" strike="noStrike" dirty="0">
                <a:solidFill>
                  <a:srgbClr val="000000"/>
                </a:solidFill>
                <a:effectLst/>
              </a:rPr>
              <a:t>Salesforce Study (every 4-5 years)</a:t>
            </a:r>
          </a:p>
          <a:p>
            <a:pPr marL="457200" lvl="1">
              <a:lnSpc>
                <a:spcPct val="140000"/>
              </a:lnSpc>
            </a:pPr>
            <a:r>
              <a:rPr lang="en-US" sz="1700" b="0" i="0" u="none" strike="noStrike" dirty="0">
                <a:solidFill>
                  <a:srgbClr val="000000"/>
                </a:solidFill>
                <a:effectLst/>
              </a:rPr>
              <a:t>Consumer Attitudes Study (every 4-5 years)</a:t>
            </a:r>
          </a:p>
          <a:p>
            <a:pPr marL="457200" lvl="1">
              <a:lnSpc>
                <a:spcPct val="140000"/>
              </a:lnSpc>
            </a:pPr>
            <a:r>
              <a:rPr lang="en-US" sz="1700" b="0" i="0" u="none" strike="noStrike" dirty="0">
                <a:solidFill>
                  <a:srgbClr val="000000"/>
                </a:solidFill>
                <a:effectLst/>
              </a:rPr>
              <a:t>Economic Impact Study (every 4-5 years)</a:t>
            </a:r>
          </a:p>
          <a:p>
            <a:pPr marL="457200" lvl="1">
              <a:lnSpc>
                <a:spcPct val="140000"/>
              </a:lnSpc>
            </a:pPr>
            <a:r>
              <a:rPr lang="en-US" sz="1700" b="0" i="0" u="none" strike="noStrike" dirty="0">
                <a:solidFill>
                  <a:srgbClr val="000000"/>
                </a:solidFill>
                <a:effectLst/>
              </a:rPr>
              <a:t>Executive Compensation Study (if/when there is demand)</a:t>
            </a:r>
          </a:p>
        </p:txBody>
      </p:sp>
    </p:spTree>
    <p:extLst>
      <p:ext uri="{BB962C8B-B14F-4D97-AF65-F5344CB8AC3E}">
        <p14:creationId xmlns:p14="http://schemas.microsoft.com/office/powerpoint/2010/main" val="231926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1456C-9B94-5733-F305-18E57FE1B0D7}"/>
              </a:ext>
            </a:extLst>
          </p:cNvPr>
          <p:cNvSpPr>
            <a:spLocks noGrp="1"/>
          </p:cNvSpPr>
          <p:nvPr>
            <p:ph type="title"/>
          </p:nvPr>
        </p:nvSpPr>
        <p:spPr/>
        <p:txBody>
          <a:bodyPr/>
          <a:lstStyle/>
          <a:p>
            <a:r>
              <a:rPr lang="en-US" dirty="0"/>
              <a:t>Premium DSA Supplier Member Sponsorship Opportunities</a:t>
            </a:r>
          </a:p>
        </p:txBody>
      </p:sp>
      <p:graphicFrame>
        <p:nvGraphicFramePr>
          <p:cNvPr id="3" name="Table 2">
            <a:extLst>
              <a:ext uri="{FF2B5EF4-FFF2-40B4-BE49-F238E27FC236}">
                <a16:creationId xmlns:a16="http://schemas.microsoft.com/office/drawing/2014/main" id="{D3995F98-A0DE-AFB7-23CA-8EB526C3AB79}"/>
              </a:ext>
            </a:extLst>
          </p:cNvPr>
          <p:cNvGraphicFramePr>
            <a:graphicFrameLocks noGrp="1"/>
          </p:cNvGraphicFramePr>
          <p:nvPr>
            <p:extLst>
              <p:ext uri="{D42A27DB-BD31-4B8C-83A1-F6EECF244321}">
                <p14:modId xmlns:p14="http://schemas.microsoft.com/office/powerpoint/2010/main" val="2961357314"/>
              </p:ext>
            </p:extLst>
          </p:nvPr>
        </p:nvGraphicFramePr>
        <p:xfrm>
          <a:off x="838200" y="2012315"/>
          <a:ext cx="10515600" cy="4267192"/>
        </p:xfrm>
        <a:graphic>
          <a:graphicData uri="http://schemas.openxmlformats.org/drawingml/2006/table">
            <a:tbl>
              <a:tblPr firstRow="1" bandRow="1">
                <a:tableStyleId>{5C22544A-7EE6-4342-B048-85BDC9FD1C3A}</a:tableStyleId>
              </a:tblPr>
              <a:tblGrid>
                <a:gridCol w="4903033">
                  <a:extLst>
                    <a:ext uri="{9D8B030D-6E8A-4147-A177-3AD203B41FA5}">
                      <a16:colId xmlns:a16="http://schemas.microsoft.com/office/drawing/2014/main" val="3890067231"/>
                    </a:ext>
                  </a:extLst>
                </a:gridCol>
                <a:gridCol w="1304146">
                  <a:extLst>
                    <a:ext uri="{9D8B030D-6E8A-4147-A177-3AD203B41FA5}">
                      <a16:colId xmlns:a16="http://schemas.microsoft.com/office/drawing/2014/main" val="1954065092"/>
                    </a:ext>
                  </a:extLst>
                </a:gridCol>
                <a:gridCol w="1424066">
                  <a:extLst>
                    <a:ext uri="{9D8B030D-6E8A-4147-A177-3AD203B41FA5}">
                      <a16:colId xmlns:a16="http://schemas.microsoft.com/office/drawing/2014/main" val="3465632014"/>
                    </a:ext>
                  </a:extLst>
                </a:gridCol>
                <a:gridCol w="1295340">
                  <a:extLst>
                    <a:ext uri="{9D8B030D-6E8A-4147-A177-3AD203B41FA5}">
                      <a16:colId xmlns:a16="http://schemas.microsoft.com/office/drawing/2014/main" val="2390790434"/>
                    </a:ext>
                  </a:extLst>
                </a:gridCol>
                <a:gridCol w="1589015">
                  <a:extLst>
                    <a:ext uri="{9D8B030D-6E8A-4147-A177-3AD203B41FA5}">
                      <a16:colId xmlns:a16="http://schemas.microsoft.com/office/drawing/2014/main" val="3742532016"/>
                    </a:ext>
                  </a:extLst>
                </a:gridCol>
              </a:tblGrid>
              <a:tr h="586738">
                <a:tc>
                  <a:txBody>
                    <a:bodyPr/>
                    <a:lstStyle/>
                    <a:p>
                      <a:endParaRPr lang="en-US"/>
                    </a:p>
                  </a:txBody>
                  <a:tcPr/>
                </a:tc>
                <a:tc>
                  <a:txBody>
                    <a:bodyPr/>
                    <a:lstStyle/>
                    <a:p>
                      <a:pPr algn="ctr"/>
                      <a:r>
                        <a:rPr lang="en-US" dirty="0"/>
                        <a:t>Premier</a:t>
                      </a:r>
                    </a:p>
                    <a:p>
                      <a:pPr algn="ctr"/>
                      <a:r>
                        <a:rPr lang="en-US" sz="1400" dirty="0"/>
                        <a:t>($50,000)</a:t>
                      </a:r>
                    </a:p>
                  </a:txBody>
                  <a:tcPr/>
                </a:tc>
                <a:tc>
                  <a:txBody>
                    <a:bodyPr/>
                    <a:lstStyle/>
                    <a:p>
                      <a:pPr algn="ctr"/>
                      <a:r>
                        <a:rPr lang="en-US" dirty="0"/>
                        <a:t>Preferred</a:t>
                      </a:r>
                    </a:p>
                    <a:p>
                      <a:pPr algn="ctr"/>
                      <a:r>
                        <a:rPr lang="en-US" sz="1400" dirty="0"/>
                        <a:t>($25,000)</a:t>
                      </a:r>
                    </a:p>
                  </a:txBody>
                  <a:tcPr/>
                </a:tc>
                <a:tc>
                  <a:txBody>
                    <a:bodyPr/>
                    <a:lstStyle/>
                    <a:p>
                      <a:pPr algn="ctr"/>
                      <a:r>
                        <a:rPr lang="en-US" dirty="0"/>
                        <a:t>Featured</a:t>
                      </a:r>
                    </a:p>
                    <a:p>
                      <a:pPr algn="ctr"/>
                      <a:r>
                        <a:rPr lang="en-US" sz="1400" dirty="0"/>
                        <a:t>($15,000)</a:t>
                      </a:r>
                    </a:p>
                  </a:txBody>
                  <a:tcPr/>
                </a:tc>
                <a:tc>
                  <a:txBody>
                    <a:bodyPr/>
                    <a:lstStyle/>
                    <a:p>
                      <a:pPr algn="ctr"/>
                      <a:r>
                        <a:rPr lang="en-US" dirty="0"/>
                        <a:t>Valued</a:t>
                      </a:r>
                    </a:p>
                    <a:p>
                      <a:pPr algn="ctr"/>
                      <a:r>
                        <a:rPr lang="en-US" sz="1400" dirty="0"/>
                        <a:t>($10,000)</a:t>
                      </a:r>
                    </a:p>
                  </a:txBody>
                  <a:tcPr/>
                </a:tc>
                <a:extLst>
                  <a:ext uri="{0D108BD9-81ED-4DB2-BD59-A6C34878D82A}">
                    <a16:rowId xmlns:a16="http://schemas.microsoft.com/office/drawing/2014/main" val="1614756368"/>
                  </a:ext>
                </a:extLst>
              </a:tr>
              <a:tr h="586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Receive Lists of Attendees with Contact Details</a:t>
                      </a:r>
                    </a:p>
                  </a:txBody>
                  <a:tcPr/>
                </a:tc>
                <a:tc>
                  <a:txBody>
                    <a:bodyPr/>
                    <a:lstStyle/>
                    <a:p>
                      <a:pPr algn="ctr"/>
                      <a:r>
                        <a:rPr lang="en-US"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nchor="ctr"/>
                </a:tc>
                <a:extLst>
                  <a:ext uri="{0D108BD9-81ED-4DB2-BD59-A6C34878D82A}">
                    <a16:rowId xmlns:a16="http://schemas.microsoft.com/office/drawing/2014/main" val="3502494332"/>
                  </a:ext>
                </a:extLst>
              </a:tr>
              <a:tr h="586738">
                <a:tc>
                  <a:txBody>
                    <a:bodyPr/>
                    <a:lstStyle/>
                    <a:p>
                      <a:r>
                        <a:rPr lang="en-US" dirty="0"/>
                        <a:t>Lead a Content Session at a DSA Conference</a:t>
                      </a:r>
                    </a:p>
                  </a:txBody>
                  <a:tcPr/>
                </a:tc>
                <a:tc>
                  <a:txBody>
                    <a:bodyPr/>
                    <a:lstStyle/>
                    <a:p>
                      <a:pPr algn="ctr"/>
                      <a:r>
                        <a:rPr lang="en-US" b="1" dirty="0"/>
                        <a:t>✅</a:t>
                      </a:r>
                    </a:p>
                  </a:txBody>
                  <a:tcPr anchor="ctr"/>
                </a:tc>
                <a:tc>
                  <a:txBody>
                    <a:bodyPr/>
                    <a:lstStyle/>
                    <a:p>
                      <a:pPr algn="ctr"/>
                      <a:r>
                        <a:rPr lang="en-US"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nchor="ctr"/>
                </a:tc>
                <a:extLst>
                  <a:ext uri="{0D108BD9-81ED-4DB2-BD59-A6C34878D82A}">
                    <a16:rowId xmlns:a16="http://schemas.microsoft.com/office/drawing/2014/main" val="4152599444"/>
                  </a:ext>
                </a:extLst>
              </a:tr>
              <a:tr h="586738">
                <a:tc>
                  <a:txBody>
                    <a:bodyPr/>
                    <a:lstStyle/>
                    <a:p>
                      <a:r>
                        <a:rPr lang="en-US" dirty="0"/>
                        <a:t>Host</a:t>
                      </a:r>
                      <a:r>
                        <a:rPr lang="en-US" baseline="0" dirty="0"/>
                        <a:t> DSA ENGAGE Webinars Throughout the Year</a:t>
                      </a:r>
                      <a:endParaRPr lang="en-US" dirty="0"/>
                    </a:p>
                  </a:txBody>
                  <a:tcPr/>
                </a:tc>
                <a:tc>
                  <a:txBody>
                    <a:bodyPr/>
                    <a:lstStyle/>
                    <a:p>
                      <a:pPr algn="ctr"/>
                      <a:r>
                        <a:rPr lang="en-US" dirty="0"/>
                        <a:t>✅</a:t>
                      </a:r>
                      <a:endParaRPr lang="en-US" baseline="0" dirty="0"/>
                    </a:p>
                    <a:p>
                      <a:pPr algn="ctr"/>
                      <a:r>
                        <a:rPr lang="en-US" sz="1100" baseline="0" dirty="0"/>
                        <a:t>(6x)</a:t>
                      </a:r>
                      <a:endParaRPr lang="en-US" sz="1100" dirty="0"/>
                    </a:p>
                  </a:txBody>
                  <a:tcPr anchor="ctr"/>
                </a:tc>
                <a:tc>
                  <a:txBody>
                    <a:bodyPr/>
                    <a:lstStyle/>
                    <a:p>
                      <a:pPr algn="ctr"/>
                      <a:r>
                        <a:rPr lang="en-US" dirty="0"/>
                        <a:t>✅</a:t>
                      </a:r>
                      <a:endParaRPr lang="en-US" baseline="0" dirty="0"/>
                    </a:p>
                    <a:p>
                      <a:pPr algn="ctr"/>
                      <a:r>
                        <a:rPr lang="en-US" sz="1100" baseline="0" dirty="0"/>
                        <a:t>(4x)</a:t>
                      </a:r>
                      <a:endParaRPr 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(2x)</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a:t>
                      </a:r>
                    </a:p>
                    <a:p>
                      <a:pPr algn="ctr"/>
                      <a:r>
                        <a:rPr lang="en-US" sz="1100" dirty="0"/>
                        <a:t>(1x)</a:t>
                      </a:r>
                    </a:p>
                  </a:txBody>
                  <a:tcPr anchor="ctr"/>
                </a:tc>
                <a:extLst>
                  <a:ext uri="{0D108BD9-81ED-4DB2-BD59-A6C34878D82A}">
                    <a16:rowId xmlns:a16="http://schemas.microsoft.com/office/drawing/2014/main" val="2279066208"/>
                  </a:ext>
                </a:extLst>
              </a:tr>
              <a:tr h="586738">
                <a:tc>
                  <a:txBody>
                    <a:bodyPr/>
                    <a:lstStyle/>
                    <a:p>
                      <a:r>
                        <a:rPr lang="en-US" baseline="0" dirty="0"/>
                        <a:t>Quarterly Articles in DSA Digest</a:t>
                      </a:r>
                      <a:endParaRPr lang="en-US" dirty="0"/>
                    </a:p>
                  </a:txBody>
                  <a:tcPr/>
                </a:tc>
                <a:tc>
                  <a:txBody>
                    <a:bodyPr/>
                    <a:lstStyle/>
                    <a:p>
                      <a:pPr algn="ctr"/>
                      <a:r>
                        <a:rPr lang="en-US" dirty="0"/>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(3x)</a:t>
                      </a:r>
                      <a:endParaRPr 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(2x)</a:t>
                      </a:r>
                      <a:endParaRPr 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(1x)</a:t>
                      </a:r>
                      <a:endParaRPr 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nchor="ctr"/>
                </a:tc>
                <a:extLst>
                  <a:ext uri="{0D108BD9-81ED-4DB2-BD59-A6C34878D82A}">
                    <a16:rowId xmlns:a16="http://schemas.microsoft.com/office/drawing/2014/main" val="1736224026"/>
                  </a:ext>
                </a:extLst>
              </a:tr>
              <a:tr h="586738">
                <a:tc>
                  <a:txBody>
                    <a:bodyPr/>
                    <a:lstStyle/>
                    <a:p>
                      <a:r>
                        <a:rPr lang="en-US" dirty="0"/>
                        <a:t>Participate in one Networking Event at a Retreat</a:t>
                      </a:r>
                    </a:p>
                  </a:txBody>
                  <a:tcPr/>
                </a:tc>
                <a:tc>
                  <a:txBody>
                    <a:bodyPr/>
                    <a:lstStyle/>
                    <a:p>
                      <a:pPr algn="ct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587872593"/>
                  </a:ext>
                </a:extLst>
              </a:tr>
              <a:tr h="586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Lead a Content Session at one DSA Retreat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607026187"/>
                  </a:ext>
                </a:extLst>
              </a:tr>
            </a:tbl>
          </a:graphicData>
        </a:graphic>
      </p:graphicFrame>
    </p:spTree>
    <p:extLst>
      <p:ext uri="{BB962C8B-B14F-4D97-AF65-F5344CB8AC3E}">
        <p14:creationId xmlns:p14="http://schemas.microsoft.com/office/powerpoint/2010/main" val="2648434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11565C-EE81-023B-6280-DDF6BF8EB50F}"/>
              </a:ext>
            </a:extLst>
          </p:cNvPr>
          <p:cNvSpPr>
            <a:spLocks noGrp="1"/>
          </p:cNvSpPr>
          <p:nvPr>
            <p:ph type="title"/>
          </p:nvPr>
        </p:nvSpPr>
        <p:spPr>
          <a:xfrm>
            <a:off x="838200" y="1852388"/>
            <a:ext cx="10515600" cy="4587049"/>
          </a:xfrm>
        </p:spPr>
        <p:txBody>
          <a:bodyPr>
            <a:normAutofit/>
          </a:bodyPr>
          <a:lstStyle/>
          <a:p>
            <a:r>
              <a:rPr lang="en-US"/>
              <a:t>Your Next Step:</a:t>
            </a:r>
            <a:br>
              <a:rPr lang="en-US" dirty="0"/>
            </a:br>
            <a:br>
              <a:rPr lang="en-US" dirty="0"/>
            </a:br>
            <a:br>
              <a:rPr lang="en-US" dirty="0"/>
            </a:br>
            <a:r>
              <a:rPr lang="en-US" sz="2800" dirty="0"/>
              <a:t>Contact Calissa Gordon at </a:t>
            </a:r>
            <a:r>
              <a:rPr lang="en-US" sz="2800" dirty="0">
                <a:hlinkClick r:id="rId2"/>
              </a:rPr>
              <a:t>cgordon@dsa.org</a:t>
            </a:r>
            <a:r>
              <a:rPr lang="en-US" sz="2800" dirty="0"/>
              <a:t> to engage with the channel’s leaders!</a:t>
            </a:r>
            <a:endParaRPr lang="en-US" dirty="0"/>
          </a:p>
        </p:txBody>
      </p:sp>
    </p:spTree>
    <p:extLst>
      <p:ext uri="{BB962C8B-B14F-4D97-AF65-F5344CB8AC3E}">
        <p14:creationId xmlns:p14="http://schemas.microsoft.com/office/powerpoint/2010/main" val="1713297506"/>
      </p:ext>
    </p:extLst>
  </p:cSld>
  <p:clrMapOvr>
    <a:masterClrMapping/>
  </p:clrMapOvr>
</p:sld>
</file>

<file path=ppt/theme/theme1.xml><?xml version="1.0" encoding="utf-8"?>
<a:theme xmlns:a="http://schemas.openxmlformats.org/drawingml/2006/main" name="2_Custom Design">
  <a:themeElements>
    <a:clrScheme name="Engage 2024">
      <a:dk1>
        <a:sysClr val="windowText" lastClr="000000"/>
      </a:dk1>
      <a:lt1>
        <a:sysClr val="window" lastClr="FFFFFF"/>
      </a:lt1>
      <a:dk2>
        <a:srgbClr val="8099A4"/>
      </a:dk2>
      <a:lt2>
        <a:srgbClr val="E7E6E6"/>
      </a:lt2>
      <a:accent1>
        <a:srgbClr val="869EA8"/>
      </a:accent1>
      <a:accent2>
        <a:srgbClr val="CED8DC"/>
      </a:accent2>
      <a:accent3>
        <a:srgbClr val="1F3449"/>
      </a:accent3>
      <a:accent4>
        <a:srgbClr val="E7E6E6"/>
      </a:accent4>
      <a:accent5>
        <a:srgbClr val="D0CECE"/>
      </a:accent5>
      <a:accent6>
        <a:srgbClr val="A5A5A5"/>
      </a:accent6>
      <a:hlink>
        <a:srgbClr val="A5A5A5"/>
      </a:hlink>
      <a:folHlink>
        <a:srgbClr val="FFFFFF"/>
      </a:folHlink>
    </a:clrScheme>
    <a:fontScheme name="DS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NGAGE-Webinars-2024-PPT-Template" id="{DB1F75A5-4C12-E84D-B732-02CC0E723DA9}" vid="{07D5753C-945C-314A-B480-70084F9307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F24006D1B39A419A7CD4551D79FF69" ma:contentTypeVersion="2" ma:contentTypeDescription="Create a new document." ma:contentTypeScope="" ma:versionID="806cf9bfa8fcbf06decf681b68984ce4">
  <xsd:schema xmlns:xsd="http://www.w3.org/2001/XMLSchema" xmlns:xs="http://www.w3.org/2001/XMLSchema" xmlns:p="http://schemas.microsoft.com/office/2006/metadata/properties" xmlns:ns3="63b6061f-d360-42f9-86a9-c6db42383a46" targetNamespace="http://schemas.microsoft.com/office/2006/metadata/properties" ma:root="true" ma:fieldsID="dced0b530399dabb6e607c715be85f20" ns3:_="">
    <xsd:import namespace="63b6061f-d360-42f9-86a9-c6db42383a46"/>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b6061f-d360-42f9-86a9-c6db42383a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05314D-7919-48F5-AC58-71A5401F57EE}">
  <ds:schemaRefs>
    <ds:schemaRef ds:uri="http://schemas.microsoft.com/sharepoint/v3/contenttype/forms"/>
  </ds:schemaRefs>
</ds:datastoreItem>
</file>

<file path=customXml/itemProps2.xml><?xml version="1.0" encoding="utf-8"?>
<ds:datastoreItem xmlns:ds="http://schemas.openxmlformats.org/officeDocument/2006/customXml" ds:itemID="{D1FDBC22-D6AA-46A2-884F-9B9F64DCE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b6061f-d360-42f9-86a9-c6db42383a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0EE8DE-24D4-444D-B73C-27282F1A27FD}">
  <ds:schemaRefs>
    <ds:schemaRef ds:uri="http://purl.org/dc/elements/1.1/"/>
    <ds:schemaRef ds:uri="http://schemas.microsoft.com/office/2006/metadata/properties"/>
    <ds:schemaRef ds:uri="http://www.w3.org/XML/1998/namespace"/>
    <ds:schemaRef ds:uri="http://schemas.microsoft.com/office/2006/documentManagement/types"/>
    <ds:schemaRef ds:uri="63b6061f-d360-42f9-86a9-c6db42383a46"/>
    <ds:schemaRef ds:uri="http://purl.org/dc/terms/"/>
    <ds:schemaRef ds:uri="http://schemas.openxmlformats.org/package/2006/metadata/core-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2_Custom Design</Template>
  <TotalTime>226</TotalTime>
  <Words>618</Words>
  <Application>Microsoft Macintosh PowerPoint</Application>
  <PresentationFormat>Widescreen</PresentationFormat>
  <Paragraphs>101</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Black</vt:lpstr>
      <vt:lpstr>Calibri</vt:lpstr>
      <vt:lpstr>2_Custom Design</vt:lpstr>
      <vt:lpstr>UNLOCKING OPPORTUNITY THROUGH DSA  Supplier Partner Membership 2025</vt:lpstr>
      <vt:lpstr>Benefits of DSA Supplier Membership in 2025</vt:lpstr>
      <vt:lpstr>Be Found by Companies Searching for Their Next Vendor!</vt:lpstr>
      <vt:lpstr>Be a Content Leader and Show Your Expertise!</vt:lpstr>
      <vt:lpstr>Make Connections that Matter!</vt:lpstr>
      <vt:lpstr>In-Person Events</vt:lpstr>
      <vt:lpstr>Get Exclusive Insights!</vt:lpstr>
      <vt:lpstr>Premium DSA Supplier Member Sponsorship Opportunities</vt:lpstr>
      <vt:lpstr>Your Next Step:   Contact Calissa Gordon at cgordon@dsa.org to engage with the channel’s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Brad Reichard</dc:creator>
  <cp:lastModifiedBy>Brad Reichard</cp:lastModifiedBy>
  <cp:revision>13</cp:revision>
  <dcterms:created xsi:type="dcterms:W3CDTF">2025-01-13T21:21:11Z</dcterms:created>
  <dcterms:modified xsi:type="dcterms:W3CDTF">2025-01-14T21:14:43Z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0x010100A1F24006D1B39A419A7CD4551D79FF69</vt:lpwstr>
  </property>
</Properties>
</file>